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08" r:id="rId1"/>
  </p:sldMasterIdLst>
  <p:notesMasterIdLst>
    <p:notesMasterId r:id="rId29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80" r:id="rId13"/>
    <p:sldId id="279" r:id="rId14"/>
    <p:sldId id="278" r:id="rId15"/>
    <p:sldId id="284" r:id="rId16"/>
    <p:sldId id="281" r:id="rId17"/>
    <p:sldId id="282" r:id="rId18"/>
    <p:sldId id="269" r:id="rId19"/>
    <p:sldId id="270" r:id="rId20"/>
    <p:sldId id="271" r:id="rId21"/>
    <p:sldId id="272" r:id="rId22"/>
    <p:sldId id="287" r:id="rId23"/>
    <p:sldId id="286" r:id="rId24"/>
    <p:sldId id="273" r:id="rId25"/>
    <p:sldId id="274" r:id="rId26"/>
    <p:sldId id="276" r:id="rId27"/>
    <p:sldId id="277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000" autoAdjust="0"/>
  </p:normalViewPr>
  <p:slideViewPr>
    <p:cSldViewPr>
      <p:cViewPr varScale="1">
        <p:scale>
          <a:sx n="71" d="100"/>
          <a:sy n="71" d="100"/>
        </p:scale>
        <p:origin x="-21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2727272727273"/>
          <c:y val="0.0610687022900763"/>
          <c:w val="0.804545454545455"/>
          <c:h val="0.687022900763359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População Urbana</c:v>
                </c:pt>
              </c:strCache>
            </c:strRef>
          </c:tx>
          <c:marker>
            <c:symbol val="none"/>
          </c:marker>
          <c:cat>
            <c:numRef>
              <c:f>Sheet1!$B$1:$S$1</c:f>
              <c:numCache>
                <c:formatCode>General</c:formatCode>
                <c:ptCount val="18"/>
                <c:pt idx="0">
                  <c:v>1950.0</c:v>
                </c:pt>
                <c:pt idx="1">
                  <c:v>1955.0</c:v>
                </c:pt>
                <c:pt idx="2">
                  <c:v>1960.0</c:v>
                </c:pt>
                <c:pt idx="3">
                  <c:v>1965.0</c:v>
                </c:pt>
                <c:pt idx="4">
                  <c:v>1970.0</c:v>
                </c:pt>
                <c:pt idx="5">
                  <c:v>1975.0</c:v>
                </c:pt>
                <c:pt idx="6">
                  <c:v>1980.0</c:v>
                </c:pt>
                <c:pt idx="7">
                  <c:v>1985.0</c:v>
                </c:pt>
                <c:pt idx="8">
                  <c:v>1990.0</c:v>
                </c:pt>
                <c:pt idx="9">
                  <c:v>1995.0</c:v>
                </c:pt>
                <c:pt idx="10">
                  <c:v>2000.0</c:v>
                </c:pt>
                <c:pt idx="11">
                  <c:v>2005.0</c:v>
                </c:pt>
                <c:pt idx="12">
                  <c:v>2010.0</c:v>
                </c:pt>
                <c:pt idx="13">
                  <c:v>2015.0</c:v>
                </c:pt>
                <c:pt idx="14">
                  <c:v>2020.0</c:v>
                </c:pt>
                <c:pt idx="15">
                  <c:v>2025.0</c:v>
                </c:pt>
                <c:pt idx="16">
                  <c:v>2030.0</c:v>
                </c:pt>
              </c:numCache>
            </c:numRef>
          </c:cat>
          <c:val>
            <c:numRef>
              <c:f>Sheet1!$B$2:$S$2</c:f>
              <c:numCache>
                <c:formatCode>General</c:formatCode>
                <c:ptCount val="18"/>
                <c:pt idx="0">
                  <c:v>0.73</c:v>
                </c:pt>
                <c:pt idx="1">
                  <c:v>0.82</c:v>
                </c:pt>
                <c:pt idx="2">
                  <c:v>0.99</c:v>
                </c:pt>
                <c:pt idx="3">
                  <c:v>1.159999999999999</c:v>
                </c:pt>
                <c:pt idx="4">
                  <c:v>1.33</c:v>
                </c:pt>
                <c:pt idx="5">
                  <c:v>1.52</c:v>
                </c:pt>
                <c:pt idx="6">
                  <c:v>1.74</c:v>
                </c:pt>
                <c:pt idx="7">
                  <c:v>1.98</c:v>
                </c:pt>
                <c:pt idx="8">
                  <c:v>2.27</c:v>
                </c:pt>
                <c:pt idx="9">
                  <c:v>2.56</c:v>
                </c:pt>
                <c:pt idx="10">
                  <c:v>2.88</c:v>
                </c:pt>
                <c:pt idx="11">
                  <c:v>3.19</c:v>
                </c:pt>
                <c:pt idx="12">
                  <c:v>3.53</c:v>
                </c:pt>
                <c:pt idx="13">
                  <c:v>3.87</c:v>
                </c:pt>
                <c:pt idx="14">
                  <c:v>4.23</c:v>
                </c:pt>
                <c:pt idx="15">
                  <c:v>4.58</c:v>
                </c:pt>
                <c:pt idx="16">
                  <c:v>4.96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População Rural</c:v>
                </c:pt>
              </c:strCache>
            </c:strRef>
          </c:tx>
          <c:spPr>
            <a:ln>
              <a:prstDash val="dash"/>
            </a:ln>
          </c:spPr>
          <c:marker>
            <c:symbol val="none"/>
          </c:marker>
          <c:cat>
            <c:numRef>
              <c:f>Sheet1!$B$1:$S$1</c:f>
              <c:numCache>
                <c:formatCode>General</c:formatCode>
                <c:ptCount val="18"/>
                <c:pt idx="0">
                  <c:v>1950.0</c:v>
                </c:pt>
                <c:pt idx="1">
                  <c:v>1955.0</c:v>
                </c:pt>
                <c:pt idx="2">
                  <c:v>1960.0</c:v>
                </c:pt>
                <c:pt idx="3">
                  <c:v>1965.0</c:v>
                </c:pt>
                <c:pt idx="4">
                  <c:v>1970.0</c:v>
                </c:pt>
                <c:pt idx="5">
                  <c:v>1975.0</c:v>
                </c:pt>
                <c:pt idx="6">
                  <c:v>1980.0</c:v>
                </c:pt>
                <c:pt idx="7">
                  <c:v>1985.0</c:v>
                </c:pt>
                <c:pt idx="8">
                  <c:v>1990.0</c:v>
                </c:pt>
                <c:pt idx="9">
                  <c:v>1995.0</c:v>
                </c:pt>
                <c:pt idx="10">
                  <c:v>2000.0</c:v>
                </c:pt>
                <c:pt idx="11">
                  <c:v>2005.0</c:v>
                </c:pt>
                <c:pt idx="12">
                  <c:v>2010.0</c:v>
                </c:pt>
                <c:pt idx="13">
                  <c:v>2015.0</c:v>
                </c:pt>
                <c:pt idx="14">
                  <c:v>2020.0</c:v>
                </c:pt>
                <c:pt idx="15">
                  <c:v>2025.0</c:v>
                </c:pt>
                <c:pt idx="16">
                  <c:v>2030.0</c:v>
                </c:pt>
              </c:numCache>
            </c:numRef>
          </c:cat>
          <c:val>
            <c:numRef>
              <c:f>Sheet1!$B$3:$S$3</c:f>
              <c:numCache>
                <c:formatCode>General</c:formatCode>
                <c:ptCount val="18"/>
                <c:pt idx="0">
                  <c:v>1.79</c:v>
                </c:pt>
                <c:pt idx="1">
                  <c:v>1.9</c:v>
                </c:pt>
                <c:pt idx="2">
                  <c:v>2.03</c:v>
                </c:pt>
                <c:pt idx="3">
                  <c:v>2.18</c:v>
                </c:pt>
                <c:pt idx="4">
                  <c:v>2.36</c:v>
                </c:pt>
                <c:pt idx="5">
                  <c:v>2.55</c:v>
                </c:pt>
                <c:pt idx="6">
                  <c:v>2.7</c:v>
                </c:pt>
                <c:pt idx="7">
                  <c:v>2.849999999999999</c:v>
                </c:pt>
                <c:pt idx="8">
                  <c:v>2.99</c:v>
                </c:pt>
                <c:pt idx="9">
                  <c:v>3.12</c:v>
                </c:pt>
                <c:pt idx="10">
                  <c:v>3.21</c:v>
                </c:pt>
                <c:pt idx="11">
                  <c:v>3.26</c:v>
                </c:pt>
                <c:pt idx="12">
                  <c:v>3.3</c:v>
                </c:pt>
                <c:pt idx="13">
                  <c:v>3.32</c:v>
                </c:pt>
                <c:pt idx="14">
                  <c:v>3.3</c:v>
                </c:pt>
                <c:pt idx="15">
                  <c:v>3.25</c:v>
                </c:pt>
                <c:pt idx="16">
                  <c:v>3.16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1232552"/>
        <c:axId val="501235560"/>
      </c:lineChart>
      <c:catAx>
        <c:axId val="501232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/>
            </a:pPr>
            <a:endParaRPr lang="en-US"/>
          </a:p>
        </c:txPr>
        <c:crossAx val="501235560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0123556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População (Bilhões)</a:t>
                </a:r>
              </a:p>
            </c:rich>
          </c:tx>
          <c:layout>
            <c:manualLayout>
              <c:xMode val="edge"/>
              <c:yMode val="edge"/>
              <c:x val="0.025"/>
              <c:y val="0.20101781170483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50123255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075"/>
          <c:y val="0.923664122137405"/>
          <c:w val="0.847727272727273"/>
          <c:h val="0.068702290076335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3A93A5-6570-4B6D-BFAB-0C867D199AEA}" type="datetimeFigureOut">
              <a:rPr lang="en-US" smtClean="0"/>
              <a:pPr/>
              <a:t>3/15/11</a:t>
            </a:fld>
            <a:endParaRPr lang="pt-B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06C8DE-E70B-40D9-9D7A-461E5B469620}" type="slidenum">
              <a:rPr lang="pt-BR" smtClean="0"/>
              <a:pPr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20788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Filosofia</a:t>
            </a:r>
            <a:r>
              <a:rPr lang="pt-BR" baseline="0" dirty="0" smtClean="0"/>
              <a:t> de Descartes: razão no centro, tendo como início a dúvida, metodologia matemática.</a:t>
            </a:r>
            <a:endParaRPr lang="pt-BR" dirty="0" smtClean="0"/>
          </a:p>
          <a:p>
            <a:r>
              <a:rPr lang="pt-BR" dirty="0" smtClean="0"/>
              <a:t>Conhecimento</a:t>
            </a:r>
            <a:r>
              <a:rPr lang="pt-BR" baseline="0" dirty="0" smtClean="0"/>
              <a:t> é certo, objetivo e bom.</a:t>
            </a:r>
          </a:p>
          <a:p>
            <a:r>
              <a:rPr lang="pt-BR" baseline="0" dirty="0" smtClean="0"/>
              <a:t>Individualismo: auto-suficiência [Emanuel Kant]</a:t>
            </a:r>
          </a:p>
          <a:p>
            <a:r>
              <a:rPr lang="pt-BR" baseline="0" dirty="0" smtClean="0"/>
              <a:t>Inevitabilidade do progresso através do pleno domínio das leis naturais.</a:t>
            </a:r>
          </a:p>
          <a:p>
            <a:r>
              <a:rPr lang="pt-BR" baseline="0" dirty="0" smtClean="0"/>
              <a:t>O “deus” do período moderno.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6C8DE-E70B-40D9-9D7A-461E5B469620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Teoria</a:t>
            </a:r>
            <a:r>
              <a:rPr lang="pt-BR" baseline="0" dirty="0" smtClean="0"/>
              <a:t> das “Mudanças de Paradigma” de Thomas Kuhn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6C8DE-E70B-40D9-9D7A-461E5B469620}" type="slidenum">
              <a:rPr lang="pt-BR" smtClean="0"/>
              <a:pPr/>
              <a:t>8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6C8DE-E70B-40D9-9D7A-461E5B469620}" type="slidenum">
              <a:rPr lang="pt-BR" smtClean="0"/>
              <a:pPr/>
              <a:t>25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6C8DE-E70B-40D9-9D7A-461E5B469620}" type="slidenum">
              <a:rPr lang="pt-BR" smtClean="0"/>
              <a:pPr/>
              <a:t>27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4B926-52A0-439D-83A2-7B3CD4AA937F}" type="datetimeFigureOut">
              <a:rPr lang="en-US" smtClean="0"/>
              <a:pPr/>
              <a:t>3/15/11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515FC-48A7-4AD8-A937-B26E1259C71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4B926-52A0-439D-83A2-7B3CD4AA937F}" type="datetimeFigureOut">
              <a:rPr lang="en-US" smtClean="0"/>
              <a:pPr/>
              <a:t>3/15/11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515FC-48A7-4AD8-A937-B26E1259C71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4B926-52A0-439D-83A2-7B3CD4AA937F}" type="datetimeFigureOut">
              <a:rPr lang="en-US" smtClean="0"/>
              <a:pPr/>
              <a:t>3/15/11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515FC-48A7-4AD8-A937-B26E1259C71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4B926-52A0-439D-83A2-7B3CD4AA937F}" type="datetimeFigureOut">
              <a:rPr lang="en-US" smtClean="0"/>
              <a:pPr/>
              <a:t>3/15/11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515FC-48A7-4AD8-A937-B26E1259C71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4B926-52A0-439D-83A2-7B3CD4AA937F}" type="datetimeFigureOut">
              <a:rPr lang="en-US" smtClean="0"/>
              <a:pPr/>
              <a:t>3/15/11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515FC-48A7-4AD8-A937-B26E1259C71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4B926-52A0-439D-83A2-7B3CD4AA937F}" type="datetimeFigureOut">
              <a:rPr lang="en-US" smtClean="0"/>
              <a:pPr/>
              <a:t>3/15/11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515FC-48A7-4AD8-A937-B26E1259C71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4B926-52A0-439D-83A2-7B3CD4AA937F}" type="datetimeFigureOut">
              <a:rPr lang="en-US" smtClean="0"/>
              <a:pPr/>
              <a:t>3/15/11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515FC-48A7-4AD8-A937-B26E1259C71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4B926-52A0-439D-83A2-7B3CD4AA937F}" type="datetimeFigureOut">
              <a:rPr lang="en-US" smtClean="0"/>
              <a:pPr/>
              <a:t>3/15/11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515FC-48A7-4AD8-A937-B26E1259C71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4B926-52A0-439D-83A2-7B3CD4AA937F}" type="datetimeFigureOut">
              <a:rPr lang="en-US" smtClean="0"/>
              <a:pPr/>
              <a:t>3/15/11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515FC-48A7-4AD8-A937-B26E1259C71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4B926-52A0-439D-83A2-7B3CD4AA937F}" type="datetimeFigureOut">
              <a:rPr lang="en-US" smtClean="0"/>
              <a:pPr/>
              <a:t>3/15/11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515FC-48A7-4AD8-A937-B26E1259C71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4B926-52A0-439D-83A2-7B3CD4AA937F}" type="datetimeFigureOut">
              <a:rPr lang="en-US" smtClean="0"/>
              <a:pPr/>
              <a:t>3/15/11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9F515FC-48A7-4AD8-A937-B26E1259C7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F74B926-52A0-439D-83A2-7B3CD4AA937F}" type="datetimeFigureOut">
              <a:rPr lang="en-US" smtClean="0"/>
              <a:pPr/>
              <a:t>3/15/11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9F515FC-48A7-4AD8-A937-B26E1259C718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9" r:id="rId1"/>
    <p:sldLayoutId id="2147484310" r:id="rId2"/>
    <p:sldLayoutId id="2147484311" r:id="rId3"/>
    <p:sldLayoutId id="2147484312" r:id="rId4"/>
    <p:sldLayoutId id="2147484313" r:id="rId5"/>
    <p:sldLayoutId id="2147484314" r:id="rId6"/>
    <p:sldLayoutId id="2147484315" r:id="rId7"/>
    <p:sldLayoutId id="2147484316" r:id="rId8"/>
    <p:sldLayoutId id="2147484317" r:id="rId9"/>
    <p:sldLayoutId id="2147484318" r:id="rId10"/>
    <p:sldLayoutId id="21474843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chart" Target="../charts/char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As Muitas Vozes da Vida Urbana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effectLst>
                  <a:innerShdw blurRad="63500" dist="50800" dir="2700000">
                    <a:schemeClr val="bg1">
                      <a:alpha val="50000"/>
                    </a:schemeClr>
                  </a:innerShdw>
                </a:effectLst>
              </a:rPr>
              <a:t>As Implicações do Pluralismo Religioso em uma Emergente Condição Pós-Moderna</a:t>
            </a:r>
            <a:endParaRPr lang="en-US" dirty="0" smtClean="0">
              <a:effectLst>
                <a:innerShdw blurRad="63500" dist="50800" dir="2700000">
                  <a:schemeClr val="bg1">
                    <a:alpha val="50000"/>
                  </a:schemeClr>
                </a:innerShdw>
              </a:effectLst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33400" y="5638800"/>
            <a:ext cx="7854696" cy="685800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Kleber O.</a:t>
            </a:r>
            <a:r>
              <a:rPr kumimoji="0" lang="pt-BR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 Gonçalves, Ph.D.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Pós-modernismo: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17720"/>
          </a:xfrm>
        </p:spPr>
        <p:txBody>
          <a:bodyPr>
            <a:normAutofit/>
          </a:bodyPr>
          <a:lstStyle/>
          <a:p>
            <a:r>
              <a:rPr lang="pt-BR" dirty="0" smtClean="0"/>
              <a:t>Principais características</a:t>
            </a:r>
          </a:p>
          <a:p>
            <a:pPr lvl="1"/>
            <a:r>
              <a:rPr lang="pt-BR" dirty="0" smtClean="0"/>
              <a:t>Incredulidade às verdades absolutas</a:t>
            </a:r>
          </a:p>
          <a:p>
            <a:pPr lvl="1"/>
            <a:r>
              <a:rPr lang="pt-BR" dirty="0" smtClean="0"/>
              <a:t>Relativismo</a:t>
            </a:r>
          </a:p>
          <a:p>
            <a:pPr lvl="1"/>
            <a:r>
              <a:rPr lang="pt-BR" dirty="0" smtClean="0"/>
              <a:t>Rejeição de metanarrativas</a:t>
            </a:r>
          </a:p>
          <a:p>
            <a:pPr lvl="1"/>
            <a:r>
              <a:rPr lang="pt-BR" dirty="0" smtClean="0"/>
              <a:t>Discontinuismo histórico</a:t>
            </a:r>
          </a:p>
          <a:p>
            <a:pPr lvl="1"/>
            <a:r>
              <a:rPr lang="pt-BR" dirty="0" smtClean="0"/>
              <a:t>Pessimismo </a:t>
            </a:r>
          </a:p>
          <a:p>
            <a:pPr lvl="1"/>
            <a:r>
              <a:rPr lang="pt-BR" dirty="0" smtClean="0"/>
              <a:t>Tolerância</a:t>
            </a:r>
          </a:p>
          <a:p>
            <a:pPr lvl="1"/>
            <a:r>
              <a:rPr lang="pt-BR" dirty="0" smtClean="0"/>
              <a:t>Ênfase na comunidade</a:t>
            </a:r>
          </a:p>
          <a:p>
            <a:pPr lvl="1"/>
            <a:r>
              <a:rPr lang="pt-BR" dirty="0" smtClean="0"/>
              <a:t>Pluralismo</a:t>
            </a:r>
          </a:p>
        </p:txBody>
      </p:sp>
    </p:spTree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Pós-modernismo: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17720"/>
          </a:xfrm>
        </p:spPr>
        <p:txBody>
          <a:bodyPr>
            <a:normAutofit/>
          </a:bodyPr>
          <a:lstStyle/>
          <a:p>
            <a:r>
              <a:rPr lang="pt-BR" dirty="0" smtClean="0"/>
              <a:t>“Vozes” pós-modernas</a:t>
            </a:r>
          </a:p>
          <a:p>
            <a:pPr lvl="1"/>
            <a:r>
              <a:rPr lang="pt-BR" dirty="0" smtClean="0"/>
              <a:t>Arte</a:t>
            </a:r>
          </a:p>
        </p:txBody>
      </p:sp>
    </p:spTree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Arte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pt-BR" i="1" dirty="0" smtClean="0"/>
              <a:t>Auto </a:t>
            </a:r>
            <a:r>
              <a:rPr lang="pt-BR" i="1" dirty="0" err="1" smtClean="0"/>
              <a:t>Crucifix</a:t>
            </a:r>
            <a:r>
              <a:rPr lang="pt-BR" dirty="0" smtClean="0"/>
              <a:t>, </a:t>
            </a:r>
          </a:p>
          <a:p>
            <a:r>
              <a:rPr lang="pt-BR" dirty="0" smtClean="0"/>
              <a:t>James W. </a:t>
            </a:r>
            <a:r>
              <a:rPr lang="pt-BR" dirty="0" err="1" smtClean="0"/>
              <a:t>Bailey</a:t>
            </a:r>
            <a:endParaRPr lang="pt-BR" dirty="0"/>
          </a:p>
        </p:txBody>
      </p:sp>
      <p:pic>
        <p:nvPicPr>
          <p:cNvPr id="5" name="Picture Placeholder 4" descr="james_bailey_7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23247" b="23247"/>
          <a:stretch>
            <a:fillRect/>
          </a:stretch>
        </p:blipFill>
        <p:spPr/>
      </p:pic>
    </p:spTree>
  </p:cSld>
  <p:clrMapOvr>
    <a:masterClrMapping/>
  </p:clrMapOvr>
  <p:transition xmlns:p14="http://schemas.microsoft.com/office/powerpoint/2010/main">
    <p:strips dir="r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Arte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i="1" dirty="0" err="1" smtClean="0"/>
              <a:t>Vertexlist</a:t>
            </a:r>
            <a:r>
              <a:rPr lang="pt-BR" dirty="0" smtClean="0"/>
              <a:t>, </a:t>
            </a:r>
          </a:p>
          <a:p>
            <a:r>
              <a:rPr lang="pt-BR" dirty="0" err="1" smtClean="0"/>
              <a:t>dNA</a:t>
            </a:r>
            <a:r>
              <a:rPr lang="pt-BR" dirty="0" smtClean="0"/>
              <a:t> </a:t>
            </a:r>
            <a:r>
              <a:rPr lang="pt-BR" dirty="0" err="1" smtClean="0"/>
              <a:t>SAb</a:t>
            </a:r>
            <a:endParaRPr lang="pt-BR" dirty="0"/>
          </a:p>
        </p:txBody>
      </p:sp>
      <p:pic>
        <p:nvPicPr>
          <p:cNvPr id="7" name="Picture Placeholder 6" descr="ipodart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5619" b="5619"/>
          <a:stretch>
            <a:fillRect/>
          </a:stretch>
        </p:blipFill>
        <p:spPr/>
      </p:pic>
    </p:spTree>
  </p:cSld>
  <p:clrMapOvr>
    <a:masterClrMapping/>
  </p:clrMapOvr>
  <p:transition xmlns:p14="http://schemas.microsoft.com/office/powerpoint/2010/main">
    <p:strips dir="r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Pós-modernismo: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17720"/>
          </a:xfrm>
        </p:spPr>
        <p:txBody>
          <a:bodyPr>
            <a:normAutofit/>
          </a:bodyPr>
          <a:lstStyle/>
          <a:p>
            <a:r>
              <a:rPr lang="pt-BR" dirty="0" smtClean="0"/>
              <a:t>“Vozes” pós-modernas</a:t>
            </a:r>
          </a:p>
          <a:p>
            <a:pPr lvl="1"/>
            <a:r>
              <a:rPr lang="pt-BR" dirty="0" smtClean="0"/>
              <a:t>Arte</a:t>
            </a:r>
          </a:p>
          <a:p>
            <a:pPr lvl="1"/>
            <a:r>
              <a:rPr lang="pt-BR" dirty="0" smtClean="0"/>
              <a:t>Arquitetura</a:t>
            </a:r>
          </a:p>
        </p:txBody>
      </p:sp>
    </p:spTree>
  </p:cSld>
  <p:clrMapOvr>
    <a:masterClrMapping/>
  </p:clrMapOvr>
  <p:transition xmlns:p14="http://schemas.microsoft.com/office/powerpoint/2010/main" spd="med">
    <p:strips dir="r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Arquitetura</a:t>
            </a:r>
            <a:endParaRPr lang="pt-BR" dirty="0"/>
          </a:p>
        </p:txBody>
      </p:sp>
      <p:pic>
        <p:nvPicPr>
          <p:cNvPr id="5" name="Picture Placeholder 4" descr="vooki-4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20128" b="20128"/>
          <a:stretch>
            <a:fillRect/>
          </a:stretch>
        </p:blipFill>
        <p:spPr/>
      </p:pic>
    </p:spTree>
  </p:cSld>
  <p:clrMapOvr>
    <a:masterClrMapping/>
  </p:clrMapOvr>
  <p:transition xmlns:p14="http://schemas.microsoft.com/office/powerpoint/2010/main">
    <p:strips dir="r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Arquitetura</a:t>
            </a:r>
            <a:endParaRPr lang="pt-BR" dirty="0"/>
          </a:p>
        </p:txBody>
      </p:sp>
      <p:pic>
        <p:nvPicPr>
          <p:cNvPr id="10" name="Picture Placeholder 9" descr="postmodern001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1613" r="11613"/>
          <a:stretch>
            <a:fillRect/>
          </a:stretch>
        </p:blipFill>
        <p:spPr/>
      </p:pic>
    </p:spTree>
  </p:cSld>
  <p:clrMapOvr>
    <a:masterClrMapping/>
  </p:clrMapOvr>
  <p:transition xmlns:p14="http://schemas.microsoft.com/office/powerpoint/2010/main">
    <p:strips dir="r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Pós-modernismo: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17720"/>
          </a:xfrm>
        </p:spPr>
        <p:txBody>
          <a:bodyPr>
            <a:normAutofit/>
          </a:bodyPr>
          <a:lstStyle/>
          <a:p>
            <a:r>
              <a:rPr lang="pt-BR" dirty="0" smtClean="0"/>
              <a:t>“Vozes” pós-modernas</a:t>
            </a:r>
          </a:p>
          <a:p>
            <a:pPr lvl="1"/>
            <a:r>
              <a:rPr lang="pt-BR" dirty="0" smtClean="0"/>
              <a:t>Arte</a:t>
            </a:r>
          </a:p>
          <a:p>
            <a:pPr lvl="1"/>
            <a:r>
              <a:rPr lang="pt-BR" dirty="0" smtClean="0"/>
              <a:t>Arquitetura</a:t>
            </a:r>
          </a:p>
          <a:p>
            <a:pPr lvl="1"/>
            <a:r>
              <a:rPr lang="pt-BR" dirty="0" smtClean="0"/>
              <a:t>Ficção</a:t>
            </a:r>
          </a:p>
          <a:p>
            <a:pPr lvl="1"/>
            <a:r>
              <a:rPr lang="pt-BR" dirty="0" smtClean="0"/>
              <a:t>Cinema</a:t>
            </a:r>
          </a:p>
          <a:p>
            <a:pPr lvl="1"/>
            <a:r>
              <a:rPr lang="pt-BR" dirty="0" smtClean="0"/>
              <a:t>Televisão</a:t>
            </a:r>
          </a:p>
          <a:p>
            <a:pPr lvl="1"/>
            <a:r>
              <a:rPr lang="pt-BR" dirty="0" smtClean="0"/>
              <a:t>Música</a:t>
            </a:r>
          </a:p>
          <a:p>
            <a:pPr lvl="1"/>
            <a:r>
              <a:rPr lang="pt-BR" dirty="0" smtClean="0"/>
              <a:t>Estilo de vida</a:t>
            </a:r>
          </a:p>
          <a:p>
            <a:pPr lvl="1"/>
            <a:r>
              <a:rPr lang="pt-BR" dirty="0" smtClean="0"/>
              <a:t>Religião</a:t>
            </a:r>
          </a:p>
        </p:txBody>
      </p:sp>
    </p:spTree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Pós-modernismo: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17720"/>
          </a:xfrm>
        </p:spPr>
        <p:txBody>
          <a:bodyPr>
            <a:normAutofit/>
          </a:bodyPr>
          <a:lstStyle/>
          <a:p>
            <a:r>
              <a:rPr lang="pt-BR" dirty="0" smtClean="0"/>
              <a:t>Pontos críticos:</a:t>
            </a:r>
          </a:p>
          <a:p>
            <a:pPr lvl="1"/>
            <a:r>
              <a:rPr lang="pt-BR" dirty="0" smtClean="0"/>
              <a:t>Ênfase na experiência</a:t>
            </a:r>
          </a:p>
          <a:p>
            <a:pPr lvl="1"/>
            <a:r>
              <a:rPr lang="pt-BR" dirty="0" smtClean="0"/>
              <a:t>Consumismo</a:t>
            </a:r>
          </a:p>
          <a:p>
            <a:pPr lvl="1"/>
            <a:r>
              <a:rPr lang="pt-BR" dirty="0" smtClean="0"/>
              <a:t>Foco no presente</a:t>
            </a:r>
          </a:p>
          <a:p>
            <a:pPr lvl="1"/>
            <a:r>
              <a:rPr lang="pt-BR" dirty="0" smtClean="0"/>
              <a:t>Comunicação visual/virtual</a:t>
            </a:r>
          </a:p>
          <a:p>
            <a:pPr lvl="1"/>
            <a:r>
              <a:rPr lang="pt-BR" dirty="0" smtClean="0"/>
              <a:t>Ênfase no “glocal”</a:t>
            </a:r>
          </a:p>
        </p:txBody>
      </p:sp>
    </p:spTree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905000"/>
            <a:ext cx="7772400" cy="1883664"/>
          </a:xfrm>
        </p:spPr>
        <p:txBody>
          <a:bodyPr/>
          <a:lstStyle/>
          <a:p>
            <a:r>
              <a:rPr smtClean="0"/>
              <a:t>Pós-modernismo e a Urbanização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>
    <p:strips dir="r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456944"/>
            <a:ext cx="7772400" cy="1362456"/>
          </a:xfrm>
        </p:spPr>
        <p:txBody>
          <a:bodyPr/>
          <a:lstStyle/>
          <a:p>
            <a:r>
              <a:rPr smtClean="0"/>
              <a:t>Pós-modernismo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>
    <p:strips dir="r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Pós-modernismo e a Urbanização: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17720"/>
          </a:xfrm>
        </p:spPr>
        <p:txBody>
          <a:bodyPr>
            <a:normAutofit/>
          </a:bodyPr>
          <a:lstStyle/>
          <a:p>
            <a:r>
              <a:rPr lang="pt-BR" dirty="0" smtClean="0"/>
              <a:t>História da urbanização:</a:t>
            </a:r>
          </a:p>
          <a:p>
            <a:pPr lvl="1"/>
            <a:r>
              <a:rPr lang="pt-BR" dirty="0" smtClean="0"/>
              <a:t>Pré-urbanização</a:t>
            </a:r>
          </a:p>
          <a:p>
            <a:pPr lvl="2"/>
            <a:r>
              <a:rPr lang="pt-BR" dirty="0" smtClean="0"/>
              <a:t>Cidade Estado</a:t>
            </a:r>
          </a:p>
          <a:p>
            <a:pPr lvl="1"/>
            <a:r>
              <a:rPr lang="pt-BR" dirty="0" smtClean="0"/>
              <a:t>Período Greco-Romano</a:t>
            </a:r>
          </a:p>
          <a:p>
            <a:pPr lvl="2"/>
            <a:r>
              <a:rPr lang="pt-BR" dirty="0" smtClean="0"/>
              <a:t>Cidade Imperial</a:t>
            </a:r>
          </a:p>
          <a:p>
            <a:pPr lvl="1"/>
            <a:r>
              <a:rPr lang="pt-BR" dirty="0" smtClean="0"/>
              <a:t>Período Feudal</a:t>
            </a:r>
          </a:p>
          <a:p>
            <a:pPr lvl="2"/>
            <a:r>
              <a:rPr lang="pt-BR" dirty="0" smtClean="0"/>
              <a:t>Cidade Medieval</a:t>
            </a:r>
          </a:p>
          <a:p>
            <a:pPr lvl="1"/>
            <a:r>
              <a:rPr lang="pt-BR" dirty="0" smtClean="0"/>
              <a:t>Período Industrial</a:t>
            </a:r>
          </a:p>
          <a:p>
            <a:pPr lvl="2"/>
            <a:r>
              <a:rPr lang="pt-BR" dirty="0" smtClean="0"/>
              <a:t>Cidade Moderna</a:t>
            </a:r>
          </a:p>
          <a:p>
            <a:pPr lvl="1"/>
            <a:r>
              <a:rPr lang="pt-BR" dirty="0" smtClean="0"/>
              <a:t>Período Pós-Industrial</a:t>
            </a:r>
          </a:p>
          <a:p>
            <a:pPr lvl="2"/>
            <a:r>
              <a:rPr lang="pt-BR" dirty="0" smtClean="0"/>
              <a:t>Cidade Pós-moderna</a:t>
            </a:r>
          </a:p>
        </p:txBody>
      </p:sp>
    </p:spTree>
  </p:cSld>
  <p:clrMapOvr>
    <a:masterClrMapping/>
  </p:clrMapOvr>
  <p:transition xmlns:p14="http://schemas.microsoft.com/office/powerpoint/2010/main" spd="med">
    <p:strips dir="r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Pós-modernismo e a </a:t>
            </a:r>
            <a:r>
              <a:rPr lang="pt-BR" dirty="0" smtClean="0"/>
              <a:t>Urbanização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17720"/>
          </a:xfrm>
        </p:spPr>
        <p:txBody>
          <a:bodyPr>
            <a:normAutofit/>
          </a:bodyPr>
          <a:lstStyle/>
          <a:p>
            <a:r>
              <a:rPr lang="pt-BR" dirty="0" smtClean="0"/>
              <a:t>Pós-modernismo</a:t>
            </a:r>
          </a:p>
          <a:p>
            <a:pPr lvl="1"/>
            <a:r>
              <a:rPr lang="pt-BR" dirty="0" smtClean="0"/>
              <a:t>Urbanização</a:t>
            </a:r>
          </a:p>
          <a:p>
            <a:pPr lvl="2">
              <a:buNone/>
            </a:pPr>
            <a:endParaRPr lang="pt-BR" dirty="0" smtClean="0"/>
          </a:p>
        </p:txBody>
      </p:sp>
    </p:spTree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Crescimento Urbano</a:t>
            </a:r>
            <a:endParaRPr lang="pt-BR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1" name="Object 1"/>
          <p:cNvGraphicFramePr>
            <a:graphicFrameLocks noChangeAspect="1"/>
          </p:cNvGraphicFramePr>
          <p:nvPr/>
        </p:nvGraphicFramePr>
        <p:xfrm>
          <a:off x="1981200" y="1905000"/>
          <a:ext cx="5257800" cy="4619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xmlns:p14="http://schemas.microsoft.com/office/powerpoint/2010/main">
    <p:strips dir="r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 uiExpand="1">
        <p:bldSub>
          <a:bldChart bld="series"/>
        </p:bldSub>
      </p:bldGraphic>
      <p:bldGraphic spid="11" grpId="1" uiExpand="1">
        <p:bldSub>
          <a:bldChart bld="series"/>
        </p:bldSub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Pós-modernismo e a </a:t>
            </a:r>
            <a:r>
              <a:rPr lang="pt-BR" dirty="0" smtClean="0"/>
              <a:t>Urbanização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17720"/>
          </a:xfrm>
        </p:spPr>
        <p:txBody>
          <a:bodyPr>
            <a:normAutofit/>
          </a:bodyPr>
          <a:lstStyle/>
          <a:p>
            <a:r>
              <a:rPr lang="pt-BR" dirty="0" smtClean="0"/>
              <a:t>Pós-modernismo</a:t>
            </a:r>
          </a:p>
          <a:p>
            <a:pPr lvl="1"/>
            <a:r>
              <a:rPr lang="pt-BR" dirty="0" smtClean="0"/>
              <a:t>Urbanização</a:t>
            </a:r>
          </a:p>
          <a:p>
            <a:pPr lvl="1"/>
            <a:r>
              <a:rPr lang="pt-BR" dirty="0" smtClean="0"/>
              <a:t>Globalização</a:t>
            </a:r>
          </a:p>
          <a:p>
            <a:pPr lvl="1"/>
            <a:r>
              <a:rPr lang="pt-BR" dirty="0" smtClean="0"/>
              <a:t>Pós-modernização</a:t>
            </a:r>
          </a:p>
          <a:p>
            <a:pPr lvl="2"/>
            <a:r>
              <a:rPr lang="pt-BR" dirty="0" smtClean="0"/>
              <a:t>“Se o pós-modernismo fosse um artista, sua tela seria a cidade.” Erwin </a:t>
            </a:r>
            <a:r>
              <a:rPr lang="pt-BR" dirty="0" err="1" smtClean="0"/>
              <a:t>McManus</a:t>
            </a:r>
            <a:endParaRPr lang="pt-BR" dirty="0" smtClean="0"/>
          </a:p>
          <a:p>
            <a:pPr lvl="2"/>
            <a:r>
              <a:rPr lang="pt-BR" dirty="0" smtClean="0"/>
              <a:t>A vida urbana </a:t>
            </a:r>
            <a:r>
              <a:rPr lang="pt-BR" dirty="0" smtClean="0"/>
              <a:t>é o contexto ideal/central para o avanço do pós-modernismo</a:t>
            </a:r>
            <a:endParaRPr lang="en-US" dirty="0" smtClean="0"/>
          </a:p>
          <a:p>
            <a:pPr lvl="2">
              <a:buNone/>
            </a:pPr>
            <a:endParaRPr lang="pt-BR" dirty="0" smtClean="0"/>
          </a:p>
        </p:txBody>
      </p:sp>
    </p:spTree>
  </p:cSld>
  <p:clrMapOvr>
    <a:masterClrMapping/>
  </p:clrMapOvr>
  <p:transition xmlns:p14="http://schemas.microsoft.com/office/powerpoint/2010/main" spd="med">
    <p:strips dir="r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Pós-modernismo e a Urbanização: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17720"/>
          </a:xfrm>
        </p:spPr>
        <p:txBody>
          <a:bodyPr>
            <a:normAutofit/>
          </a:bodyPr>
          <a:lstStyle/>
          <a:p>
            <a:r>
              <a:rPr lang="pt-BR" dirty="0" smtClean="0"/>
              <a:t>Grandes desafios:</a:t>
            </a:r>
          </a:p>
          <a:p>
            <a:pPr lvl="1"/>
            <a:r>
              <a:rPr lang="pt-BR" dirty="0" smtClean="0"/>
              <a:t>Relativismo Epistemológico</a:t>
            </a:r>
          </a:p>
          <a:p>
            <a:pPr lvl="2"/>
            <a:r>
              <a:rPr lang="pt-BR" dirty="0" smtClean="0"/>
              <a:t>Influência dos meios acadêmicos</a:t>
            </a:r>
          </a:p>
          <a:p>
            <a:pPr lvl="2"/>
            <a:r>
              <a:rPr lang="pt-BR" dirty="0" smtClean="0"/>
              <a:t>Verdade apresentada como relativa</a:t>
            </a:r>
          </a:p>
          <a:p>
            <a:pPr lvl="2"/>
            <a:r>
              <a:rPr lang="pt-BR" dirty="0" smtClean="0"/>
              <a:t>Invalidação de metanarrativas</a:t>
            </a:r>
          </a:p>
          <a:p>
            <a:pPr lvl="2"/>
            <a:r>
              <a:rPr lang="pt-BR" dirty="0" smtClean="0"/>
              <a:t>Construção comunitária da “verdade”</a:t>
            </a:r>
          </a:p>
          <a:p>
            <a:pPr lvl="2"/>
            <a:r>
              <a:rPr lang="pt-BR" dirty="0" smtClean="0"/>
              <a:t>Interpretação vs. Revelação</a:t>
            </a:r>
          </a:p>
          <a:p>
            <a:pPr lvl="2"/>
            <a:r>
              <a:rPr lang="pt-BR" dirty="0" smtClean="0"/>
              <a:t>Resultados:</a:t>
            </a:r>
          </a:p>
          <a:p>
            <a:pPr lvl="3"/>
            <a:r>
              <a:rPr lang="pt-BR" dirty="0" smtClean="0"/>
              <a:t>Perda de princípios morais absolutos</a:t>
            </a:r>
          </a:p>
          <a:p>
            <a:pPr lvl="3"/>
            <a:r>
              <a:rPr lang="pt-BR" dirty="0" smtClean="0"/>
              <a:t>Todo sistema religioso é aceito como válido e verdadeiro</a:t>
            </a:r>
          </a:p>
          <a:p>
            <a:pPr lvl="2">
              <a:buNone/>
            </a:pPr>
            <a:endParaRPr lang="pt-BR" dirty="0" smtClean="0"/>
          </a:p>
        </p:txBody>
      </p:sp>
    </p:spTree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Pós-modernismo e a Urbanização: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41520"/>
          </a:xfrm>
        </p:spPr>
        <p:txBody>
          <a:bodyPr>
            <a:normAutofit/>
          </a:bodyPr>
          <a:lstStyle/>
          <a:p>
            <a:r>
              <a:rPr lang="pt-BR" dirty="0" smtClean="0"/>
              <a:t>Grandes desafios:</a:t>
            </a:r>
          </a:p>
          <a:p>
            <a:pPr lvl="1"/>
            <a:r>
              <a:rPr lang="pt-BR" dirty="0" smtClean="0"/>
              <a:t>Pluralismo religioso</a:t>
            </a:r>
          </a:p>
          <a:p>
            <a:pPr lvl="2"/>
            <a:r>
              <a:rPr lang="pt-BR" dirty="0" smtClean="0"/>
              <a:t>Mercado espiritual</a:t>
            </a:r>
          </a:p>
          <a:p>
            <a:pPr lvl="3"/>
            <a:r>
              <a:rPr lang="pt-BR" dirty="0" smtClean="0"/>
              <a:t>“Existe Deus?”</a:t>
            </a:r>
          </a:p>
          <a:p>
            <a:pPr lvl="3"/>
            <a:r>
              <a:rPr lang="pt-BR" dirty="0" smtClean="0"/>
              <a:t>“Qual deus?”</a:t>
            </a:r>
          </a:p>
          <a:p>
            <a:pPr lvl="2"/>
            <a:r>
              <a:rPr lang="pt-BR" dirty="0" smtClean="0"/>
              <a:t>Fenômeno urbano</a:t>
            </a:r>
          </a:p>
          <a:p>
            <a:pPr lvl="3"/>
            <a:r>
              <a:rPr lang="pt-BR" dirty="0" smtClean="0"/>
              <a:t>Diversidade cultural</a:t>
            </a:r>
          </a:p>
          <a:p>
            <a:pPr lvl="3"/>
            <a:r>
              <a:rPr lang="pt-BR" dirty="0" smtClean="0"/>
              <a:t>Religião pessoal</a:t>
            </a:r>
          </a:p>
          <a:p>
            <a:pPr lvl="4"/>
            <a:r>
              <a:rPr lang="pt-BR" dirty="0" smtClean="0"/>
              <a:t>Secularização pós-moderna da religião</a:t>
            </a:r>
          </a:p>
          <a:p>
            <a:pPr lvl="4"/>
            <a:r>
              <a:rPr lang="pt-BR" dirty="0" smtClean="0"/>
              <a:t>Gosto e prazer pessoal ditam as regras</a:t>
            </a:r>
          </a:p>
          <a:p>
            <a:pPr lvl="3"/>
            <a:r>
              <a:rPr lang="pt-BR" dirty="0" smtClean="0"/>
              <a:t>Experiência eclética da religião</a:t>
            </a:r>
          </a:p>
          <a:p>
            <a:pPr lvl="4"/>
            <a:endParaRPr lang="pt-BR" dirty="0" smtClean="0"/>
          </a:p>
          <a:p>
            <a:pPr lvl="3"/>
            <a:endParaRPr lang="pt-BR" dirty="0" smtClean="0"/>
          </a:p>
          <a:p>
            <a:pPr lvl="2">
              <a:buNone/>
            </a:pPr>
            <a:endParaRPr lang="pt-BR" dirty="0" smtClean="0"/>
          </a:p>
        </p:txBody>
      </p:sp>
    </p:spTree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Pós-modernismo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Ameaça ou oportunidade?</a:t>
            </a:r>
            <a:endParaRPr lang="pt-BR" sz="2800" dirty="0"/>
          </a:p>
        </p:txBody>
      </p:sp>
    </p:spTree>
  </p:cSld>
  <p:clrMapOvr>
    <a:masterClrMapping/>
  </p:clrMapOvr>
  <p:transition xmlns:p14="http://schemas.microsoft.com/office/powerpoint/2010/main">
    <p:strips dir="r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Ameaça ou oportunidade?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41520"/>
          </a:xfrm>
        </p:spPr>
        <p:txBody>
          <a:bodyPr>
            <a:normAutofit/>
          </a:bodyPr>
          <a:lstStyle/>
          <a:p>
            <a:r>
              <a:rPr lang="pt-BR" dirty="0" smtClean="0"/>
              <a:t>Princípios sugestivos</a:t>
            </a:r>
          </a:p>
          <a:p>
            <a:pPr lvl="1"/>
            <a:r>
              <a:rPr lang="pt-BR" dirty="0" smtClean="0"/>
              <a:t>Experiência</a:t>
            </a:r>
          </a:p>
          <a:p>
            <a:pPr lvl="2"/>
            <a:r>
              <a:rPr lang="pt-BR" dirty="0" smtClean="0"/>
              <a:t>A experiência vem antes da explicação</a:t>
            </a:r>
          </a:p>
          <a:p>
            <a:pPr lvl="2"/>
            <a:r>
              <a:rPr lang="pt-BR" dirty="0" smtClean="0"/>
              <a:t>A imagem vem antes da palavra</a:t>
            </a:r>
          </a:p>
          <a:p>
            <a:pPr lvl="1"/>
            <a:r>
              <a:rPr lang="pt-BR" dirty="0" smtClean="0"/>
              <a:t>Comunidade</a:t>
            </a:r>
          </a:p>
          <a:p>
            <a:pPr lvl="2"/>
            <a:r>
              <a:rPr lang="pt-BR" dirty="0" smtClean="0"/>
              <a:t>O pertencer vem antes do acreditar</a:t>
            </a:r>
          </a:p>
          <a:p>
            <a:pPr lvl="1"/>
            <a:r>
              <a:rPr lang="pt-BR" dirty="0" smtClean="0"/>
              <a:t>Integração</a:t>
            </a:r>
          </a:p>
          <a:p>
            <a:pPr lvl="1"/>
            <a:r>
              <a:rPr lang="pt-BR" dirty="0" smtClean="0"/>
              <a:t>Uso de histórias</a:t>
            </a:r>
          </a:p>
          <a:p>
            <a:pPr lvl="4"/>
            <a:endParaRPr lang="pt-BR" dirty="0" smtClean="0"/>
          </a:p>
          <a:p>
            <a:pPr lvl="3"/>
            <a:endParaRPr lang="pt-BR" dirty="0" smtClean="0"/>
          </a:p>
          <a:p>
            <a:pPr lvl="2">
              <a:buNone/>
            </a:pPr>
            <a:endParaRPr lang="pt-BR" dirty="0" smtClean="0"/>
          </a:p>
        </p:txBody>
      </p:sp>
    </p:spTree>
  </p:cSld>
  <p:clrMapOvr>
    <a:masterClrMapping/>
  </p:clrMapOvr>
  <p:transition xmlns:p14="http://schemas.microsoft.com/office/powerpoint/2010/main" spd="med">
    <p:strips dir="r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Definição de termos: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Secularismo</a:t>
            </a:r>
          </a:p>
          <a:p>
            <a:pPr lvl="1"/>
            <a:r>
              <a:rPr lang="en-US" dirty="0"/>
              <a:t>Secular: </a:t>
            </a:r>
            <a:r>
              <a:rPr lang="en-US" dirty="0" err="1"/>
              <a:t>mundano</a:t>
            </a:r>
            <a:r>
              <a:rPr lang="en-US" dirty="0"/>
              <a:t>, </a:t>
            </a:r>
            <a:r>
              <a:rPr lang="en-US" dirty="0" err="1"/>
              <a:t>profano</a:t>
            </a:r>
            <a:r>
              <a:rPr lang="en-US" dirty="0"/>
              <a:t>, </a:t>
            </a:r>
            <a:r>
              <a:rPr lang="en-US" dirty="0" err="1"/>
              <a:t>pagão</a:t>
            </a:r>
            <a:r>
              <a:rPr lang="en-US" dirty="0"/>
              <a:t> . . . </a:t>
            </a:r>
            <a:r>
              <a:rPr lang="en-US" dirty="0" err="1"/>
              <a:t>aquilo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não</a:t>
            </a:r>
            <a:r>
              <a:rPr lang="en-US" dirty="0"/>
              <a:t> </a:t>
            </a:r>
            <a:r>
              <a:rPr lang="en-US" dirty="0" err="1"/>
              <a:t>é</a:t>
            </a:r>
            <a:r>
              <a:rPr lang="en-US" dirty="0"/>
              <a:t> </a:t>
            </a:r>
            <a:r>
              <a:rPr lang="en-US" dirty="0" err="1"/>
              <a:t>sacro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religioso</a:t>
            </a:r>
            <a:r>
              <a:rPr lang="en-US" dirty="0"/>
              <a:t>.</a:t>
            </a:r>
          </a:p>
          <a:p>
            <a:pPr lvl="1"/>
            <a:r>
              <a:rPr lang="pt-BR" dirty="0" smtClean="0"/>
              <a:t>Sistema </a:t>
            </a:r>
            <a:r>
              <a:rPr lang="pt-BR" dirty="0" smtClean="0"/>
              <a:t>ético que rejeita toda forma de fé e devoção religiosas e aceita como diretrizes apenas fato e influência derivados da vida presente</a:t>
            </a:r>
            <a:r>
              <a:rPr lang="pt-BR" dirty="0" smtClean="0"/>
              <a:t>.</a:t>
            </a:r>
            <a:endParaRPr lang="en-US" dirty="0"/>
          </a:p>
          <a:p>
            <a:pPr lvl="1"/>
            <a:r>
              <a:rPr lang="en-US" dirty="0" err="1" smtClean="0"/>
              <a:t>Podemos</a:t>
            </a:r>
            <a:r>
              <a:rPr lang="en-US" dirty="0" smtClean="0"/>
              <a:t> </a:t>
            </a:r>
            <a:r>
              <a:rPr lang="en-US" dirty="0" err="1" smtClean="0"/>
              <a:t>identificar</a:t>
            </a:r>
            <a:r>
              <a:rPr lang="en-US" dirty="0" smtClean="0"/>
              <a:t> </a:t>
            </a:r>
            <a:r>
              <a:rPr lang="en-US" dirty="0" err="1" smtClean="0"/>
              <a:t>todos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err="1" smtClean="0"/>
              <a:t>-religiosos</a:t>
            </a:r>
            <a:r>
              <a:rPr lang="en-US" dirty="0" smtClean="0"/>
              <a:t>, </a:t>
            </a:r>
            <a:r>
              <a:rPr lang="en-US" dirty="0" err="1" smtClean="0"/>
              <a:t>não-alcançados</a:t>
            </a:r>
            <a:r>
              <a:rPr lang="en-US" dirty="0" smtClean="0"/>
              <a:t> </a:t>
            </a:r>
            <a:r>
              <a:rPr lang="en-US" dirty="0" err="1" smtClean="0"/>
              <a:t>dessa</a:t>
            </a:r>
            <a:r>
              <a:rPr lang="en-US" dirty="0" smtClean="0"/>
              <a:t> forma?</a:t>
            </a:r>
          </a:p>
          <a:p>
            <a:pPr lvl="1"/>
            <a:r>
              <a:rPr lang="en-US" dirty="0" smtClean="0"/>
              <a:t>A </a:t>
            </a:r>
            <a:r>
              <a:rPr lang="en-US" dirty="0" err="1" smtClean="0"/>
              <a:t>pessoa</a:t>
            </a:r>
            <a:r>
              <a:rPr lang="en-US" dirty="0" smtClean="0"/>
              <a:t> secula</a:t>
            </a:r>
            <a:r>
              <a:rPr lang="en-US" dirty="0" smtClean="0"/>
              <a:t>r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aquela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possui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experiência</a:t>
            </a:r>
            <a:r>
              <a:rPr lang="en-US" dirty="0" smtClean="0"/>
              <a:t> </a:t>
            </a:r>
            <a:r>
              <a:rPr lang="en-US" dirty="0" err="1" smtClean="0"/>
              <a:t>religiosa</a:t>
            </a:r>
            <a:r>
              <a:rPr lang="en-US" dirty="0" smtClean="0"/>
              <a:t> real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foco</a:t>
            </a:r>
            <a:r>
              <a:rPr lang="en-US" dirty="0" smtClean="0"/>
              <a:t> de </a:t>
            </a:r>
            <a:r>
              <a:rPr lang="en-US" dirty="0" err="1" smtClean="0"/>
              <a:t>sua</a:t>
            </a:r>
            <a:r>
              <a:rPr lang="en-US" dirty="0" smtClean="0"/>
              <a:t> </a:t>
            </a:r>
            <a:r>
              <a:rPr lang="en-US" dirty="0" err="1" smtClean="0"/>
              <a:t>vida</a:t>
            </a:r>
            <a:r>
              <a:rPr lang="en-US" dirty="0" smtClean="0"/>
              <a:t>.</a:t>
            </a:r>
            <a:endParaRPr lang="pt-BR" dirty="0" smtClean="0"/>
          </a:p>
        </p:txBody>
      </p:sp>
    </p:spTree>
  </p:cSld>
  <p:clrMapOvr>
    <a:masterClrMapping/>
  </p:clrMapOvr>
  <p:transition xmlns:p14="http://schemas.microsoft.com/office/powerpoint/2010/main" spd="med">
    <p:strips dir="r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Definição de termos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Secularismo</a:t>
            </a:r>
          </a:p>
          <a:p>
            <a:r>
              <a:rPr lang="pt-BR" dirty="0" smtClean="0"/>
              <a:t>Pluralismo</a:t>
            </a:r>
          </a:p>
          <a:p>
            <a:pPr lvl="1"/>
            <a:r>
              <a:rPr lang="pt-BR" dirty="0" smtClean="0"/>
              <a:t>Doutrina ou sistema que admite a coexistência de mais de um ou dois princípios ou substâncias últimas.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Definição de termos: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Secularismo</a:t>
            </a:r>
          </a:p>
          <a:p>
            <a:r>
              <a:rPr lang="pt-BR" dirty="0" smtClean="0"/>
              <a:t>Pluralismo</a:t>
            </a:r>
          </a:p>
          <a:p>
            <a:r>
              <a:rPr lang="pt-BR" dirty="0" smtClean="0"/>
              <a:t>Pós-modernismo</a:t>
            </a:r>
          </a:p>
        </p:txBody>
      </p:sp>
    </p:spTree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Pós-modernismo: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17720"/>
          </a:xfrm>
        </p:spPr>
        <p:txBody>
          <a:bodyPr/>
          <a:lstStyle/>
          <a:p>
            <a:r>
              <a:rPr lang="pt-BR" dirty="0" smtClean="0"/>
              <a:t>Contexto histórico</a:t>
            </a:r>
          </a:p>
          <a:p>
            <a:pPr lvl="1"/>
            <a:r>
              <a:rPr lang="pt-BR" dirty="0" smtClean="0"/>
              <a:t>Renascença</a:t>
            </a:r>
          </a:p>
          <a:p>
            <a:pPr lvl="1"/>
            <a:r>
              <a:rPr lang="pt-BR" dirty="0" smtClean="0"/>
              <a:t>Iluminismo</a:t>
            </a:r>
          </a:p>
          <a:p>
            <a:pPr lvl="2"/>
            <a:r>
              <a:rPr lang="pt-BR" dirty="0" smtClean="0"/>
              <a:t>Razão</a:t>
            </a:r>
          </a:p>
          <a:p>
            <a:pPr lvl="2"/>
            <a:r>
              <a:rPr lang="pt-BR" dirty="0" smtClean="0"/>
              <a:t>Ciência</a:t>
            </a:r>
          </a:p>
          <a:p>
            <a:pPr lvl="1"/>
            <a:r>
              <a:rPr lang="pt-BR" dirty="0" smtClean="0"/>
              <a:t>Modernismo</a:t>
            </a:r>
          </a:p>
          <a:p>
            <a:pPr lvl="2"/>
            <a:r>
              <a:rPr lang="pt-BR" dirty="0" smtClean="0"/>
              <a:t>Racionalismo objetivo</a:t>
            </a:r>
          </a:p>
          <a:p>
            <a:pPr lvl="2"/>
            <a:r>
              <a:rPr lang="pt-BR" dirty="0" smtClean="0"/>
              <a:t>Positivismo epistemológico</a:t>
            </a:r>
          </a:p>
          <a:p>
            <a:pPr lvl="2"/>
            <a:r>
              <a:rPr lang="pt-BR" dirty="0" smtClean="0"/>
              <a:t>Individualismo autônomo</a:t>
            </a:r>
          </a:p>
          <a:p>
            <a:pPr lvl="2"/>
            <a:r>
              <a:rPr lang="pt-BR" dirty="0" smtClean="0"/>
              <a:t>Progressivismo</a:t>
            </a:r>
          </a:p>
          <a:p>
            <a:pPr lvl="2"/>
            <a:r>
              <a:rPr lang="pt-BR" dirty="0" smtClean="0"/>
              <a:t>Desenvolvimento tecnológico</a:t>
            </a:r>
          </a:p>
        </p:txBody>
      </p:sp>
    </p:spTree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Pós-modernismo: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17720"/>
          </a:xfrm>
        </p:spPr>
        <p:txBody>
          <a:bodyPr/>
          <a:lstStyle/>
          <a:p>
            <a:r>
              <a:rPr lang="pt-BR" dirty="0" smtClean="0"/>
              <a:t>Contexto histórico</a:t>
            </a:r>
          </a:p>
          <a:p>
            <a:pPr lvl="1"/>
            <a:r>
              <a:rPr lang="pt-BR" dirty="0" smtClean="0"/>
              <a:t>Decadência do modernismo</a:t>
            </a:r>
          </a:p>
          <a:p>
            <a:pPr lvl="2"/>
            <a:r>
              <a:rPr lang="pt-BR" dirty="0" smtClean="0"/>
              <a:t>Rejeição da supremacia da razão</a:t>
            </a:r>
          </a:p>
          <a:p>
            <a:pPr lvl="3"/>
            <a:r>
              <a:rPr lang="pt-BR" dirty="0" smtClean="0"/>
              <a:t>Intuição</a:t>
            </a:r>
          </a:p>
          <a:p>
            <a:pPr lvl="3"/>
            <a:r>
              <a:rPr lang="pt-BR" dirty="0" smtClean="0"/>
              <a:t>Sentimentos</a:t>
            </a:r>
          </a:p>
          <a:p>
            <a:pPr lvl="3"/>
            <a:r>
              <a:rPr lang="pt-BR" dirty="0" smtClean="0"/>
              <a:t>“Justamente por ser cientista, posso afirmar que a ciência não tem resposta para tudo . . . Quanto mais eu estudo, mais descubro que existem mistérios que não podem ser explicados pela razão.” Para ele, a fé é indispensável para a sobrevivência humana: “É ela que ajuda a vencer os obstáculos no dia-a-dia.” João Batista Calixto, cientista brasileiro da Universidade Federal de Santa Catarina (VEJA, 7 de Fevereiro de 2007, p. 85).</a:t>
            </a:r>
            <a:endParaRPr lang="en-US" dirty="0" smtClean="0"/>
          </a:p>
          <a:p>
            <a:pPr lvl="3"/>
            <a:endParaRPr lang="pt-BR" dirty="0" smtClean="0"/>
          </a:p>
        </p:txBody>
      </p:sp>
    </p:spTree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Pós-modernismo: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17720"/>
          </a:xfrm>
        </p:spPr>
        <p:txBody>
          <a:bodyPr>
            <a:normAutofit/>
          </a:bodyPr>
          <a:lstStyle/>
          <a:p>
            <a:r>
              <a:rPr lang="pt-BR" dirty="0" smtClean="0"/>
              <a:t>Contexto histórico</a:t>
            </a:r>
          </a:p>
          <a:p>
            <a:pPr lvl="1"/>
            <a:r>
              <a:rPr lang="pt-BR" dirty="0" smtClean="0"/>
              <a:t>Decadência do modernismo</a:t>
            </a:r>
          </a:p>
          <a:p>
            <a:pPr lvl="2"/>
            <a:r>
              <a:rPr lang="pt-BR" dirty="0" smtClean="0"/>
              <a:t>Rejeição da supremacia da razão</a:t>
            </a:r>
          </a:p>
          <a:p>
            <a:pPr lvl="3"/>
            <a:r>
              <a:rPr lang="pt-BR" dirty="0" smtClean="0"/>
              <a:t>Intuição</a:t>
            </a:r>
          </a:p>
          <a:p>
            <a:pPr lvl="3"/>
            <a:r>
              <a:rPr lang="pt-BR" dirty="0" smtClean="0"/>
              <a:t>Sentimentos</a:t>
            </a:r>
          </a:p>
          <a:p>
            <a:pPr lvl="2"/>
            <a:r>
              <a:rPr lang="pt-BR" dirty="0" smtClean="0"/>
              <a:t>Rejeição do absolutismo</a:t>
            </a:r>
          </a:p>
          <a:p>
            <a:pPr lvl="2"/>
            <a:r>
              <a:rPr lang="pt-BR" dirty="0" smtClean="0"/>
              <a:t>Desafios ao objetivismo científico</a:t>
            </a:r>
          </a:p>
          <a:p>
            <a:pPr lvl="2"/>
            <a:r>
              <a:rPr lang="pt-BR" dirty="0" smtClean="0"/>
              <a:t>Reavaliação da vida humana</a:t>
            </a:r>
          </a:p>
          <a:p>
            <a:pPr lvl="3"/>
            <a:r>
              <a:rPr lang="pt-BR" dirty="0" smtClean="0"/>
              <a:t>“Conhecimento é poder . . . </a:t>
            </a:r>
          </a:p>
        </p:txBody>
      </p:sp>
    </p:spTree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Pós-modernismo: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17720"/>
          </a:xfrm>
        </p:spPr>
        <p:txBody>
          <a:bodyPr>
            <a:normAutofit/>
          </a:bodyPr>
          <a:lstStyle/>
          <a:p>
            <a:r>
              <a:rPr lang="pt-BR" dirty="0" smtClean="0"/>
              <a:t>Contexto histórico</a:t>
            </a:r>
          </a:p>
          <a:p>
            <a:pPr lvl="1"/>
            <a:r>
              <a:rPr lang="pt-BR" dirty="0" smtClean="0"/>
              <a:t>Decadência do modernismo</a:t>
            </a:r>
          </a:p>
          <a:p>
            <a:pPr lvl="2"/>
            <a:r>
              <a:rPr lang="pt-BR" dirty="0" smtClean="0"/>
              <a:t>Rejeição da supremacia da razão</a:t>
            </a:r>
          </a:p>
          <a:p>
            <a:pPr lvl="3"/>
            <a:r>
              <a:rPr lang="pt-BR" dirty="0" smtClean="0"/>
              <a:t>Intuição</a:t>
            </a:r>
          </a:p>
          <a:p>
            <a:pPr lvl="3"/>
            <a:r>
              <a:rPr lang="pt-BR" dirty="0" smtClean="0"/>
              <a:t>Sentimentos</a:t>
            </a:r>
          </a:p>
          <a:p>
            <a:pPr lvl="2"/>
            <a:r>
              <a:rPr lang="pt-BR" dirty="0" smtClean="0"/>
              <a:t>Rejeição do absolutismo</a:t>
            </a:r>
          </a:p>
          <a:p>
            <a:pPr lvl="2"/>
            <a:r>
              <a:rPr lang="pt-BR" dirty="0" smtClean="0"/>
              <a:t>Desafios ao objetivismo científico</a:t>
            </a:r>
          </a:p>
          <a:p>
            <a:pPr lvl="2"/>
            <a:r>
              <a:rPr lang="pt-BR" dirty="0" smtClean="0"/>
              <a:t>Reavaliação da vida humana</a:t>
            </a:r>
          </a:p>
          <a:p>
            <a:pPr lvl="3"/>
            <a:r>
              <a:rPr lang="pt-BR" dirty="0" smtClean="0"/>
              <a:t>“Conhecimento é poder . . . </a:t>
            </a:r>
            <a:r>
              <a:rPr lang="pt-BR" dirty="0"/>
              <a:t>p</a:t>
            </a:r>
            <a:r>
              <a:rPr lang="pt-BR" dirty="0" smtClean="0"/>
              <a:t>ara </a:t>
            </a:r>
            <a:r>
              <a:rPr lang="pt-BR" dirty="0" smtClean="0"/>
              <a:t>viol</a:t>
            </a:r>
            <a:r>
              <a:rPr lang="pt-BR" dirty="0" smtClean="0"/>
              <a:t>ência, </a:t>
            </a:r>
            <a:r>
              <a:rPr lang="pt-BR" dirty="0" smtClean="0"/>
              <a:t>destruição”</a:t>
            </a:r>
            <a:endParaRPr lang="pt-BR" dirty="0" smtClean="0"/>
          </a:p>
        </p:txBody>
      </p:sp>
    </p:spTree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836</TotalTime>
  <Words>756</Words>
  <Application>Microsoft Macintosh PowerPoint</Application>
  <PresentationFormat>On-screen Show (4:3)</PresentationFormat>
  <Paragraphs>170</Paragraphs>
  <Slides>27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Flow</vt:lpstr>
      <vt:lpstr>As Muitas Vozes da Vida Urbana</vt:lpstr>
      <vt:lpstr>Pós-modernismo</vt:lpstr>
      <vt:lpstr>Definição de termos:</vt:lpstr>
      <vt:lpstr>Definição de termos:</vt:lpstr>
      <vt:lpstr>Definição de termos:</vt:lpstr>
      <vt:lpstr>Pós-modernismo:</vt:lpstr>
      <vt:lpstr>Pós-modernismo:</vt:lpstr>
      <vt:lpstr>Pós-modernismo:</vt:lpstr>
      <vt:lpstr>Pós-modernismo:</vt:lpstr>
      <vt:lpstr>Pós-modernismo:</vt:lpstr>
      <vt:lpstr>Pós-modernismo:</vt:lpstr>
      <vt:lpstr>Arte</vt:lpstr>
      <vt:lpstr>Arte</vt:lpstr>
      <vt:lpstr>Pós-modernismo:</vt:lpstr>
      <vt:lpstr>Arquitetura</vt:lpstr>
      <vt:lpstr>Arquitetura</vt:lpstr>
      <vt:lpstr>Pós-modernismo:</vt:lpstr>
      <vt:lpstr>Pós-modernismo:</vt:lpstr>
      <vt:lpstr>Pós-modernismo e a Urbanização</vt:lpstr>
      <vt:lpstr>Pós-modernismo e a Urbanização:</vt:lpstr>
      <vt:lpstr>Pós-modernismo e a Urbanização:</vt:lpstr>
      <vt:lpstr>Crescimento Urbano</vt:lpstr>
      <vt:lpstr>Pós-modernismo e a Urbanização:</vt:lpstr>
      <vt:lpstr>Pós-modernismo e a Urbanização:</vt:lpstr>
      <vt:lpstr>Pós-modernismo e a Urbanização:</vt:lpstr>
      <vt:lpstr>Pós-modernismo</vt:lpstr>
      <vt:lpstr>Ameaça ou oportunidade?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 Muitas Vozes da Vida Urbana</dc:title>
  <dc:creator>Kleber de Oliveira Gonçalves</dc:creator>
  <cp:lastModifiedBy>Kleber O. Gonçalves</cp:lastModifiedBy>
  <cp:revision>61</cp:revision>
  <dcterms:created xsi:type="dcterms:W3CDTF">2008-10-24T20:51:26Z</dcterms:created>
  <dcterms:modified xsi:type="dcterms:W3CDTF">2011-03-15T12:29:03Z</dcterms:modified>
</cp:coreProperties>
</file>