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0" r:id="rId5"/>
    <p:sldId id="261" r:id="rId6"/>
    <p:sldId id="262" r:id="rId7"/>
    <p:sldId id="265" r:id="rId8"/>
    <p:sldId id="263" r:id="rId9"/>
    <p:sldId id="266" r:id="rId10"/>
    <p:sldId id="298" r:id="rId11"/>
    <p:sldId id="269" r:id="rId12"/>
    <p:sldId id="268" r:id="rId13"/>
    <p:sldId id="299" r:id="rId14"/>
    <p:sldId id="271" r:id="rId15"/>
    <p:sldId id="270" r:id="rId16"/>
    <p:sldId id="275" r:id="rId17"/>
    <p:sldId id="267" r:id="rId18"/>
    <p:sldId id="273" r:id="rId19"/>
    <p:sldId id="272" r:id="rId20"/>
    <p:sldId id="274" r:id="rId21"/>
    <p:sldId id="280" r:id="rId22"/>
    <p:sldId id="276" r:id="rId23"/>
    <p:sldId id="278" r:id="rId24"/>
    <p:sldId id="300" r:id="rId25"/>
    <p:sldId id="303" r:id="rId26"/>
    <p:sldId id="277" r:id="rId27"/>
    <p:sldId id="284" r:id="rId28"/>
    <p:sldId id="279" r:id="rId29"/>
    <p:sldId id="304" r:id="rId30"/>
    <p:sldId id="301" r:id="rId31"/>
    <p:sldId id="294" r:id="rId32"/>
    <p:sldId id="302" r:id="rId33"/>
    <p:sldId id="281" r:id="rId34"/>
    <p:sldId id="291"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867A3-21FC-4C68-8E4B-117727B741D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4FFE32F-25FD-4348-B84B-1FE3125D3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5F4B9D1-2E2F-4AD7-8889-C57CB067099D}"/>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1414001F-039D-46B2-A40E-354CDA148E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7D50C2-0659-4122-9B60-911A7EBC6766}"/>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137616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C8A84-3CF1-4865-87B3-4E34206ADA1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AD641F3-7347-4BB6-AE65-D36E4FD1EC8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B2E14D1-5276-4CB0-BB56-FDBDF2718293}"/>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818E2C3C-CE0F-44D6-A4A3-4C0DE4A8006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6B9A040-03A6-44D7-A8D9-78ECD0A86D63}"/>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408172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75D6A4-9600-409C-B9F5-76536348970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69BD14D-E230-4676-ABA9-8E0BADF3471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D5F6CC7-AAA2-43F8-9B45-8C1755A1316D}"/>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62018CE8-27C9-488F-ADD3-DCF2599F8B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2A3E124-3A5A-4390-8F12-A8CC20C08FDC}"/>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360060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00156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ACBA6-99E6-46C8-879E-B05ED6F94CA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4BDA7E-29E8-40FC-A890-2514AD44CC0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0ADEE57-96B1-43F0-8147-AEB0B7B371E9}"/>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419C0458-75A3-42E5-9860-63F8F46B27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5A9736D-8E2C-426B-9F41-D3F3716EBC9B}"/>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297082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B8D36-4F1B-45F1-A153-D726768F976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9890342-7C23-41AE-9F0C-CB5303678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89BE800-6574-477F-B9AB-E016C86AB448}"/>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3392EE96-91CB-48E8-87A7-F429FE83E1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DE4B8BD-4919-4F4E-A1F9-D8322CCD2144}"/>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259736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7C50F-750B-4263-9DAF-402C9972FD4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C79F0FE-1CE6-4447-A619-3E840B6E6F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735CC1-1D8E-48DB-8ABC-21754A9B344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91E99F-D565-4D80-A0BF-5A9FCFCAB291}"/>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6" name="Espaço Reservado para Rodapé 5">
            <a:extLst>
              <a:ext uri="{FF2B5EF4-FFF2-40B4-BE49-F238E27FC236}">
                <a16:creationId xmlns:a16="http://schemas.microsoft.com/office/drawing/2014/main" id="{4927B3E2-46FD-49B3-9F57-562E1B39E5D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34E77A-BE21-411E-94B0-07B5619802A2}"/>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33596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AF8B3-9A00-46E0-9EFC-04FAC9CAFE9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5E697EB-F1B7-47EE-93F2-9E9097E7F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11BB786-281C-4E61-B710-065E8DB7FAB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3F13772-A482-433E-B2D0-40119D23D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4AF1E28-4D3A-49A5-93CD-2597630C8B2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EB56E58-AD60-4586-8E59-2E96466FCCF5}"/>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8" name="Espaço Reservado para Rodapé 7">
            <a:extLst>
              <a:ext uri="{FF2B5EF4-FFF2-40B4-BE49-F238E27FC236}">
                <a16:creationId xmlns:a16="http://schemas.microsoft.com/office/drawing/2014/main" id="{CD325083-7BF7-4ED9-AD57-9D53AA3E195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68141D2-F5B3-4566-99FC-8F2F0D98D537}"/>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103093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5E572-0AB0-46AF-8F85-189AF50C3FF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444F638-616C-4CF6-9F8C-4C33DC71F323}"/>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4" name="Espaço Reservado para Rodapé 3">
            <a:extLst>
              <a:ext uri="{FF2B5EF4-FFF2-40B4-BE49-F238E27FC236}">
                <a16:creationId xmlns:a16="http://schemas.microsoft.com/office/drawing/2014/main" id="{D7B47E33-1BF9-4126-A81A-C71BB701107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6C8B1CB-75EC-447F-AEE3-9E4B583CCC01}"/>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136025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1E40ADE-A5F7-41B0-BB01-1689B3C3EF94}"/>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3" name="Espaço Reservado para Rodapé 2">
            <a:extLst>
              <a:ext uri="{FF2B5EF4-FFF2-40B4-BE49-F238E27FC236}">
                <a16:creationId xmlns:a16="http://schemas.microsoft.com/office/drawing/2014/main" id="{43BF7D60-5573-466A-9A3A-A8CE5C330CC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38C0B7-3A1F-49FA-B3C2-A927AA3B0850}"/>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91922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FA122-AC10-4E18-98F2-FBD0D823F2E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93C320D-99D7-4AFD-8D40-584FBF36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86C6E0B-57F5-49AF-A454-643B80A9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FE7D246-EB38-4D30-AA63-F3DB05C749AB}"/>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6" name="Espaço Reservado para Rodapé 5">
            <a:extLst>
              <a:ext uri="{FF2B5EF4-FFF2-40B4-BE49-F238E27FC236}">
                <a16:creationId xmlns:a16="http://schemas.microsoft.com/office/drawing/2014/main" id="{3979CE17-C148-41B6-9D91-88F37852BF9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07A1069-E02B-498D-8D1B-81F7F173DF08}"/>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333926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3A050-CCFA-49FE-90C3-C3CA839F09F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C314944-7926-46F5-A535-74A2908DC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B679CC8-AD4D-4246-8B7F-C72C1A85D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A5CA1D6-3C4C-4551-8A5B-3B842B0EF53D}"/>
              </a:ext>
            </a:extLst>
          </p:cNvPr>
          <p:cNvSpPr>
            <a:spLocks noGrp="1"/>
          </p:cNvSpPr>
          <p:nvPr>
            <p:ph type="dt" sz="half" idx="10"/>
          </p:nvPr>
        </p:nvSpPr>
        <p:spPr/>
        <p:txBody>
          <a:bodyPr/>
          <a:lstStyle/>
          <a:p>
            <a:fld id="{E60C4C07-9AA1-4283-9481-35721A75AF40}" type="datetimeFigureOut">
              <a:rPr lang="pt-BR" smtClean="0"/>
              <a:t>29/07/2021</a:t>
            </a:fld>
            <a:endParaRPr lang="pt-BR"/>
          </a:p>
        </p:txBody>
      </p:sp>
      <p:sp>
        <p:nvSpPr>
          <p:cNvPr id="6" name="Espaço Reservado para Rodapé 5">
            <a:extLst>
              <a:ext uri="{FF2B5EF4-FFF2-40B4-BE49-F238E27FC236}">
                <a16:creationId xmlns:a16="http://schemas.microsoft.com/office/drawing/2014/main" id="{551ADF42-3223-48C5-A77B-6024A597FBC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AD0EEB0-F51C-4802-B88B-27A1874A810A}"/>
              </a:ext>
            </a:extLst>
          </p:cNvPr>
          <p:cNvSpPr>
            <a:spLocks noGrp="1"/>
          </p:cNvSpPr>
          <p:nvPr>
            <p:ph type="sldNum" sz="quarter" idx="12"/>
          </p:nvPr>
        </p:nvSpPr>
        <p:spPr/>
        <p:txBody>
          <a:bodyPr/>
          <a:lstStyle/>
          <a:p>
            <a:fld id="{B4F50083-A999-4894-9B15-71A292C9E7A7}" type="slidenum">
              <a:rPr lang="pt-BR" smtClean="0"/>
              <a:t>‹nº›</a:t>
            </a:fld>
            <a:endParaRPr lang="pt-BR"/>
          </a:p>
        </p:txBody>
      </p:sp>
    </p:spTree>
    <p:extLst>
      <p:ext uri="{BB962C8B-B14F-4D97-AF65-F5344CB8AC3E}">
        <p14:creationId xmlns:p14="http://schemas.microsoft.com/office/powerpoint/2010/main" val="77165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43592DE-B3E8-4098-8F8B-B0CF229D8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6A719A2-F7E7-42B6-BDC8-FBFB54B01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2A2481-C514-4C56-ACDF-7A44452C4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C4C07-9AA1-4283-9481-35721A75AF40}" type="datetimeFigureOut">
              <a:rPr lang="pt-BR" smtClean="0"/>
              <a:t>29/07/2021</a:t>
            </a:fld>
            <a:endParaRPr lang="pt-BR"/>
          </a:p>
        </p:txBody>
      </p:sp>
      <p:sp>
        <p:nvSpPr>
          <p:cNvPr id="5" name="Espaço Reservado para Rodapé 4">
            <a:extLst>
              <a:ext uri="{FF2B5EF4-FFF2-40B4-BE49-F238E27FC236}">
                <a16:creationId xmlns:a16="http://schemas.microsoft.com/office/drawing/2014/main" id="{26EC5ADB-FB22-4A05-93F9-A72DE9A71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0838531-5BA4-4FCA-A28F-C560E963C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50083-A999-4894-9B15-71A292C9E7A7}" type="slidenum">
              <a:rPr lang="pt-BR" smtClean="0"/>
              <a:t>‹nº›</a:t>
            </a:fld>
            <a:endParaRPr lang="pt-BR"/>
          </a:p>
        </p:txBody>
      </p:sp>
    </p:spTree>
    <p:extLst>
      <p:ext uri="{BB962C8B-B14F-4D97-AF65-F5344CB8AC3E}">
        <p14:creationId xmlns:p14="http://schemas.microsoft.com/office/powerpoint/2010/main" val="324262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630AD-C24A-4607-A379-D375D0B795F7}"/>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CBF12FE0-4E30-49E4-B229-45E87147DCFE}"/>
              </a:ext>
            </a:extLst>
          </p:cNvPr>
          <p:cNvSpPr>
            <a:spLocks noGrp="1"/>
          </p:cNvSpPr>
          <p:nvPr>
            <p:ph type="subTitle" idx="1"/>
          </p:nvPr>
        </p:nvSpPr>
        <p:spPr/>
        <p:txBody>
          <a:bodyPr/>
          <a:lstStyle/>
          <a:p>
            <a:endParaRPr lang="pt-BR"/>
          </a:p>
        </p:txBody>
      </p:sp>
      <p:pic>
        <p:nvPicPr>
          <p:cNvPr id="7" name="Imagem 6" descr="Uma imagem contendo Site&#10;&#10;Descrição gerada automaticamente">
            <a:extLst>
              <a:ext uri="{FF2B5EF4-FFF2-40B4-BE49-F238E27FC236}">
                <a16:creationId xmlns:a16="http://schemas.microsoft.com/office/drawing/2014/main" id="{3767B238-0B76-484C-AC38-79882AAA3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82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248634" y="1443841"/>
            <a:ext cx="11694732" cy="3970318"/>
          </a:xfrm>
          <a:prstGeom prst="rect">
            <a:avLst/>
          </a:prstGeom>
          <a:noFill/>
        </p:spPr>
        <p:txBody>
          <a:bodyPr wrap="square">
            <a:spAutoFit/>
          </a:bodyPr>
          <a:lstStyle/>
          <a:p>
            <a:pPr algn="just"/>
            <a:r>
              <a:rPr lang="pt-BR" sz="2800" dirty="0"/>
              <a:t>Mateus 11:28 começa com um verbo imperativo: “Venham!”. “Ir” não é opcional. “Ir” representa a condição prévia para encontrarmos descanso. “Ir” significa que precisamos entregar o controle. Numa época em que controlamos muitas coisas por meio de nossos smartphones, ir a Jesus não é a direção natural. A entrega é a parte mais difícil da vida cristã.</a:t>
            </a:r>
          </a:p>
          <a:p>
            <a:pPr algn="just"/>
            <a:r>
              <a:rPr lang="pt-BR" sz="2800" dirty="0"/>
              <a:t>Amamos falar acerca de tudo o que Deus faz por nós em Cristo e de como não podemos salvar a nós mesmos... Isso é verdade. Mas, no final, ainda temos que escolher “ir” a Jesus, o que significa render-se a Ele. Então, o livre-arbítrio se torna essencial na vida cristã.</a:t>
            </a:r>
          </a:p>
        </p:txBody>
      </p:sp>
    </p:spTree>
    <p:extLst>
      <p:ext uri="{BB962C8B-B14F-4D97-AF65-F5344CB8AC3E}">
        <p14:creationId xmlns:p14="http://schemas.microsoft.com/office/powerpoint/2010/main" val="280358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5683D459-7857-4897-ADA6-28F845000DD4}"/>
              </a:ext>
            </a:extLst>
          </p:cNvPr>
          <p:cNvSpPr txBox="1"/>
          <p:nvPr/>
        </p:nvSpPr>
        <p:spPr>
          <a:xfrm>
            <a:off x="3142650" y="2151727"/>
            <a:ext cx="8423716" cy="2554545"/>
          </a:xfrm>
          <a:prstGeom prst="rect">
            <a:avLst/>
          </a:prstGeom>
          <a:noFill/>
        </p:spPr>
        <p:txBody>
          <a:bodyPr wrap="none" rtlCol="0">
            <a:spAutoFit/>
          </a:bodyPr>
          <a:lstStyle/>
          <a:p>
            <a:r>
              <a:rPr lang="pt-BR" sz="8000" dirty="0"/>
              <a:t>Tomem sobre vocês</a:t>
            </a:r>
          </a:p>
          <a:p>
            <a:r>
              <a:rPr lang="pt-BR" sz="8000" dirty="0"/>
              <a:t>o meu jugo</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000250"/>
            <a:ext cx="2851680" cy="2857500"/>
          </a:xfrm>
          <a:prstGeom prst="rect">
            <a:avLst/>
          </a:prstGeom>
        </p:spPr>
      </p:pic>
    </p:spTree>
    <p:extLst>
      <p:ext uri="{BB962C8B-B14F-4D97-AF65-F5344CB8AC3E}">
        <p14:creationId xmlns:p14="http://schemas.microsoft.com/office/powerpoint/2010/main" val="13466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41085"/>
            <a:ext cx="11220451" cy="1429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Leia Mateus 11:29, 30. Por que Jesus nos ordenou a tomar Seu jugo logo depois de nos convidar a entregar a Ele nossos fardos e encontrar o verdadeiro descanso? </a:t>
            </a:r>
            <a:endParaRPr lang="pt-BR" sz="96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15759328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195263" y="1166842"/>
            <a:ext cx="11801474" cy="4893647"/>
          </a:xfrm>
          <a:prstGeom prst="rect">
            <a:avLst/>
          </a:prstGeom>
          <a:noFill/>
        </p:spPr>
        <p:txBody>
          <a:bodyPr wrap="square">
            <a:spAutoFit/>
          </a:bodyPr>
          <a:lstStyle/>
          <a:p>
            <a:pPr algn="just"/>
            <a:r>
              <a:rPr lang="pt-BR" sz="2400" dirty="0"/>
              <a:t>Depois do primeiro imperativo “venham”, em Mateus 11:28, seguem-se dois outros imperativos em Mateus 11:29. “Tomar” e “aprender” concentram a atenção do público (e do leitor) em Jesus. Devemos tomar Seu jugo e aprender Dele. O relacionamento íntimo entre o Pai e o Filho (sugerido em Mateus 11:25-27) apresenta uma ilustração poderosa que pode explicar a metáfora do jugo nesses versos. O Pai e o Filho trabalham unidos para salvar a humanidade. Embora o jugo seja um símbolo de submissão (Jr 27), é também uma metáfora que ilustra um propósito unido. Submetemo-nos ao Seu jugo e aceitamos a tarefa que Ele nos deu para abençoar os outros. Não estamos levando Seu jugo; estamos apenas unidos a Ele porque Seu jugo “é suave” e Seu fardo “é leve” (</a:t>
            </a:r>
            <a:r>
              <a:rPr lang="pt-BR" sz="2400" dirty="0" err="1"/>
              <a:t>Mt</a:t>
            </a:r>
            <a:r>
              <a:rPr lang="pt-BR" sz="2400" dirty="0"/>
              <a:t> 11:30).</a:t>
            </a:r>
          </a:p>
          <a:p>
            <a:pPr algn="just"/>
            <a:endParaRPr lang="pt-BR" sz="2400" dirty="0"/>
          </a:p>
          <a:p>
            <a:pPr algn="just"/>
            <a:r>
              <a:rPr lang="pt-BR" sz="2400" dirty="0"/>
              <a:t>O segundo imperativo, “aprendam de Mim”, reitera esse conceito. Em grego, o verbo “aprender” está ligado ao termo “discípulo”. Quando aprendemos de Jesus, somos Seus discípulos. Obediência e comprometimento são características do discipulado.</a:t>
            </a:r>
          </a:p>
        </p:txBody>
      </p:sp>
    </p:spTree>
    <p:extLst>
      <p:ext uri="{BB962C8B-B14F-4D97-AF65-F5344CB8AC3E}">
        <p14:creationId xmlns:p14="http://schemas.microsoft.com/office/powerpoint/2010/main" val="348018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56528"/>
            <a:ext cx="11220451" cy="99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Qual é a diferença entre estar “sobrecarregado” e levar o jugo de Deus? </a:t>
            </a:r>
            <a:r>
              <a:rPr lang="pt-BR" sz="2800" dirty="0" err="1"/>
              <a:t>Mt</a:t>
            </a:r>
            <a:r>
              <a:rPr lang="pt-BR" sz="2800" dirty="0"/>
              <a:t> 11:28, 29</a:t>
            </a:r>
            <a:endParaRPr lang="pt-BR" sz="138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2783355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195263" y="1720840"/>
            <a:ext cx="11801474" cy="3693319"/>
          </a:xfrm>
          <a:prstGeom prst="rect">
            <a:avLst/>
          </a:prstGeom>
          <a:noFill/>
        </p:spPr>
        <p:txBody>
          <a:bodyPr wrap="square">
            <a:spAutoFit/>
          </a:bodyPr>
          <a:lstStyle/>
          <a:p>
            <a:pPr algn="just"/>
            <a:r>
              <a:rPr lang="pt-BR" sz="2600" dirty="0"/>
              <a:t>O jugo era uma metáfora comum no judaísmo para designar a lei. Atos 15:10 o usa em referência à circuncisão. Gálatas 5:1 contrasta a liberdade que Jesus oferece com o jugo da escravidão, uma referência à lei como meio de salvação. Estar sob o jugo do Senhor Jesus indica a obediência e o compromisso de seguir Seus passos e participar de Sua missão. Não podemos acrescentar nada à salvação obtida por nós na cruz, mas podemos nos tornar embaixadores e compartilhar as boas-novas. A interpretação que Jesus tinha da lei, vista no Sermão do Monte (</a:t>
            </a:r>
            <a:r>
              <a:rPr lang="pt-BR" sz="2600" dirty="0" err="1"/>
              <a:t>Mt</a:t>
            </a:r>
            <a:r>
              <a:rPr lang="pt-BR" sz="2600" dirty="0"/>
              <a:t> 5–7), era mais radical do que a que os fariseus tinham. Sua interpretação exige mudança no coração e transforma nossas motivações – Seu jugo é suave e Seu fardo, leve (</a:t>
            </a:r>
            <a:r>
              <a:rPr lang="pt-BR" sz="2600" dirty="0" err="1"/>
              <a:t>Mt</a:t>
            </a:r>
            <a:r>
              <a:rPr lang="pt-BR" sz="2600" dirty="0"/>
              <a:t> 11:30).</a:t>
            </a:r>
            <a:endParaRPr lang="pt-BR" sz="2600" dirty="0">
              <a:solidFill>
                <a:srgbClr val="FF0000"/>
              </a:solidFill>
            </a:endParaRPr>
          </a:p>
        </p:txBody>
      </p:sp>
    </p:spTree>
    <p:extLst>
      <p:ext uri="{BB962C8B-B14F-4D97-AF65-F5344CB8AC3E}">
        <p14:creationId xmlns:p14="http://schemas.microsoft.com/office/powerpoint/2010/main" val="125702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5683D459-7857-4897-ADA6-28F845000DD4}"/>
              </a:ext>
            </a:extLst>
          </p:cNvPr>
          <p:cNvSpPr txBox="1"/>
          <p:nvPr/>
        </p:nvSpPr>
        <p:spPr>
          <a:xfrm>
            <a:off x="3142650" y="2151727"/>
            <a:ext cx="8758380" cy="2554545"/>
          </a:xfrm>
          <a:prstGeom prst="rect">
            <a:avLst/>
          </a:prstGeom>
          <a:noFill/>
        </p:spPr>
        <p:txBody>
          <a:bodyPr wrap="square" rtlCol="0">
            <a:spAutoFit/>
          </a:bodyPr>
          <a:lstStyle/>
          <a:p>
            <a:r>
              <a:rPr lang="pt-BR" sz="8000" dirty="0"/>
              <a:t>Sou mando e</a:t>
            </a:r>
          </a:p>
          <a:p>
            <a:r>
              <a:rPr lang="pt-BR" sz="8000" dirty="0"/>
              <a:t>humilde de coração</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000250"/>
            <a:ext cx="2851680" cy="2857500"/>
          </a:xfrm>
          <a:prstGeom prst="rect">
            <a:avLst/>
          </a:prstGeom>
        </p:spPr>
      </p:pic>
    </p:spTree>
    <p:extLst>
      <p:ext uri="{BB962C8B-B14F-4D97-AF65-F5344CB8AC3E}">
        <p14:creationId xmlns:p14="http://schemas.microsoft.com/office/powerpoint/2010/main" val="2362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275198" y="1513379"/>
            <a:ext cx="11641604" cy="3970318"/>
          </a:xfrm>
          <a:prstGeom prst="rect">
            <a:avLst/>
          </a:prstGeom>
          <a:noFill/>
        </p:spPr>
        <p:txBody>
          <a:bodyPr wrap="square">
            <a:spAutoFit/>
          </a:bodyPr>
          <a:lstStyle/>
          <a:p>
            <a:pPr algn="just"/>
            <a:r>
              <a:rPr lang="pt-BR" sz="2800" dirty="0"/>
              <a:t>A mansidão é subestimada hoje. A humildade é motivo de chacota. As mídias sociais nos ensinaram a prestar atenção no que é espalhafatoso, barulhento, esquisito, extravagante e exagerado. Muitos padrões do mundo são opostos ao que Deus considera importante e valioso. “O conhecimento da verdade não depende tanto da capacidade intelectual como da pureza de propósito, da simplicidade da fé sincera e confiante. Os anjos de Deus se aproximam dos que com humildade de coração buscam a direção divina. O Espírito Santo é doado para lhes abrir os ricos tesouros da verdade” (Ellen G. White, </a:t>
            </a:r>
            <a:r>
              <a:rPr lang="pt-BR" sz="2800" i="1" dirty="0"/>
              <a:t>Parábolas de Jesus</a:t>
            </a:r>
            <a:r>
              <a:rPr lang="pt-BR" sz="2800" dirty="0"/>
              <a:t>, p. 59).</a:t>
            </a:r>
            <a:endParaRPr lang="pt-BR" sz="2800" dirty="0">
              <a:solidFill>
                <a:srgbClr val="FF0000"/>
              </a:solidFill>
            </a:endParaRPr>
          </a:p>
        </p:txBody>
      </p:sp>
    </p:spTree>
    <p:extLst>
      <p:ext uri="{BB962C8B-B14F-4D97-AF65-F5344CB8AC3E}">
        <p14:creationId xmlns:p14="http://schemas.microsoft.com/office/powerpoint/2010/main" val="15459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599952"/>
            <a:ext cx="11220451" cy="998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Como você definiria mansidão e humildade? </a:t>
            </a:r>
            <a:r>
              <a:rPr lang="pt-BR" sz="2800" dirty="0" err="1"/>
              <a:t>Mt</a:t>
            </a:r>
            <a:r>
              <a:rPr lang="pt-BR" sz="2800" dirty="0"/>
              <a:t> 5:5, 1Pe 3:4; </a:t>
            </a:r>
            <a:r>
              <a:rPr lang="pt-BR" sz="2800" dirty="0" err="1"/>
              <a:t>Is</a:t>
            </a:r>
            <a:r>
              <a:rPr lang="pt-BR" sz="2800" dirty="0"/>
              <a:t> 57:15</a:t>
            </a:r>
            <a:endParaRPr lang="pt-BR" sz="166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3051633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36188" y="982176"/>
            <a:ext cx="11519624" cy="5262979"/>
          </a:xfrm>
          <a:prstGeom prst="rect">
            <a:avLst/>
          </a:prstGeom>
          <a:noFill/>
        </p:spPr>
        <p:txBody>
          <a:bodyPr wrap="square">
            <a:spAutoFit/>
          </a:bodyPr>
          <a:lstStyle/>
          <a:p>
            <a:pPr algn="just"/>
            <a:r>
              <a:rPr lang="pt-BR" sz="2400" dirty="0"/>
              <a:t>Paulo se referiu à “mansidão e bondade de Cristo” (2Co 10:1). Mansidão e humildade não são traços de pessoas fracas e que não conseguem defender sua posição. Muitas vezes Jesus evitou confronto porque Sua missão ainda não havia sido cumprida (</a:t>
            </a:r>
            <a:r>
              <a:rPr lang="pt-BR" sz="2400" dirty="0" err="1"/>
              <a:t>Jo</a:t>
            </a:r>
            <a:r>
              <a:rPr lang="pt-BR" sz="2400" dirty="0"/>
              <a:t> 4:1-3). Contudo, quando era confrontado, Ele respondia com coragem. No entanto, falava com amor. Seus lamentos sobre Jerusalém pouco antes da cruz, por exemplo, não foram brados de maldição, mas ilustrações repletas de lágrimas a respeito de um futuro devastador (</a:t>
            </a:r>
            <a:r>
              <a:rPr lang="pt-BR" sz="2400" dirty="0" err="1"/>
              <a:t>Lc</a:t>
            </a:r>
            <a:r>
              <a:rPr lang="pt-BR" sz="2400" dirty="0"/>
              <a:t> 19:41-44).</a:t>
            </a:r>
          </a:p>
          <a:p>
            <a:pPr algn="just"/>
            <a:endParaRPr lang="pt-BR" sz="2400" dirty="0"/>
          </a:p>
          <a:p>
            <a:pPr algn="just"/>
            <a:r>
              <a:rPr lang="pt-BR" sz="2400" dirty="0"/>
              <a:t>Jesus foi retratado como o segundo Moisés. Ele discursou em um monte ao apresentar os princípios de Seu reino (</a:t>
            </a:r>
            <a:r>
              <a:rPr lang="pt-BR" sz="2400" dirty="0" err="1"/>
              <a:t>Mt</a:t>
            </a:r>
            <a:r>
              <a:rPr lang="pt-BR" sz="2400" dirty="0"/>
              <a:t> 5:1). Com um milagre, Ele providenciou comida para multidões (</a:t>
            </a:r>
            <a:r>
              <a:rPr lang="pt-BR" sz="2400" dirty="0" err="1"/>
              <a:t>Mt</a:t>
            </a:r>
            <a:r>
              <a:rPr lang="pt-BR" sz="2400" dirty="0"/>
              <a:t> 14:13-21). Moisés foi “manso” (</a:t>
            </a:r>
            <a:r>
              <a:rPr lang="pt-BR" sz="2400" dirty="0" err="1"/>
              <a:t>Nm</a:t>
            </a:r>
            <a:r>
              <a:rPr lang="pt-BR" sz="2400" dirty="0"/>
              <a:t> 12:3), assim como Jesus (</a:t>
            </a:r>
            <a:r>
              <a:rPr lang="pt-BR" sz="2400" dirty="0" err="1"/>
              <a:t>Mt</a:t>
            </a:r>
            <a:r>
              <a:rPr lang="pt-BR" sz="2400" dirty="0"/>
              <a:t> 11:29). Os que testemunharam a alimentação de 5 mil pessoas clamaram: “Este é verdadeiramente o Profeta que devia vir ao mundo” (</a:t>
            </a:r>
            <a:r>
              <a:rPr lang="pt-BR" sz="2400" dirty="0" err="1"/>
              <a:t>Jo</a:t>
            </a:r>
            <a:r>
              <a:rPr lang="pt-BR" sz="2400" dirty="0"/>
              <a:t> 6:14), uma referência à função profética de Moisés (</a:t>
            </a:r>
            <a:r>
              <a:rPr lang="pt-BR" sz="2400" dirty="0" err="1"/>
              <a:t>Dt</a:t>
            </a:r>
            <a:r>
              <a:rPr lang="pt-BR" sz="2400" dirty="0"/>
              <a:t> 18:15).</a:t>
            </a:r>
          </a:p>
        </p:txBody>
      </p:sp>
      <p:pic>
        <p:nvPicPr>
          <p:cNvPr id="4" name="Picture 2" descr="Ícone&#10;&#10;Descrição gerada automaticamente">
            <a:extLst>
              <a:ext uri="{FF2B5EF4-FFF2-40B4-BE49-F238E27FC236}">
                <a16:creationId xmlns:a16="http://schemas.microsoft.com/office/drawing/2014/main" id="{D5850995-E8F6-49AE-8673-060EB04D5592}"/>
              </a:ext>
            </a:extLst>
          </p:cNvPr>
          <p:cNvPicPr>
            <a:picLocks noChangeAspect="1" noChangeArrowheads="1"/>
          </p:cNvPicPr>
          <p:nvPr/>
        </p:nvPicPr>
        <p:blipFill>
          <a:blip r:embed="rId3">
            <a:clrChange>
              <a:clrFrom>
                <a:srgbClr val="F6F6F6"/>
              </a:clrFrom>
              <a:clrTo>
                <a:srgbClr val="F6F6F6">
                  <a:alpha val="0"/>
                </a:srgbClr>
              </a:clrTo>
            </a:clrChange>
            <a:alphaModFix amt="5000"/>
            <a:extLst>
              <a:ext uri="{28A0092B-C50C-407E-A947-70E740481C1C}">
                <a14:useLocalDpi xmlns:a14="http://schemas.microsoft.com/office/drawing/2010/main" val="0"/>
              </a:ext>
            </a:extLst>
          </a:blip>
          <a:srcRect/>
          <a:stretch>
            <a:fillRect/>
          </a:stretch>
        </p:blipFill>
        <p:spPr bwMode="auto">
          <a:xfrm>
            <a:off x="9084011" y="4262438"/>
            <a:ext cx="2295525" cy="1990725"/>
          </a:xfrm>
          <a:prstGeom prst="rect">
            <a:avLst/>
          </a:prstGeom>
          <a:noFill/>
        </p:spPr>
      </p:pic>
    </p:spTree>
    <p:extLst>
      <p:ext uri="{BB962C8B-B14F-4D97-AF65-F5344CB8AC3E}">
        <p14:creationId xmlns:p14="http://schemas.microsoft.com/office/powerpoint/2010/main" val="338349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1A8FA-3B7F-411B-872A-92891A84F025}"/>
              </a:ext>
            </a:extLst>
          </p:cNvPr>
          <p:cNvSpPr>
            <a:spLocks noGrp="1"/>
          </p:cNvSpPr>
          <p:nvPr>
            <p:ph type="title"/>
          </p:nvPr>
        </p:nvSpPr>
        <p:spPr/>
        <p:txBody>
          <a:bodyPr/>
          <a:lstStyle/>
          <a:p>
            <a:endParaRPr lang="pt-BR"/>
          </a:p>
        </p:txBody>
      </p:sp>
      <p:pic>
        <p:nvPicPr>
          <p:cNvPr id="11" name="Imagem 10" descr="Desenho de uma pessoa&#10;&#10;Descrição gerada automaticamente com confiança média">
            <a:extLst>
              <a:ext uri="{FF2B5EF4-FFF2-40B4-BE49-F238E27FC236}">
                <a16:creationId xmlns:a16="http://schemas.microsoft.com/office/drawing/2014/main" id="{BFC88661-0ABF-491C-A311-13AC001DD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CaixaDeTexto 11">
            <a:extLst>
              <a:ext uri="{FF2B5EF4-FFF2-40B4-BE49-F238E27FC236}">
                <a16:creationId xmlns:a16="http://schemas.microsoft.com/office/drawing/2014/main" id="{A7E54FA4-16B9-49DB-A6CD-EF6DAEEA8ADF}"/>
              </a:ext>
            </a:extLst>
          </p:cNvPr>
          <p:cNvSpPr txBox="1"/>
          <p:nvPr/>
        </p:nvSpPr>
        <p:spPr>
          <a:xfrm>
            <a:off x="8781037" y="3057129"/>
            <a:ext cx="2128147" cy="923330"/>
          </a:xfrm>
          <a:prstGeom prst="rect">
            <a:avLst/>
          </a:prstGeom>
          <a:noFill/>
        </p:spPr>
        <p:txBody>
          <a:bodyPr wrap="none" rtlCol="0">
            <a:spAutoFit/>
          </a:bodyPr>
          <a:lstStyle/>
          <a:p>
            <a:r>
              <a:rPr lang="pt-BR" sz="5400" dirty="0">
                <a:solidFill>
                  <a:schemeClr val="bg1"/>
                </a:solidFill>
                <a:effectLst>
                  <a:outerShdw blurRad="38100" dist="38100" dir="2700000" algn="tl">
                    <a:srgbClr val="000000">
                      <a:alpha val="43137"/>
                    </a:srgbClr>
                  </a:outerShdw>
                </a:effectLst>
              </a:rPr>
              <a:t>Lição 5</a:t>
            </a:r>
          </a:p>
        </p:txBody>
      </p:sp>
      <p:sp>
        <p:nvSpPr>
          <p:cNvPr id="13" name="CaixaDeTexto 12">
            <a:extLst>
              <a:ext uri="{FF2B5EF4-FFF2-40B4-BE49-F238E27FC236}">
                <a16:creationId xmlns:a16="http://schemas.microsoft.com/office/drawing/2014/main" id="{23F31AE9-C532-422B-8928-7429B287431F}"/>
              </a:ext>
            </a:extLst>
          </p:cNvPr>
          <p:cNvSpPr txBox="1"/>
          <p:nvPr/>
        </p:nvSpPr>
        <p:spPr>
          <a:xfrm>
            <a:off x="7310010" y="4053687"/>
            <a:ext cx="5937692" cy="769441"/>
          </a:xfrm>
          <a:prstGeom prst="rect">
            <a:avLst/>
          </a:prstGeom>
          <a:noFill/>
        </p:spPr>
        <p:txBody>
          <a:bodyPr wrap="square" rtlCol="0">
            <a:spAutoFit/>
          </a:bodyPr>
          <a:lstStyle/>
          <a:p>
            <a:r>
              <a:rPr lang="pt-BR" sz="4400" dirty="0">
                <a:solidFill>
                  <a:schemeClr val="bg1"/>
                </a:solidFill>
                <a:effectLst>
                  <a:outerShdw blurRad="38100" dist="38100" dir="2700000" algn="tl">
                    <a:srgbClr val="000000">
                      <a:alpha val="43137"/>
                    </a:srgbClr>
                  </a:outerShdw>
                </a:effectLst>
              </a:rPr>
              <a:t>Venham a Mim</a:t>
            </a:r>
          </a:p>
        </p:txBody>
      </p:sp>
    </p:spTree>
    <p:extLst>
      <p:ext uri="{BB962C8B-B14F-4D97-AF65-F5344CB8AC3E}">
        <p14:creationId xmlns:p14="http://schemas.microsoft.com/office/powerpoint/2010/main" val="66221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432792" y="1012954"/>
            <a:ext cx="11326415" cy="4832092"/>
          </a:xfrm>
          <a:prstGeom prst="rect">
            <a:avLst/>
          </a:prstGeom>
          <a:noFill/>
        </p:spPr>
        <p:txBody>
          <a:bodyPr wrap="square">
            <a:spAutoFit/>
          </a:bodyPr>
          <a:lstStyle/>
          <a:p>
            <a:pPr algn="just"/>
            <a:r>
              <a:rPr lang="pt-BR" sz="2800" dirty="0"/>
              <a:t>A humildade e mansidão de Jesus superam as de Moisés. Ele é o divino Salvador. Embora Moisés tivesse se oferecido para salvar seu povo (</a:t>
            </a:r>
            <a:r>
              <a:rPr lang="pt-BR" sz="2800" dirty="0" err="1"/>
              <a:t>Êx</a:t>
            </a:r>
            <a:r>
              <a:rPr lang="pt-BR" sz="2800" dirty="0"/>
              <a:t> 32:32), sua morte não teria realizado nada, pois Moisés era pecador e precisava de um Salvador, que pagasse por seus pecados. Aprendemos com Moisés e com sua vida, mas não encontramos salvação nele.</a:t>
            </a:r>
          </a:p>
          <a:p>
            <a:pPr algn="just"/>
            <a:endParaRPr lang="pt-BR" sz="2800" dirty="0"/>
          </a:p>
          <a:p>
            <a:pPr algn="just"/>
            <a:r>
              <a:rPr lang="pt-BR" sz="2800" dirty="0"/>
              <a:t>Necessitamos de um Salvador que tome nosso lugar como Intercessor e Substituto. A intercessão é importante, mas somente o Deus pendurado no madeiro, que levou nosso pecado, que pagou a pena pelos nossos pecados, poderia nos salvar das consequências legais dos pecados. Jesus deu um grande exemplo, mas tudo seria inútil sem a cruz e a ressurreição.</a:t>
            </a:r>
          </a:p>
        </p:txBody>
      </p:sp>
    </p:spTree>
    <p:extLst>
      <p:ext uri="{BB962C8B-B14F-4D97-AF65-F5344CB8AC3E}">
        <p14:creationId xmlns:p14="http://schemas.microsoft.com/office/powerpoint/2010/main" val="77385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5683D459-7857-4897-ADA6-28F845000DD4}"/>
              </a:ext>
            </a:extLst>
          </p:cNvPr>
          <p:cNvSpPr txBox="1"/>
          <p:nvPr/>
        </p:nvSpPr>
        <p:spPr>
          <a:xfrm>
            <a:off x="3142650" y="2151727"/>
            <a:ext cx="8758380" cy="1323439"/>
          </a:xfrm>
          <a:prstGeom prst="rect">
            <a:avLst/>
          </a:prstGeom>
          <a:noFill/>
        </p:spPr>
        <p:txBody>
          <a:bodyPr wrap="square" rtlCol="0">
            <a:spAutoFit/>
          </a:bodyPr>
          <a:lstStyle/>
          <a:p>
            <a:r>
              <a:rPr lang="pt-BR" sz="8000" dirty="0"/>
              <a:t>Meu jugo é suave</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000250"/>
            <a:ext cx="2851680" cy="2857500"/>
          </a:xfrm>
          <a:prstGeom prst="rect">
            <a:avLst/>
          </a:prstGeom>
        </p:spPr>
      </p:pic>
    </p:spTree>
    <p:extLst>
      <p:ext uri="{BB962C8B-B14F-4D97-AF65-F5344CB8AC3E}">
        <p14:creationId xmlns:p14="http://schemas.microsoft.com/office/powerpoint/2010/main" val="195471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432793" y="1659285"/>
            <a:ext cx="5663208" cy="3046988"/>
          </a:xfrm>
          <a:prstGeom prst="rect">
            <a:avLst/>
          </a:prstGeom>
          <a:noFill/>
        </p:spPr>
        <p:txBody>
          <a:bodyPr wrap="square">
            <a:spAutoFit/>
          </a:bodyPr>
          <a:lstStyle/>
          <a:p>
            <a:pPr algn="just"/>
            <a:r>
              <a:rPr lang="pt-BR" sz="3200" dirty="0"/>
              <a:t>Vimos que o uso que Mateus fez do “jugo” ecoa o uso do termo no judaísmo e em outros textos do Novo Testamento, referindo-se a uma compreensão equivocada da lei. </a:t>
            </a:r>
          </a:p>
        </p:txBody>
      </p:sp>
      <p:pic>
        <p:nvPicPr>
          <p:cNvPr id="3" name="Imagem 2" descr="Uma imagem contendo Calendário&#10;&#10;Descrição gerada automaticamente">
            <a:extLst>
              <a:ext uri="{FF2B5EF4-FFF2-40B4-BE49-F238E27FC236}">
                <a16:creationId xmlns:a16="http://schemas.microsoft.com/office/drawing/2014/main" id="{8234EC4B-0D5A-4DB6-88D3-EFD37D13A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794" y="1181112"/>
            <a:ext cx="5103830" cy="4238475"/>
          </a:xfrm>
          <a:prstGeom prst="rect">
            <a:avLst/>
          </a:prstGeom>
        </p:spPr>
      </p:pic>
    </p:spTree>
    <p:extLst>
      <p:ext uri="{BB962C8B-B14F-4D97-AF65-F5344CB8AC3E}">
        <p14:creationId xmlns:p14="http://schemas.microsoft.com/office/powerpoint/2010/main" val="41805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48750"/>
            <a:ext cx="11220451" cy="1614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O termo grego traduzido como “suave” (</a:t>
            </a:r>
            <a:r>
              <a:rPr lang="pt-BR" sz="2400" b="1" dirty="0" err="1"/>
              <a:t>Mt</a:t>
            </a:r>
            <a:r>
              <a:rPr lang="pt-BR" sz="2400" b="1" dirty="0"/>
              <a:t> 11:30) também pode ser traduzido como “bom, agradável, útil e benevolente”. Muitos consideram a lei de Deus pesada, difícil de cumprir e irrelevante. Como podemos ajudá-los a ver a beleza da lei e amar o Legislador?</a:t>
            </a:r>
            <a:endParaRPr lang="pt-BR" sz="239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2416329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432792" y="797510"/>
            <a:ext cx="11326415" cy="5262979"/>
          </a:xfrm>
          <a:prstGeom prst="rect">
            <a:avLst/>
          </a:prstGeom>
          <a:noFill/>
        </p:spPr>
        <p:txBody>
          <a:bodyPr wrap="square">
            <a:spAutoFit/>
          </a:bodyPr>
          <a:lstStyle/>
          <a:p>
            <a:pPr algn="just"/>
            <a:r>
              <a:rPr lang="pt-BR" sz="2800" dirty="0"/>
              <a:t>Os pais se lembram do momento em que seus filhos dão o primeiro passo. Um primeiro passo vacilante é seguido por um segundo passo experimental, depois um terceiro – e a essa altura, é mais provável que a criança tropece e caia. Pode haver lágrimas e até um hematoma, mas assim que a criança sentir a liberdade de movimento, ela se levantará e tentará novamente. Ela anda, cai e se levanta; anda, cai e se levanta. A sequência se repete muitas vezes antes que a criança consiga andar com segurança. No entanto, em meio a tropeços e quedas, há um rostinho orgulhoso que declara triunfante: Papai, mamãe, posso andar!</a:t>
            </a:r>
          </a:p>
          <a:p>
            <a:pPr algn="just"/>
            <a:r>
              <a:rPr lang="pt-BR" sz="2800" dirty="0"/>
              <a:t>Andar com Jesus nem sempre é fácil, mas é sempre bom e o certo a fazer. Podemos tropeçar e até cair; contudo, conseguimos nos levantar e continuar a andar com Ele ao nosso lado.</a:t>
            </a:r>
          </a:p>
        </p:txBody>
      </p:sp>
    </p:spTree>
    <p:extLst>
      <p:ext uri="{BB962C8B-B14F-4D97-AF65-F5344CB8AC3E}">
        <p14:creationId xmlns:p14="http://schemas.microsoft.com/office/powerpoint/2010/main" val="298920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864084"/>
            <a:ext cx="11220451" cy="1983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Em Gálatas 5:1, Paulo escreveu: “Para a liberdade foi que Cristo nos libertou. Por isso, permaneçam firmes e não se submetam, de novo, a jugo de escravidão”. O que isso significa? Como Cristo nos libertou? Qual é a diferença entre o jugo que Ele nos pede que tomemos e o “jugo da escravidão” contra o qual Paulo nos advertiu? </a:t>
            </a:r>
            <a:endParaRPr lang="pt-BR" sz="344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27278333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19536" y="2305615"/>
            <a:ext cx="11552928" cy="2246769"/>
          </a:xfrm>
          <a:prstGeom prst="rect">
            <a:avLst/>
          </a:prstGeom>
          <a:noFill/>
        </p:spPr>
        <p:txBody>
          <a:bodyPr wrap="square">
            <a:spAutoFit/>
          </a:bodyPr>
          <a:lstStyle/>
          <a:p>
            <a:pPr algn="just"/>
            <a:r>
              <a:rPr lang="pt-BR" sz="2800" dirty="0"/>
              <a:t>Podemos ter certeza de que, ao dizer “jugo de escravidão”, Paulo não estava se referindo à obediência à lei de Deus, os Dez Mandamentos. Ao contrário, mediante a obediência, pela fé, entendendo que nossa salvação é certa, não com base na lei, mas na justiça de Cristo, podemos ter verdadeiro descanso e liberdade.</a:t>
            </a:r>
            <a:endParaRPr lang="pt-BR" sz="2800" dirty="0">
              <a:solidFill>
                <a:srgbClr val="FF0000"/>
              </a:solidFill>
            </a:endParaRPr>
          </a:p>
        </p:txBody>
      </p:sp>
    </p:spTree>
    <p:extLst>
      <p:ext uri="{BB962C8B-B14F-4D97-AF65-F5344CB8AC3E}">
        <p14:creationId xmlns:p14="http://schemas.microsoft.com/office/powerpoint/2010/main" val="155527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5683D459-7857-4897-ADA6-28F845000DD4}"/>
              </a:ext>
            </a:extLst>
          </p:cNvPr>
          <p:cNvSpPr txBox="1"/>
          <p:nvPr/>
        </p:nvSpPr>
        <p:spPr>
          <a:xfrm>
            <a:off x="3142650" y="2151727"/>
            <a:ext cx="8758380" cy="1323439"/>
          </a:xfrm>
          <a:prstGeom prst="rect">
            <a:avLst/>
          </a:prstGeom>
          <a:noFill/>
        </p:spPr>
        <p:txBody>
          <a:bodyPr wrap="square" rtlCol="0">
            <a:spAutoFit/>
          </a:bodyPr>
          <a:lstStyle/>
          <a:p>
            <a:r>
              <a:rPr lang="pt-BR" sz="8000" dirty="0"/>
              <a:t>Meu fardo é leve</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000250"/>
            <a:ext cx="2851680" cy="2857500"/>
          </a:xfrm>
          <a:prstGeom prst="rect">
            <a:avLst/>
          </a:prstGeom>
        </p:spPr>
      </p:pic>
    </p:spTree>
    <p:extLst>
      <p:ext uri="{BB962C8B-B14F-4D97-AF65-F5344CB8AC3E}">
        <p14:creationId xmlns:p14="http://schemas.microsoft.com/office/powerpoint/2010/main" val="3478916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05693" y="2767280"/>
            <a:ext cx="11580613" cy="1323439"/>
          </a:xfrm>
          <a:prstGeom prst="rect">
            <a:avLst/>
          </a:prstGeom>
          <a:noFill/>
        </p:spPr>
        <p:txBody>
          <a:bodyPr wrap="square">
            <a:spAutoFit/>
          </a:bodyPr>
          <a:lstStyle/>
          <a:p>
            <a:pPr algn="just"/>
            <a:r>
              <a:rPr lang="pt-BR" sz="4000" dirty="0"/>
              <a:t>Jesus utilizou a ilustração do fardo: “O Meu jugo é suave, e o Meu fardo é leve” (</a:t>
            </a:r>
            <a:r>
              <a:rPr lang="pt-BR" sz="4000" dirty="0" err="1"/>
              <a:t>Mt</a:t>
            </a:r>
            <a:r>
              <a:rPr lang="pt-BR" sz="4000" dirty="0"/>
              <a:t> 11:30).</a:t>
            </a:r>
          </a:p>
        </p:txBody>
      </p:sp>
    </p:spTree>
    <p:extLst>
      <p:ext uri="{BB962C8B-B14F-4D97-AF65-F5344CB8AC3E}">
        <p14:creationId xmlns:p14="http://schemas.microsoft.com/office/powerpoint/2010/main" val="263767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33415"/>
            <a:ext cx="11220451" cy="1244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Moisés ficou feliz ao ver seu sogro Jetro depois que Israel tinha deixado o Egito e cruzado o mar. Como foi levar o fardo de outra pessoa nessa história? </a:t>
            </a:r>
            <a:r>
              <a:rPr lang="pt-BR" sz="2400" dirty="0" err="1"/>
              <a:t>Êx</a:t>
            </a:r>
            <a:r>
              <a:rPr lang="pt-BR" sz="2400" dirty="0"/>
              <a:t> 18:13-22</a:t>
            </a:r>
            <a:endParaRPr lang="pt-BR" sz="496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5939371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FFBC591-A9CE-42DF-8ED1-CF9108AC3B3F}"/>
              </a:ext>
            </a:extLst>
          </p:cNvPr>
          <p:cNvSpPr>
            <a:spLocks noGrp="1"/>
          </p:cNvSpPr>
          <p:nvPr>
            <p:ph type="ctrTitle"/>
          </p:nvPr>
        </p:nvSpPr>
        <p:spPr>
          <a:xfrm>
            <a:off x="85725" y="146050"/>
            <a:ext cx="9144000" cy="2387600"/>
          </a:xfrm>
        </p:spPr>
        <p:txBody>
          <a:bodyPr/>
          <a:lstStyle/>
          <a:p>
            <a:r>
              <a:rPr lang="pt-BR" b="1" dirty="0"/>
              <a:t>Verso para memorizar</a:t>
            </a:r>
          </a:p>
        </p:txBody>
      </p:sp>
      <p:sp>
        <p:nvSpPr>
          <p:cNvPr id="3" name="Subtítulo 2">
            <a:extLst>
              <a:ext uri="{FF2B5EF4-FFF2-40B4-BE49-F238E27FC236}">
                <a16:creationId xmlns:a16="http://schemas.microsoft.com/office/drawing/2014/main" id="{447EF2D9-1780-4609-B778-F99076926ECE}"/>
              </a:ext>
            </a:extLst>
          </p:cNvPr>
          <p:cNvSpPr>
            <a:spLocks noGrp="1"/>
          </p:cNvSpPr>
          <p:nvPr>
            <p:ph type="subTitle" idx="1"/>
          </p:nvPr>
        </p:nvSpPr>
        <p:spPr>
          <a:xfrm>
            <a:off x="1181099" y="3182938"/>
            <a:ext cx="10010775" cy="1655762"/>
          </a:xfrm>
        </p:spPr>
        <p:txBody>
          <a:bodyPr>
            <a:normAutofit/>
          </a:bodyPr>
          <a:lstStyle/>
          <a:p>
            <a:pPr algn="l"/>
            <a:r>
              <a:rPr lang="pt-BR" sz="3200" dirty="0"/>
              <a:t>“Venham a Mim todos vocês que estão cansados e sobrecarregados, e Eu os aliviarei” (</a:t>
            </a:r>
            <a:r>
              <a:rPr lang="pt-BR" sz="3200" dirty="0" err="1"/>
              <a:t>Mt</a:t>
            </a:r>
            <a:r>
              <a:rPr lang="pt-BR" sz="3200" dirty="0"/>
              <a:t> 11:28).</a:t>
            </a:r>
            <a:endParaRPr lang="pt-BR" sz="7200" dirty="0"/>
          </a:p>
        </p:txBody>
      </p:sp>
    </p:spTree>
    <p:extLst>
      <p:ext uri="{BB962C8B-B14F-4D97-AF65-F5344CB8AC3E}">
        <p14:creationId xmlns:p14="http://schemas.microsoft.com/office/powerpoint/2010/main" val="2190798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05693" y="1166842"/>
            <a:ext cx="11580613" cy="4524315"/>
          </a:xfrm>
          <a:prstGeom prst="rect">
            <a:avLst/>
          </a:prstGeom>
          <a:noFill/>
        </p:spPr>
        <p:txBody>
          <a:bodyPr wrap="square">
            <a:spAutoFit/>
          </a:bodyPr>
          <a:lstStyle/>
          <a:p>
            <a:pPr algn="just"/>
            <a:r>
              <a:rPr lang="pt-BR" sz="2400" dirty="0"/>
              <a:t>Êxodo 18:13 revela que as pessoas iam a Moisés em busca de julgamento desde a manhã até a noite. Quando o sogro de Moisés viu a situação, ele implorou ao seu genro que estabelecesse uma estrutura que lhe permitisse se concentrar nas coisas importantes enquanto confiava a outros o cuidado das coisas mais simples. As Escrituras declaram que Moisés deu ouvidos a Jetro e implementou essas mudanças vivificantes.</a:t>
            </a:r>
          </a:p>
          <a:p>
            <a:pPr algn="just"/>
            <a:endParaRPr lang="pt-BR" sz="2400" dirty="0"/>
          </a:p>
          <a:p>
            <a:pPr algn="just"/>
            <a:r>
              <a:rPr lang="pt-BR" sz="2400" dirty="0"/>
              <a:t>Quando Jesus disse que Seu fardo era leve, Ele queria nos lembrar de que podemos confiar Nele, o Portador de fardos. Como Moisés, devemos aprender que precisamos dos outros para compartilhar nossos fardos. Em 1 Coríntios 12:12-26, a imagem do corpo de Cristo oferece uma ilustração de como os fardos podem ser compartilhados. Precisamos de um corpo que funcione para poder carregar qualquer peso: pernas, braços, ombros, músculos e tendões.</a:t>
            </a:r>
          </a:p>
        </p:txBody>
      </p:sp>
    </p:spTree>
    <p:extLst>
      <p:ext uri="{BB962C8B-B14F-4D97-AF65-F5344CB8AC3E}">
        <p14:creationId xmlns:p14="http://schemas.microsoft.com/office/powerpoint/2010/main" val="357996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356527"/>
            <a:ext cx="11220451" cy="998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Levar os fardos uns dos outros nos ajuda a cumprir a lei de Cristo? </a:t>
            </a:r>
            <a:r>
              <a:rPr lang="pt-BR" sz="2800" dirty="0" err="1"/>
              <a:t>Gl</a:t>
            </a:r>
            <a:r>
              <a:rPr lang="pt-BR" sz="2800" dirty="0"/>
              <a:t> 6:2</a:t>
            </a:r>
            <a:endParaRPr lang="pt-BR" sz="344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extLst>
      <p:ext uri="{BB962C8B-B14F-4D97-AF65-F5344CB8AC3E}">
        <p14:creationId xmlns:p14="http://schemas.microsoft.com/office/powerpoint/2010/main" val="5653058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05694" y="1720840"/>
            <a:ext cx="11580613" cy="3416320"/>
          </a:xfrm>
          <a:prstGeom prst="rect">
            <a:avLst/>
          </a:prstGeom>
          <a:noFill/>
        </p:spPr>
        <p:txBody>
          <a:bodyPr wrap="square">
            <a:spAutoFit/>
          </a:bodyPr>
          <a:lstStyle/>
          <a:p>
            <a:pPr algn="just"/>
            <a:r>
              <a:rPr lang="pt-BR" sz="2400" dirty="0"/>
              <a:t>Conhecer o contexto imediato dessa passagem pode nos ajudar. Em Gálatas 6:1, Paulo afirmou que, se um irmão ou irmã cair em tentação, devemos restaurar essa pessoa em espírito de brandura e mansidão (lembre-se de que Jesus afirmou que Ele é manso [</a:t>
            </a:r>
            <a:r>
              <a:rPr lang="pt-BR" sz="2400" dirty="0" err="1"/>
              <a:t>Mt</a:t>
            </a:r>
            <a:r>
              <a:rPr lang="pt-BR" sz="2400" dirty="0"/>
              <a:t> 11:29]). Levar o fardo significa restaurar alguém que “saiu dos trilhos” para ajudar essa pessoa a ver a graça divina. Mas também significa ajudar uns aos outros quando temos dificuldades. O termo grego para “fardo” pode se referir a um peso grande ou pedra pesada. É um lembrete de que todos levamos fardos e precisamos dos que podem nos ajudar a carregá-los. Compartilhar os fardos é uma atividade divinamente ordenada que requer mansidão e produz compaixão.</a:t>
            </a:r>
            <a:endParaRPr lang="pt-BR" sz="2400" dirty="0">
              <a:solidFill>
                <a:srgbClr val="FF0000"/>
              </a:solidFill>
            </a:endParaRPr>
          </a:p>
        </p:txBody>
      </p:sp>
      <p:pic>
        <p:nvPicPr>
          <p:cNvPr id="3" name="Imagem 2" descr="Forma&#10;&#10;Descrição gerada automaticamente com confiança baixa">
            <a:extLst>
              <a:ext uri="{FF2B5EF4-FFF2-40B4-BE49-F238E27FC236}">
                <a16:creationId xmlns:a16="http://schemas.microsoft.com/office/drawing/2014/main" id="{7B18E9E9-EDCB-47BE-BACF-C4B907DCC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466" y="4898160"/>
            <a:ext cx="1959840" cy="1959840"/>
          </a:xfrm>
          <a:prstGeom prst="rect">
            <a:avLst/>
          </a:prstGeom>
        </p:spPr>
      </p:pic>
    </p:spTree>
    <p:extLst>
      <p:ext uri="{BB962C8B-B14F-4D97-AF65-F5344CB8AC3E}">
        <p14:creationId xmlns:p14="http://schemas.microsoft.com/office/powerpoint/2010/main" val="127341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285226" y="1382286"/>
            <a:ext cx="11473981" cy="4093428"/>
          </a:xfrm>
          <a:prstGeom prst="rect">
            <a:avLst/>
          </a:prstGeom>
          <a:noFill/>
        </p:spPr>
        <p:txBody>
          <a:bodyPr wrap="square">
            <a:spAutoFit/>
          </a:bodyPr>
          <a:lstStyle/>
          <a:p>
            <a:pPr algn="just"/>
            <a:r>
              <a:rPr lang="pt-BR" sz="2000" dirty="0"/>
              <a:t>“Quando acharem difícil seu trabalho, quando reclamarem das dificuldades e provas, quando disserem que não têm força para suportar a tentação, que não conseguem vencer a impaciência e que a vida do cristão é uma obra que exige muito esforço, estejam certos de que não estão levando o jugo de Cristo; estão levando o jugo de outro senhor” (Ellen G. White, </a:t>
            </a:r>
            <a:r>
              <a:rPr lang="pt-BR" sz="2000" i="1" dirty="0"/>
              <a:t>Orientação da Criança</a:t>
            </a:r>
            <a:r>
              <a:rPr lang="pt-BR" sz="2000" dirty="0"/>
              <a:t>, p. 267). “Há necessidade de constante vigilância e de fervorosa e terna dedicação; isso, porém, virá naturalmente, se o coração é guardado pelo poder de Deus, mediante a fé. Nada podemos fazer, absolutamente nada, para nos tornar merecedores do favor divino. Não devemos depositar toda a nossa confiança em nós mesmos nem em nossas boas obras, mas quando, como seres falhos e pecadores, nos chegamos a Cristo, encontramos descanso em Seu amor. Deus aceitará cada um dos que se chegam a Ele, confiando inteiramente nos méritos do Salvador crucificado. Brota o amor no coração. Pode não haver êxtase de sentimentos, mas haverá uma duradoura e pacífica confiança. Todo peso se tornará leve, pois leve é o jugo imposto por Cristo. O dever se torna um deleite e um prazer o sacrifício. O caminho que antes parecia envolto em trevas, torna-se iluminado pelos raios do Sol da Justiça. Isso é andar na luz, como Cristo na luz está” (Ellen G. White, </a:t>
            </a:r>
            <a:r>
              <a:rPr lang="pt-BR" sz="2000" i="1" dirty="0"/>
              <a:t>Fé e Obras</a:t>
            </a:r>
            <a:r>
              <a:rPr lang="pt-BR" sz="2000" dirty="0"/>
              <a:t>, p. 38, 39).</a:t>
            </a:r>
          </a:p>
        </p:txBody>
      </p:sp>
    </p:spTree>
    <p:extLst>
      <p:ext uri="{BB962C8B-B14F-4D97-AF65-F5344CB8AC3E}">
        <p14:creationId xmlns:p14="http://schemas.microsoft.com/office/powerpoint/2010/main" val="287141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359536" y="1228397"/>
            <a:ext cx="5821325" cy="4401205"/>
          </a:xfrm>
          <a:prstGeom prst="rect">
            <a:avLst/>
          </a:prstGeom>
          <a:noFill/>
        </p:spPr>
        <p:txBody>
          <a:bodyPr wrap="square">
            <a:spAutoFit/>
          </a:bodyPr>
          <a:lstStyle/>
          <a:p>
            <a:pPr algn="just"/>
            <a:r>
              <a:rPr lang="pt-BR" sz="2000" b="1" dirty="0"/>
              <a:t>1. </a:t>
            </a:r>
            <a:r>
              <a:rPr lang="pt-BR" sz="2000" dirty="0"/>
              <a:t>Você se lembra do momento em que se rendeu a Cristo? Qual foi o motivo?</a:t>
            </a:r>
          </a:p>
          <a:p>
            <a:pPr algn="just"/>
            <a:r>
              <a:rPr lang="pt-BR" sz="2000" b="1" dirty="0"/>
              <a:t>2. </a:t>
            </a:r>
            <a:r>
              <a:rPr lang="pt-BR" sz="2000" dirty="0"/>
              <a:t>Estude a oração de Jesus (</a:t>
            </a:r>
            <a:r>
              <a:rPr lang="pt-BR" sz="2000" dirty="0" err="1"/>
              <a:t>Mt</a:t>
            </a:r>
            <a:r>
              <a:rPr lang="pt-BR" sz="2000" dirty="0"/>
              <a:t> 11:25-27). Como conhecer a graça? Por que Deus esconde o plano da salvação (“estas coisas”) dos sábios e instruídos e as revela aos pequeninos?</a:t>
            </a:r>
          </a:p>
          <a:p>
            <a:pPr algn="just"/>
            <a:r>
              <a:rPr lang="pt-BR" sz="2000" b="1" dirty="0"/>
              <a:t>3. </a:t>
            </a:r>
            <a:r>
              <a:rPr lang="pt-BR" sz="2000" dirty="0"/>
              <a:t>Como ajudar aqueles que lutam com seus fardos a ir a Jesus e encontrar descanso?</a:t>
            </a:r>
          </a:p>
          <a:p>
            <a:pPr algn="just"/>
            <a:r>
              <a:rPr lang="pt-BR" sz="2000" b="1" dirty="0"/>
              <a:t>4. </a:t>
            </a:r>
            <a:r>
              <a:rPr lang="pt-BR" sz="2000" dirty="0"/>
              <a:t>Ser “manso e humilde de coração” prejudica a autoestima de uma pessoa, trazendo insegurança? A cruz e o que ela representa nos ajudam a entender o que é ser “manso e humilde”? Diante da cruz, mansidão e humildade não seriam as únicas atitudes apropriadas?</a:t>
            </a:r>
          </a:p>
        </p:txBody>
      </p:sp>
      <p:pic>
        <p:nvPicPr>
          <p:cNvPr id="9" name="Imagem 8" descr="Ícone&#10;&#10;Descrição gerada automaticamente">
            <a:extLst>
              <a:ext uri="{FF2B5EF4-FFF2-40B4-BE49-F238E27FC236}">
                <a16:creationId xmlns:a16="http://schemas.microsoft.com/office/drawing/2014/main" id="{60FD01B6-2907-4341-8C61-1AF98027F74D}"/>
              </a:ext>
            </a:extLst>
          </p:cNvPr>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37988" y="2085825"/>
            <a:ext cx="7810500" cy="5153025"/>
          </a:xfrm>
          <a:prstGeom prst="rect">
            <a:avLst/>
          </a:prstGeom>
        </p:spPr>
      </p:pic>
    </p:spTree>
    <p:extLst>
      <p:ext uri="{BB962C8B-B14F-4D97-AF65-F5344CB8AC3E}">
        <p14:creationId xmlns:p14="http://schemas.microsoft.com/office/powerpoint/2010/main" val="127115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Espaço Reservado para Conteúdo 15">
            <a:extLst>
              <a:ext uri="{FF2B5EF4-FFF2-40B4-BE49-F238E27FC236}">
                <a16:creationId xmlns:a16="http://schemas.microsoft.com/office/drawing/2014/main" id="{2C33C35F-DD9A-4AB2-A8D0-E16DFC325F93}"/>
              </a:ext>
            </a:extLst>
          </p:cNvPr>
          <p:cNvSpPr>
            <a:spLocks noGrp="1"/>
          </p:cNvSpPr>
          <p:nvPr>
            <p:ph sz="quarter" idx="4"/>
          </p:nvPr>
        </p:nvSpPr>
        <p:spPr>
          <a:xfrm>
            <a:off x="315984" y="1119932"/>
            <a:ext cx="5780016" cy="5016615"/>
          </a:xfrm>
        </p:spPr>
        <p:txBody>
          <a:bodyPr>
            <a:normAutofit fontScale="92500"/>
          </a:bodyPr>
          <a:lstStyle/>
          <a:p>
            <a:pPr marL="0" indent="0" algn="just">
              <a:buNone/>
            </a:pPr>
            <a:r>
              <a:rPr lang="pt-BR" dirty="0"/>
              <a:t>Como podemos experimentar o descanso do qual Jesus estava falando? Afinal, no mundo em que vivemos, após o pecado, o Senhor disse a Adão: “No suor do seu rosto você comerá o seu pão” (</a:t>
            </a:r>
            <a:r>
              <a:rPr lang="pt-BR" dirty="0" err="1"/>
              <a:t>Gn</a:t>
            </a:r>
            <a:r>
              <a:rPr lang="pt-BR" dirty="0"/>
              <a:t> 3:19). Portanto, sabemos o que é labutar e carregar fardos que podem parecer muito difíceis de levar, pelo menos sozinhos.</a:t>
            </a:r>
          </a:p>
          <a:p>
            <a:pPr marL="0" indent="0" algn="just">
              <a:buNone/>
            </a:pPr>
            <a:r>
              <a:rPr lang="pt-BR" dirty="0"/>
              <a:t>Na lição desta semana, estudaremos como experimentar o alívio e o descanso espirituais oferecidos por Jesus Cristo a todos os que aceitam aprender com Ele.</a:t>
            </a:r>
          </a:p>
        </p:txBody>
      </p:sp>
      <p:pic>
        <p:nvPicPr>
          <p:cNvPr id="4" name="Imagem 3" descr="Desenho de personagem de desenho animado&#10;&#10;Descrição gerada automaticamente com confiança média">
            <a:extLst>
              <a:ext uri="{FF2B5EF4-FFF2-40B4-BE49-F238E27FC236}">
                <a16:creationId xmlns:a16="http://schemas.microsoft.com/office/drawing/2014/main" id="{BF7C1C68-5B3F-468E-BAD1-EF770C4A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212" y="1119932"/>
            <a:ext cx="4981575" cy="4752975"/>
          </a:xfrm>
          <a:prstGeom prst="rect">
            <a:avLst/>
          </a:prstGeom>
        </p:spPr>
      </p:pic>
    </p:spTree>
    <p:extLst>
      <p:ext uri="{BB962C8B-B14F-4D97-AF65-F5344CB8AC3E}">
        <p14:creationId xmlns:p14="http://schemas.microsoft.com/office/powerpoint/2010/main" val="19108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Espaço Reservado para Conteúdo 15">
            <a:extLst>
              <a:ext uri="{FF2B5EF4-FFF2-40B4-BE49-F238E27FC236}">
                <a16:creationId xmlns:a16="http://schemas.microsoft.com/office/drawing/2014/main" id="{2C33C35F-DD9A-4AB2-A8D0-E16DFC325F93}"/>
              </a:ext>
            </a:extLst>
          </p:cNvPr>
          <p:cNvSpPr>
            <a:spLocks noGrp="1"/>
          </p:cNvSpPr>
          <p:nvPr>
            <p:ph sz="quarter" idx="4"/>
          </p:nvPr>
        </p:nvSpPr>
        <p:spPr>
          <a:xfrm>
            <a:off x="3442447" y="2066925"/>
            <a:ext cx="8458583" cy="4071144"/>
          </a:xfrm>
        </p:spPr>
        <p:txBody>
          <a:bodyPr>
            <a:normAutofit/>
          </a:bodyPr>
          <a:lstStyle/>
          <a:p>
            <a:pPr marL="514350" indent="-514350" algn="just">
              <a:buAutoNum type="arabicPeriod"/>
            </a:pPr>
            <a:r>
              <a:rPr lang="pt-BR" sz="4000" dirty="0"/>
              <a:t>Eu os aliviarei</a:t>
            </a:r>
          </a:p>
          <a:p>
            <a:pPr marL="514350" indent="-514350" algn="just">
              <a:buAutoNum type="arabicPeriod"/>
            </a:pPr>
            <a:r>
              <a:rPr lang="pt-BR" sz="4000" dirty="0"/>
              <a:t>Tomem sobre vocês o Meu jugo</a:t>
            </a:r>
          </a:p>
          <a:p>
            <a:pPr marL="514350" indent="-514350" algn="just">
              <a:buAutoNum type="arabicPeriod"/>
            </a:pPr>
            <a:r>
              <a:rPr lang="pt-BR" sz="4000" dirty="0"/>
              <a:t>Sou manso e humilde de coração</a:t>
            </a:r>
          </a:p>
          <a:p>
            <a:pPr marL="514350" indent="-514350" algn="just">
              <a:buAutoNum type="arabicPeriod"/>
            </a:pPr>
            <a:r>
              <a:rPr lang="pt-BR" sz="4000" dirty="0"/>
              <a:t>Meu jugo é suave</a:t>
            </a:r>
          </a:p>
          <a:p>
            <a:pPr marL="514350" indent="-514350" algn="just">
              <a:buAutoNum type="arabicPeriod"/>
            </a:pPr>
            <a:r>
              <a:rPr lang="pt-BR" sz="4000" dirty="0"/>
              <a:t>Meu fardo é leve</a:t>
            </a:r>
          </a:p>
        </p:txBody>
      </p:sp>
      <p:sp>
        <p:nvSpPr>
          <p:cNvPr id="4" name="CaixaDeTexto 3">
            <a:extLst>
              <a:ext uri="{FF2B5EF4-FFF2-40B4-BE49-F238E27FC236}">
                <a16:creationId xmlns:a16="http://schemas.microsoft.com/office/drawing/2014/main" id="{5683D459-7857-4897-ADA6-28F845000DD4}"/>
              </a:ext>
            </a:extLst>
          </p:cNvPr>
          <p:cNvSpPr txBox="1"/>
          <p:nvPr/>
        </p:nvSpPr>
        <p:spPr>
          <a:xfrm>
            <a:off x="3442447" y="371743"/>
            <a:ext cx="7634013" cy="1323439"/>
          </a:xfrm>
          <a:prstGeom prst="rect">
            <a:avLst/>
          </a:prstGeom>
          <a:noFill/>
        </p:spPr>
        <p:txBody>
          <a:bodyPr wrap="none" rtlCol="0">
            <a:spAutoFit/>
          </a:bodyPr>
          <a:lstStyle/>
          <a:p>
            <a:r>
              <a:rPr lang="pt-BR" sz="8000" dirty="0"/>
              <a:t>Temas da Semana</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66432"/>
            <a:ext cx="2851680" cy="2857500"/>
          </a:xfrm>
          <a:prstGeom prst="rect">
            <a:avLst/>
          </a:prstGeom>
        </p:spPr>
      </p:pic>
    </p:spTree>
    <p:extLst>
      <p:ext uri="{BB962C8B-B14F-4D97-AF65-F5344CB8AC3E}">
        <p14:creationId xmlns:p14="http://schemas.microsoft.com/office/powerpoint/2010/main" val="209537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5683D459-7857-4897-ADA6-28F845000DD4}"/>
              </a:ext>
            </a:extLst>
          </p:cNvPr>
          <p:cNvSpPr txBox="1"/>
          <p:nvPr/>
        </p:nvSpPr>
        <p:spPr>
          <a:xfrm>
            <a:off x="3142650" y="2767280"/>
            <a:ext cx="5876224" cy="1323439"/>
          </a:xfrm>
          <a:prstGeom prst="rect">
            <a:avLst/>
          </a:prstGeom>
          <a:noFill/>
        </p:spPr>
        <p:txBody>
          <a:bodyPr wrap="none" rtlCol="0">
            <a:spAutoFit/>
          </a:bodyPr>
          <a:lstStyle/>
          <a:p>
            <a:r>
              <a:rPr lang="pt-BR" sz="8000" dirty="0"/>
              <a:t>Eu os aliviarei</a:t>
            </a:r>
          </a:p>
        </p:txBody>
      </p:sp>
      <p:pic>
        <p:nvPicPr>
          <p:cNvPr id="10" name="Imagem 9" descr="Forma, Círculo&#10;&#10;Descrição gerada automaticamente">
            <a:extLst>
              <a:ext uri="{FF2B5EF4-FFF2-40B4-BE49-F238E27FC236}">
                <a16:creationId xmlns:a16="http://schemas.microsoft.com/office/drawing/2014/main" id="{E61FBA98-8127-462C-ADB5-E08947A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70" y="2000250"/>
            <a:ext cx="2851680" cy="2857500"/>
          </a:xfrm>
          <a:prstGeom prst="rect">
            <a:avLst/>
          </a:prstGeom>
        </p:spPr>
      </p:pic>
    </p:spTree>
    <p:extLst>
      <p:ext uri="{BB962C8B-B14F-4D97-AF65-F5344CB8AC3E}">
        <p14:creationId xmlns:p14="http://schemas.microsoft.com/office/powerpoint/2010/main" val="205970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esenho de uma pessoa&#10;&#10;Descrição gerada automaticamente com confiança média">
            <a:extLst>
              <a:ext uri="{FF2B5EF4-FFF2-40B4-BE49-F238E27FC236}">
                <a16:creationId xmlns:a16="http://schemas.microsoft.com/office/drawing/2014/main" id="{AE0999DB-BAD5-4205-83C1-0B3069A2C2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41084"/>
            <a:ext cx="11220451" cy="142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“Venham a Mim todos vocês que estão cansados e sobrecarregados, e Eu os aliviarei”. Qual é o contexto dessa declaração? Como Jesus nos dá esse descanso? </a:t>
            </a:r>
            <a:r>
              <a:rPr lang="pt-BR" sz="2800" dirty="0" err="1"/>
              <a:t>Mt</a:t>
            </a:r>
            <a:r>
              <a:rPr lang="pt-BR" sz="2800" dirty="0"/>
              <a:t> 11:20-28</a:t>
            </a:r>
            <a:endParaRPr lang="pt-BR" sz="8000" dirty="0">
              <a:latin typeface="+mj-lt"/>
            </a:endParaRP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latin typeface="+mj-lt"/>
              </a:rPr>
              <a:t>PERGUNTA PARA A UNIDADE</a:t>
            </a:r>
            <a:endParaRPr sz="11500" dirty="0">
              <a:latin typeface="+mj-lt"/>
            </a:endParaRPr>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biLevel thresh="75000"/>
            <a:extLst>
              <a:ext uri="{28A0092B-C50C-407E-A947-70E740481C1C}">
                <a14:useLocalDpi xmlns:a14="http://schemas.microsoft.com/office/drawing/2010/main" val="0"/>
              </a:ext>
            </a:extLst>
          </a:blip>
          <a:stretch>
            <a:fillRect/>
          </a:stretch>
        </p:blipFill>
        <p:spPr>
          <a:xfrm>
            <a:off x="8985759" y="3910837"/>
            <a:ext cx="3206241" cy="294261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288889" y="1166842"/>
            <a:ext cx="11614222" cy="4524315"/>
          </a:xfrm>
          <a:prstGeom prst="rect">
            <a:avLst/>
          </a:prstGeom>
          <a:noFill/>
        </p:spPr>
        <p:txBody>
          <a:bodyPr wrap="square">
            <a:spAutoFit/>
          </a:bodyPr>
          <a:lstStyle/>
          <a:p>
            <a:pPr algn="just"/>
            <a:r>
              <a:rPr lang="pt-BR" sz="2400" dirty="0"/>
              <a:t>Assim como nós, Jesus nunca falou sem um contexto. Para compreendê-Lo, precisamos entender o contexto de Suas declarações, se desejamos evitar equívocos a respeito Dele. O capítulo 11 de Mateus marca uma reviravolta nesse evangelho. As declarações denunciando importantes cidades da Galileia foram as mais duras até aquele ponto no evangelho. Jesus não bajulava ninguém. Ele colocava o dedo na ferida; associava-Se com as pessoas “erradas” (</a:t>
            </a:r>
            <a:r>
              <a:rPr lang="pt-BR" sz="2400" dirty="0" err="1"/>
              <a:t>Mt</a:t>
            </a:r>
            <a:r>
              <a:rPr lang="pt-BR" sz="2400" dirty="0"/>
              <a:t> 9:9-13); Sua declaração de que era capaz de perdoar pecados foi escandalosa aos olhos dos líderes religiosos (</a:t>
            </a:r>
            <a:r>
              <a:rPr lang="pt-BR" sz="2400" dirty="0" err="1"/>
              <a:t>Mt</a:t>
            </a:r>
            <a:r>
              <a:rPr lang="pt-BR" sz="2400" dirty="0"/>
              <a:t> 9:1-8).</a:t>
            </a:r>
          </a:p>
          <a:p>
            <a:pPr algn="just"/>
            <a:endParaRPr lang="pt-BR" sz="2400" dirty="0"/>
          </a:p>
          <a:p>
            <a:pPr algn="just"/>
            <a:r>
              <a:rPr lang="pt-BR" sz="2400" dirty="0"/>
              <a:t>Jesus proferiu palavras de condenação ao povo, até mesmo comparando-o, desfavoravelmente, a Sodoma, vista naquela época e também hoje como lugar de implacável perversidade. “Eu digo a vocês que, no Dia do Juízo, haverá menos rigor para a terra de Sodoma do que para você” (</a:t>
            </a:r>
            <a:r>
              <a:rPr lang="pt-BR" sz="2400" dirty="0" err="1"/>
              <a:t>Mt</a:t>
            </a:r>
            <a:r>
              <a:rPr lang="pt-BR" sz="2400" dirty="0"/>
              <a:t> 11:24).</a:t>
            </a:r>
          </a:p>
        </p:txBody>
      </p:sp>
    </p:spTree>
    <p:extLst>
      <p:ext uri="{BB962C8B-B14F-4D97-AF65-F5344CB8AC3E}">
        <p14:creationId xmlns:p14="http://schemas.microsoft.com/office/powerpoint/2010/main" val="276947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esenho de uma pessoa&#10;&#10;Descrição gerada automaticamente com confiança média">
            <a:extLst>
              <a:ext uri="{FF2B5EF4-FFF2-40B4-BE49-F238E27FC236}">
                <a16:creationId xmlns:a16="http://schemas.microsoft.com/office/drawing/2014/main" id="{AFA62BB7-F9E5-4062-9859-645001AF94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7EFB6603-01C2-42DF-BA51-3886FD41030A}"/>
              </a:ext>
            </a:extLst>
          </p:cNvPr>
          <p:cNvSpPr txBox="1"/>
          <p:nvPr/>
        </p:nvSpPr>
        <p:spPr>
          <a:xfrm>
            <a:off x="195263" y="1459230"/>
            <a:ext cx="11801474" cy="4401205"/>
          </a:xfrm>
          <a:prstGeom prst="rect">
            <a:avLst/>
          </a:prstGeom>
          <a:noFill/>
        </p:spPr>
        <p:txBody>
          <a:bodyPr wrap="square">
            <a:spAutoFit/>
          </a:bodyPr>
          <a:lstStyle/>
          <a:p>
            <a:pPr algn="just"/>
            <a:r>
              <a:rPr lang="pt-BR" sz="2800" dirty="0"/>
              <a:t>As tensões estavam aumentando – e ainda assim, em meio a tudo isso, Jesus mudou de tom e ofereceu o verdadeiro descanso. Ele pôde fazer isso porque tudo Lhe havia sido entregue pelo Seu Pai. “Ninguém conhece o Filho, a não ser o Pai” (</a:t>
            </a:r>
            <a:r>
              <a:rPr lang="pt-BR" sz="2800" dirty="0" err="1"/>
              <a:t>Mt</a:t>
            </a:r>
            <a:r>
              <a:rPr lang="pt-BR" sz="2800" dirty="0"/>
              <a:t> 11:27). A capacidade de Jesus de conceder descanso está fundamentada em Sua divindade e unidade com o Pai.</a:t>
            </a:r>
          </a:p>
          <a:p>
            <a:pPr algn="just"/>
            <a:endParaRPr lang="pt-BR" sz="2800" dirty="0"/>
          </a:p>
          <a:p>
            <a:pPr algn="just"/>
            <a:r>
              <a:rPr lang="pt-BR" sz="2800" dirty="0"/>
              <a:t>Antes de ir a Cristo para descarregar nossos fardos, precisamos entender que não podemos levá-los sozinhos. Não iremos a Jesus a menos que reconheçamos nossa verdadeira condição. O convite de Jesus está fundamentado na necessidade.</a:t>
            </a:r>
          </a:p>
        </p:txBody>
      </p:sp>
    </p:spTree>
    <p:extLst>
      <p:ext uri="{BB962C8B-B14F-4D97-AF65-F5344CB8AC3E}">
        <p14:creationId xmlns:p14="http://schemas.microsoft.com/office/powerpoint/2010/main" val="176386467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2652</Words>
  <Application>Microsoft Office PowerPoint</Application>
  <PresentationFormat>Widescreen</PresentationFormat>
  <Paragraphs>68</Paragraphs>
  <Slides>34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Calibri</vt:lpstr>
      <vt:lpstr>Calibri Light</vt:lpstr>
      <vt:lpstr>Trebuchet MS</vt:lpstr>
      <vt:lpstr>Tema do Office</vt:lpstr>
      <vt:lpstr>Apresentação do PowerPoint</vt:lpstr>
      <vt:lpstr>Apresentação do PowerPoint</vt:lpstr>
      <vt:lpstr>Verso para memorizar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lucas.viana@adventistas.org</dc:creator>
  <cp:lastModifiedBy>lucas.viana@adventistas.org</cp:lastModifiedBy>
  <cp:revision>19</cp:revision>
  <dcterms:created xsi:type="dcterms:W3CDTF">2021-07-01T18:05:39Z</dcterms:created>
  <dcterms:modified xsi:type="dcterms:W3CDTF">2021-07-29T13:09:38Z</dcterms:modified>
</cp:coreProperties>
</file>