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5" r:id="rId8"/>
    <p:sldId id="263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7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133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867A3-21FC-4C68-8E4B-117727B74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FFE32F-25FD-4348-B84B-1FE3125D3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F4B9D1-2E2F-4AD7-8889-C57CB0670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C07-9AA1-4283-9481-35721A75AF40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14001F-039D-46B2-A40E-354CDA148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7D50C2-0659-4122-9B60-911A7EBC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0083-A999-4894-9B15-71A292C9E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16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C8A84-3CF1-4865-87B3-4E34206A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D641F3-7347-4BB6-AE65-D36E4FD1E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2E14D1-5276-4CB0-BB56-FDBDF271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C07-9AA1-4283-9481-35721A75AF40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8E2C3C-CE0F-44D6-A4A3-4C0DE4A80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B9A040-03A6-44D7-A8D9-78ECD0A8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0083-A999-4894-9B15-71A292C9E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72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75D6A4-9600-409C-B9F5-765363489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69BD14D-E230-4676-ABA9-8E0BADF3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5F6CC7-AAA2-43F8-9B45-8C1755A1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C07-9AA1-4283-9481-35721A75AF40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018CE8-27C9-488F-ADD3-DCF2599F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A3E124-3A5A-4390-8F12-A8CC20C08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0083-A999-4894-9B15-71A292C9E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607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01566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ACBA6-99E6-46C8-879E-B05ED6F9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4BDA7E-29E8-40FC-A890-2514AD44C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ADEE57-96B1-43F0-8147-AEB0B7B3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C07-9AA1-4283-9481-35721A75AF40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9C0458-75A3-42E5-9860-63F8F46B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A9736D-8E2C-426B-9F41-D3F3716E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0083-A999-4894-9B15-71A292C9E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82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B8D36-4F1B-45F1-A153-D726768F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890342-7C23-41AE-9F0C-CB5303678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9BE800-6574-477F-B9AB-E016C86A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C07-9AA1-4283-9481-35721A75AF40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92EE96-91CB-48E8-87A7-F429FE83E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E4B8BD-4919-4F4E-A1F9-D8322CCD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0083-A999-4894-9B15-71A292C9E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36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7C50F-750B-4263-9DAF-402C9972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79F0FE-1CE6-4447-A619-3E840B6E6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735CC1-1D8E-48DB-8ABC-21754A9B3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891E99F-D565-4D80-A0BF-5A9FCFCA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C07-9AA1-4283-9481-35721A75AF40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27B3E2-46FD-49B3-9F57-562E1B39E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34E77A-BE21-411E-94B0-07B56198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0083-A999-4894-9B15-71A292C9E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62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AF8B3-9A00-46E0-9EFC-04FAC9CA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E697EB-F1B7-47EE-93F2-9E9097E7F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1BB786-281C-4E61-B710-065E8DB7F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3F13772-A482-433E-B2D0-40119D23D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4AF1E28-4D3A-49A5-93CD-2597630C8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EB56E58-AD60-4586-8E59-2E96466F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C07-9AA1-4283-9481-35721A75AF40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D325083-7BF7-4ED9-AD57-9D53AA3E1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8141D2-F5B3-4566-99FC-8F2F0D98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0083-A999-4894-9B15-71A292C9E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93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95E572-0AB0-46AF-8F85-189AF50C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444F638-616C-4CF6-9F8C-4C33DC71F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C07-9AA1-4283-9481-35721A75AF40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B47E33-1BF9-4126-A81A-C71BB701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6C8B1CB-75EC-447F-AEE3-9E4B583C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0083-A999-4894-9B15-71A292C9E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25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1E40ADE-A5F7-41B0-BB01-1689B3C3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C07-9AA1-4283-9481-35721A75AF40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3BF7D60-5573-466A-9A3A-A8CE5C33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38C0B7-3A1F-49FA-B3C2-A927AA3B0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0083-A999-4894-9B15-71A292C9E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22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FA122-AC10-4E18-98F2-FBD0D823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3C320D-99D7-4AFD-8D40-584FBF36A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6C6E0B-57F5-49AF-A454-643B80A95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E7D246-EB38-4D30-AA63-F3DB05C7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C07-9AA1-4283-9481-35721A75AF40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79CE17-C148-41B6-9D91-88F37852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07A1069-E02B-498D-8D1B-81F7F173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0083-A999-4894-9B15-71A292C9E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26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3A050-CCFA-49FE-90C3-C3CA839F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C314944-7926-46F5-A535-74A2908DC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679CC8-AD4D-4246-8B7F-C72C1A85D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5CA1D6-3C4C-4551-8A5B-3B842B0EF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4C07-9AA1-4283-9481-35721A75AF40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1ADF42-3223-48C5-A77B-6024A597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D0EEB0-F51C-4802-B88B-27A1874A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0083-A999-4894-9B15-71A292C9E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65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43592DE-B3E8-4098-8F8B-B0CF229D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A719A2-F7E7-42B6-BDC8-FBFB54B01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2A2481-C514-4C56-ACDF-7A44452C4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C4C07-9AA1-4283-9481-35721A75AF40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EC5ADB-FB22-4A05-93F9-A72DE9A71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838531-5BA4-4FCA-A28F-C560E963C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0083-A999-4894-9B15-71A292C9E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62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630AD-C24A-4607-A379-D375D0B79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F12FE0-4E30-49E4-B229-45E87147DC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 descr="Uma imagem contendo Site&#10;&#10;Descrição gerada automaticamente">
            <a:extLst>
              <a:ext uri="{FF2B5EF4-FFF2-40B4-BE49-F238E27FC236}">
                <a16:creationId xmlns:a16="http://schemas.microsoft.com/office/drawing/2014/main" id="{3767B238-0B76-484C-AC38-79882AAA3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23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E0999DB-BAD5-4205-83C1-0B3069A2C2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8" name="Em sua opinião, qual foi o propósito de Deus em criar,  estabelecer e empregar Adão?"/>
          <p:cNvSpPr txBox="1"/>
          <p:nvPr/>
        </p:nvSpPr>
        <p:spPr>
          <a:xfrm>
            <a:off x="485774" y="2294971"/>
            <a:ext cx="11220451" cy="1121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733" tIns="67733" rIns="67733" bIns="67733" anchor="ctr">
            <a:spAutoFit/>
          </a:bodyPr>
          <a:lstStyle>
            <a:lvl1pPr algn="ctr" defTabSz="457200">
              <a:spcBef>
                <a:spcPts val="1200"/>
              </a:spcBef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sz="3200" b="1" dirty="0"/>
              <a:t>Por que descansar é importante? </a:t>
            </a:r>
            <a:r>
              <a:rPr lang="pt-BR" sz="3200" dirty="0"/>
              <a:t>Mc 6:31; </a:t>
            </a:r>
            <a:r>
              <a:rPr lang="pt-BR" sz="3200" dirty="0" err="1"/>
              <a:t>Sl</a:t>
            </a:r>
            <a:r>
              <a:rPr lang="pt-BR" sz="3200" dirty="0"/>
              <a:t> 4:8; </a:t>
            </a:r>
            <a:r>
              <a:rPr lang="pt-BR" sz="3200" dirty="0" err="1"/>
              <a:t>Êx</a:t>
            </a:r>
            <a:r>
              <a:rPr lang="pt-BR" sz="3200" dirty="0"/>
              <a:t> 23:12; </a:t>
            </a:r>
            <a:r>
              <a:rPr lang="pt-BR" sz="3200" dirty="0" err="1"/>
              <a:t>Dt</a:t>
            </a:r>
            <a:r>
              <a:rPr lang="pt-BR" sz="3200" dirty="0"/>
              <a:t> 5:14; </a:t>
            </a:r>
            <a:r>
              <a:rPr lang="pt-BR" sz="3200" dirty="0" err="1"/>
              <a:t>Mt</a:t>
            </a:r>
            <a:r>
              <a:rPr lang="pt-BR" sz="3200" dirty="0"/>
              <a:t> 11:28</a:t>
            </a:r>
            <a:endParaRPr lang="pt-BR" sz="5400" dirty="0">
              <a:latin typeface="+mj-lt"/>
            </a:endParaRPr>
          </a:p>
        </p:txBody>
      </p:sp>
      <p:sp>
        <p:nvSpPr>
          <p:cNvPr id="8" name="Em sua opinião, qual foi o propósito de Deus em criar,  estabelecer e empregar Adão?">
            <a:extLst>
              <a:ext uri="{FF2B5EF4-FFF2-40B4-BE49-F238E27FC236}">
                <a16:creationId xmlns:a16="http://schemas.microsoft.com/office/drawing/2014/main" id="{7DEBCDC1-3BF8-4AA5-B490-28EF4FB4A7D2}"/>
              </a:ext>
            </a:extLst>
          </p:cNvPr>
          <p:cNvSpPr txBox="1"/>
          <p:nvPr/>
        </p:nvSpPr>
        <p:spPr>
          <a:xfrm>
            <a:off x="681585" y="415154"/>
            <a:ext cx="11220451" cy="875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733" tIns="67733" rIns="67733" bIns="67733" anchor="ctr">
            <a:spAutoFit/>
          </a:bodyPr>
          <a:lstStyle>
            <a:lvl1pPr algn="ctr" defTabSz="457200">
              <a:spcBef>
                <a:spcPts val="1200"/>
              </a:spcBef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sz="4800" b="1" dirty="0">
                <a:latin typeface="+mj-lt"/>
              </a:rPr>
              <a:t>PERGUNTA PARA A UNIDADE</a:t>
            </a:r>
            <a:endParaRPr sz="11500" dirty="0">
              <a:latin typeface="+mj-lt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FF0434F8-89F0-4F59-A920-C54649C19B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59" y="3910837"/>
            <a:ext cx="3206241" cy="29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3285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FB6603-01C2-42DF-BA51-3886FD41030A}"/>
              </a:ext>
            </a:extLst>
          </p:cNvPr>
          <p:cNvSpPr txBox="1"/>
          <p:nvPr/>
        </p:nvSpPr>
        <p:spPr>
          <a:xfrm>
            <a:off x="195263" y="650944"/>
            <a:ext cx="59007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O Criador sabia que precisaríamos de descanso. </a:t>
            </a:r>
            <a:r>
              <a:rPr lang="pt-BR" sz="3200" dirty="0">
                <a:solidFill>
                  <a:srgbClr val="FF0000"/>
                </a:solidFill>
              </a:rPr>
              <a:t>Ele formou ciclos no tempo – as noites e o sábado – para nos dar a chance do repouso. </a:t>
            </a:r>
            <a:r>
              <a:rPr lang="pt-BR" sz="3200" dirty="0"/>
              <a:t>Aceitar Jesus como Senhor da vida significa reservar tempo para descansar. Afinal, o mandamento do sábado não é apenas uma sugestão!</a:t>
            </a:r>
          </a:p>
        </p:txBody>
      </p:sp>
      <p:pic>
        <p:nvPicPr>
          <p:cNvPr id="4" name="Imagem 3" descr="Placa com fundo preto&#10;&#10;Descrição gerada automaticamente com confiança baixa">
            <a:extLst>
              <a:ext uri="{FF2B5EF4-FFF2-40B4-BE49-F238E27FC236}">
                <a16:creationId xmlns:a16="http://schemas.microsoft.com/office/drawing/2014/main" id="{FC4F5D3C-0B84-42C0-A6DE-9C3F85263E7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63" y="1566887"/>
            <a:ext cx="4357687" cy="26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5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683D459-7857-4897-ADA6-28F845000DD4}"/>
              </a:ext>
            </a:extLst>
          </p:cNvPr>
          <p:cNvSpPr txBox="1"/>
          <p:nvPr/>
        </p:nvSpPr>
        <p:spPr>
          <a:xfrm>
            <a:off x="3142650" y="2767280"/>
            <a:ext cx="63193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/>
              <a:t>Falta de ânimo</a:t>
            </a:r>
          </a:p>
        </p:txBody>
      </p:sp>
      <p:pic>
        <p:nvPicPr>
          <p:cNvPr id="10" name="Imagem 9" descr="Forma, Círculo&#10;&#10;Descrição gerada automaticamente">
            <a:extLst>
              <a:ext uri="{FF2B5EF4-FFF2-40B4-BE49-F238E27FC236}">
                <a16:creationId xmlns:a16="http://schemas.microsoft.com/office/drawing/2014/main" id="{E61FBA98-8127-462C-ADB5-E08947AD7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0" y="2000250"/>
            <a:ext cx="285168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0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FB6603-01C2-42DF-BA51-3886FD41030A}"/>
              </a:ext>
            </a:extLst>
          </p:cNvPr>
          <p:cNvSpPr txBox="1"/>
          <p:nvPr/>
        </p:nvSpPr>
        <p:spPr>
          <a:xfrm>
            <a:off x="195263" y="1659285"/>
            <a:ext cx="1180147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A privação de sono e a exaustão devido ao esforço físico excessivo são problemas reais. Mais preocupante, no entanto, é quando ficamos sem energia emocional. Além disso, quando a privação de sono é adicionada às provações emocionais, ficamos dolorosamente desanimados.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err="1"/>
              <a:t>Baruque</a:t>
            </a:r>
            <a:r>
              <a:rPr lang="pt-BR" sz="2800" dirty="0"/>
              <a:t>, o escriba de Jeremias, deve ter se sentido assim muitas vezes durante os últimos turbulentos anos de Jerusalém, antes do caos, sofrimento e devastação que se seguiram à destruição da cidade pelos babilônios.</a:t>
            </a:r>
          </a:p>
        </p:txBody>
      </p:sp>
    </p:spTree>
    <p:extLst>
      <p:ext uri="{BB962C8B-B14F-4D97-AF65-F5344CB8AC3E}">
        <p14:creationId xmlns:p14="http://schemas.microsoft.com/office/powerpoint/2010/main" val="1257021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E0999DB-BAD5-4205-83C1-0B3069A2C2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8" name="Em sua opinião, qual foi o propósito de Deus em criar,  estabelecer e empregar Adão?"/>
          <p:cNvSpPr txBox="1"/>
          <p:nvPr/>
        </p:nvSpPr>
        <p:spPr>
          <a:xfrm>
            <a:off x="485774" y="2356526"/>
            <a:ext cx="11220451" cy="99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3" tIns="67733" rIns="67733" bIns="67733" anchor="ctr">
            <a:spAutoFit/>
          </a:bodyPr>
          <a:lstStyle>
            <a:lvl1pPr algn="ctr" defTabSz="457200">
              <a:spcBef>
                <a:spcPts val="1200"/>
              </a:spcBef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sz="2800" b="1" dirty="0"/>
              <a:t>Leia Jeremias 45:1-5. Escreva um diagnóstico rápido da saúde emocional de </a:t>
            </a:r>
            <a:r>
              <a:rPr lang="pt-BR" sz="2800" b="1" dirty="0" err="1"/>
              <a:t>Baruque</a:t>
            </a:r>
            <a:r>
              <a:rPr lang="pt-BR" sz="2800" b="1" dirty="0"/>
              <a:t>: </a:t>
            </a:r>
            <a:endParaRPr lang="pt-BR" sz="6000" dirty="0">
              <a:latin typeface="+mj-lt"/>
            </a:endParaRPr>
          </a:p>
        </p:txBody>
      </p:sp>
      <p:sp>
        <p:nvSpPr>
          <p:cNvPr id="8" name="Em sua opinião, qual foi o propósito de Deus em criar,  estabelecer e empregar Adão?">
            <a:extLst>
              <a:ext uri="{FF2B5EF4-FFF2-40B4-BE49-F238E27FC236}">
                <a16:creationId xmlns:a16="http://schemas.microsoft.com/office/drawing/2014/main" id="{7DEBCDC1-3BF8-4AA5-B490-28EF4FB4A7D2}"/>
              </a:ext>
            </a:extLst>
          </p:cNvPr>
          <p:cNvSpPr txBox="1"/>
          <p:nvPr/>
        </p:nvSpPr>
        <p:spPr>
          <a:xfrm>
            <a:off x="681585" y="415154"/>
            <a:ext cx="11220451" cy="875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3" tIns="67733" rIns="67733" bIns="67733" anchor="ctr">
            <a:spAutoFit/>
          </a:bodyPr>
          <a:lstStyle>
            <a:lvl1pPr algn="ctr" defTabSz="457200">
              <a:spcBef>
                <a:spcPts val="1200"/>
              </a:spcBef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sz="4800" b="1" dirty="0">
                <a:latin typeface="+mj-lt"/>
              </a:rPr>
              <a:t>PERGUNTA PARA A UNIDADE</a:t>
            </a:r>
            <a:endParaRPr sz="11500" dirty="0">
              <a:latin typeface="+mj-lt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FF0434F8-89F0-4F59-A920-C54649C19B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59" y="3910837"/>
            <a:ext cx="3206241" cy="29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555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FB6603-01C2-42DF-BA51-3886FD41030A}"/>
              </a:ext>
            </a:extLst>
          </p:cNvPr>
          <p:cNvSpPr txBox="1"/>
          <p:nvPr/>
        </p:nvSpPr>
        <p:spPr>
          <a:xfrm>
            <a:off x="417910" y="582067"/>
            <a:ext cx="788193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Como seria se Deus enviasse uma mensagem personalizada para você? </a:t>
            </a:r>
            <a:r>
              <a:rPr lang="pt-BR" sz="2800" dirty="0" err="1">
                <a:solidFill>
                  <a:srgbClr val="FF0000"/>
                </a:solidFill>
              </a:rPr>
              <a:t>Baruque</a:t>
            </a:r>
            <a:r>
              <a:rPr lang="pt-BR" sz="2800" dirty="0">
                <a:solidFill>
                  <a:srgbClr val="FF0000"/>
                </a:solidFill>
              </a:rPr>
              <a:t> recebeu uma mensagem do trono de Deus (Jr 45:2).</a:t>
            </a:r>
            <a:r>
              <a:rPr lang="pt-BR" sz="2800" dirty="0"/>
              <a:t> Isso aconteceu “no quarto ano do reinado de </a:t>
            </a:r>
            <a:r>
              <a:rPr lang="pt-BR" sz="2800" dirty="0" err="1"/>
              <a:t>Jeoaquim</a:t>
            </a:r>
            <a:r>
              <a:rPr lang="pt-BR" sz="2800" dirty="0"/>
              <a:t>, filho de Josias, rei de Judá”, por volta de 605 ou 604 a.C. Jeremias 45:3 representa um bom resumo de como as pessoas se sentem quando estão sem energia.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No contexto desse período, as queixas de </a:t>
            </a:r>
            <a:r>
              <a:rPr lang="pt-BR" sz="2800" dirty="0" err="1"/>
              <a:t>Baruque</a:t>
            </a:r>
            <a:r>
              <a:rPr lang="pt-BR" sz="2800" dirty="0"/>
              <a:t> não eram lamentos superficiais. Ele tinha motivos para se sentir desanimado. Coisas ruins estavam acontecendo, e outras viriam.</a:t>
            </a:r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4ABC3BD1-CBAB-40A5-A5A6-10193ED0F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47" y="1538287"/>
            <a:ext cx="37814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98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E0999DB-BAD5-4205-83C1-0B3069A2C2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8" name="Em sua opinião, qual foi o propósito de Deus em criar,  estabelecer e empregar Adão?"/>
          <p:cNvSpPr txBox="1"/>
          <p:nvPr/>
        </p:nvSpPr>
        <p:spPr>
          <a:xfrm>
            <a:off x="485774" y="2294971"/>
            <a:ext cx="11220451" cy="1121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733" tIns="67733" rIns="67733" bIns="67733" anchor="ctr">
            <a:spAutoFit/>
          </a:bodyPr>
          <a:lstStyle>
            <a:lvl1pPr algn="ctr" defTabSz="457200">
              <a:spcBef>
                <a:spcPts val="1200"/>
              </a:spcBef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sz="3200" b="1" dirty="0"/>
              <a:t>Como Deus respondeu às dores e aos sofrimentos de </a:t>
            </a:r>
            <a:r>
              <a:rPr lang="pt-BR" sz="3200" b="1" dirty="0" err="1"/>
              <a:t>Baruque</a:t>
            </a:r>
            <a:r>
              <a:rPr lang="pt-BR" sz="3200" b="1" dirty="0"/>
              <a:t>? </a:t>
            </a:r>
            <a:r>
              <a:rPr lang="pt-BR" sz="3200" dirty="0"/>
              <a:t>Jr 45:4, 5</a:t>
            </a:r>
            <a:endParaRPr lang="pt-BR" sz="8000" dirty="0">
              <a:latin typeface="+mj-lt"/>
            </a:endParaRPr>
          </a:p>
        </p:txBody>
      </p:sp>
      <p:sp>
        <p:nvSpPr>
          <p:cNvPr id="8" name="Em sua opinião, qual foi o propósito de Deus em criar,  estabelecer e empregar Adão?">
            <a:extLst>
              <a:ext uri="{FF2B5EF4-FFF2-40B4-BE49-F238E27FC236}">
                <a16:creationId xmlns:a16="http://schemas.microsoft.com/office/drawing/2014/main" id="{7DEBCDC1-3BF8-4AA5-B490-28EF4FB4A7D2}"/>
              </a:ext>
            </a:extLst>
          </p:cNvPr>
          <p:cNvSpPr txBox="1"/>
          <p:nvPr/>
        </p:nvSpPr>
        <p:spPr>
          <a:xfrm>
            <a:off x="681585" y="415154"/>
            <a:ext cx="11220451" cy="875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733" tIns="67733" rIns="67733" bIns="67733" anchor="ctr">
            <a:spAutoFit/>
          </a:bodyPr>
          <a:lstStyle>
            <a:lvl1pPr algn="ctr" defTabSz="457200">
              <a:spcBef>
                <a:spcPts val="1200"/>
              </a:spcBef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sz="4800" b="1" dirty="0">
                <a:latin typeface="+mj-lt"/>
              </a:rPr>
              <a:t>PERGUNTA PARA A UNIDADE</a:t>
            </a:r>
            <a:endParaRPr sz="11500" dirty="0">
              <a:latin typeface="+mj-lt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FF0434F8-89F0-4F59-A920-C54649C19B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59" y="3910837"/>
            <a:ext cx="3206241" cy="29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336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FB6603-01C2-42DF-BA51-3886FD41030A}"/>
              </a:ext>
            </a:extLst>
          </p:cNvPr>
          <p:cNvSpPr txBox="1"/>
          <p:nvPr/>
        </p:nvSpPr>
        <p:spPr>
          <a:xfrm>
            <a:off x="432792" y="1443841"/>
            <a:ext cx="1132641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A resposta de Deus ao sofrimento de </a:t>
            </a:r>
            <a:r>
              <a:rPr lang="pt-BR" sz="2800" dirty="0" err="1"/>
              <a:t>Baruque</a:t>
            </a:r>
            <a:r>
              <a:rPr lang="pt-BR" sz="2800" dirty="0"/>
              <a:t> </a:t>
            </a:r>
            <a:r>
              <a:rPr lang="pt-BR" sz="2800" dirty="0">
                <a:solidFill>
                  <a:srgbClr val="FF0000"/>
                </a:solidFill>
              </a:rPr>
              <a:t>mostra que o sofrimento divino foi muito maior do que o de </a:t>
            </a:r>
            <a:r>
              <a:rPr lang="pt-BR" sz="2800" dirty="0" err="1">
                <a:solidFill>
                  <a:srgbClr val="FF0000"/>
                </a:solidFill>
              </a:rPr>
              <a:t>Baruque</a:t>
            </a:r>
            <a:r>
              <a:rPr lang="pt-BR" sz="2800" dirty="0">
                <a:solidFill>
                  <a:srgbClr val="FF0000"/>
                </a:solidFill>
              </a:rPr>
              <a:t>.</a:t>
            </a:r>
            <a:r>
              <a:rPr lang="pt-BR" sz="2800" dirty="0"/>
              <a:t> Ele havia construído Jerusalém, mas estava prestes a derrubá-la; havia plantado Israel como uma vinha (</a:t>
            </a:r>
            <a:r>
              <a:rPr lang="pt-BR" sz="2800" dirty="0" err="1"/>
              <a:t>Is</a:t>
            </a:r>
            <a:r>
              <a:rPr lang="pt-BR" sz="2800" dirty="0"/>
              <a:t> 5:1-7), mas iria arrancá-lo e levá-lo para o exílio. Não era isso que o Senhor desejava, mas isso tinha que acontecer por causa da rebelião do povo contra Ele.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Mas havia uma luz no fim do túnel para </a:t>
            </a:r>
            <a:r>
              <a:rPr lang="pt-BR" sz="2800" dirty="0" err="1"/>
              <a:t>Baruque</a:t>
            </a:r>
            <a:r>
              <a:rPr lang="pt-BR" sz="2800" dirty="0"/>
              <a:t>. Deus preservou sua vida – mesmo em meio à destruição, ao exílio e à perda.</a:t>
            </a:r>
          </a:p>
        </p:txBody>
      </p:sp>
    </p:spTree>
    <p:extLst>
      <p:ext uri="{BB962C8B-B14F-4D97-AF65-F5344CB8AC3E}">
        <p14:creationId xmlns:p14="http://schemas.microsoft.com/office/powerpoint/2010/main" val="773857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683D459-7857-4897-ADA6-28F845000DD4}"/>
              </a:ext>
            </a:extLst>
          </p:cNvPr>
          <p:cNvSpPr txBox="1"/>
          <p:nvPr/>
        </p:nvSpPr>
        <p:spPr>
          <a:xfrm>
            <a:off x="3142650" y="2151727"/>
            <a:ext cx="87583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/>
              <a:t>Definição de descanso no AT</a:t>
            </a:r>
          </a:p>
        </p:txBody>
      </p:sp>
      <p:pic>
        <p:nvPicPr>
          <p:cNvPr id="10" name="Imagem 9" descr="Forma, Círculo&#10;&#10;Descrição gerada automaticamente">
            <a:extLst>
              <a:ext uri="{FF2B5EF4-FFF2-40B4-BE49-F238E27FC236}">
                <a16:creationId xmlns:a16="http://schemas.microsoft.com/office/drawing/2014/main" id="{E61FBA98-8127-462C-ADB5-E08947AD7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0" y="2000250"/>
            <a:ext cx="285168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FB6603-01C2-42DF-BA51-3886FD41030A}"/>
              </a:ext>
            </a:extLst>
          </p:cNvPr>
          <p:cNvSpPr txBox="1"/>
          <p:nvPr/>
        </p:nvSpPr>
        <p:spPr>
          <a:xfrm>
            <a:off x="432792" y="1228397"/>
            <a:ext cx="1132641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FF0000"/>
                </a:solidFill>
              </a:rPr>
              <a:t>Todos precisamos de descanso. Por essa razão, encontramos esse tema em toda a Bíblia. Deus nos criou para realizar atividades que devem ser interrompidas pelo descanso.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Vários termos hebraicos denotam repouso. O descanso de Deus no sétimo dia recém-criado (</a:t>
            </a:r>
            <a:r>
              <a:rPr lang="pt-BR" sz="2800" dirty="0" err="1"/>
              <a:t>Gn</a:t>
            </a:r>
            <a:r>
              <a:rPr lang="pt-BR" sz="2800" dirty="0"/>
              <a:t> 2:2, 3) é descrito com o verbo </a:t>
            </a:r>
            <a:r>
              <a:rPr lang="pt-BR" sz="2800" i="1" dirty="0" err="1"/>
              <a:t>shabbat</a:t>
            </a:r>
            <a:r>
              <a:rPr lang="pt-BR" sz="2800" i="1" dirty="0"/>
              <a:t> </a:t>
            </a:r>
            <a:r>
              <a:rPr lang="pt-BR" sz="2800" dirty="0"/>
              <a:t>(“parar de trabalhar; descansar, tirar férias”), a forma verbal do substantivo “sábado”. Esse verbo é usado em Êxodo 5:5 de forma causativa e é traduzido como “fazer alguém descansar” de seu trabalho. O irado faraó acusou Moisés de querer que o povo descansasse de suas tarefas.</a:t>
            </a:r>
          </a:p>
        </p:txBody>
      </p:sp>
    </p:spTree>
    <p:extLst>
      <p:ext uri="{BB962C8B-B14F-4D97-AF65-F5344CB8AC3E}">
        <p14:creationId xmlns:p14="http://schemas.microsoft.com/office/powerpoint/2010/main" val="418058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1A8FA-3B7F-411B-872A-92891A84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Imagem 10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BFC88661-0ABF-491C-A311-13AC001DD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7E54FA4-16B9-49DB-A6CD-EF6DAEEA8ADF}"/>
              </a:ext>
            </a:extLst>
          </p:cNvPr>
          <p:cNvSpPr txBox="1"/>
          <p:nvPr/>
        </p:nvSpPr>
        <p:spPr>
          <a:xfrm>
            <a:off x="9473513" y="2903300"/>
            <a:ext cx="2128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Lição 1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3F31AE9-C532-422B-8928-7429B287431F}"/>
              </a:ext>
            </a:extLst>
          </p:cNvPr>
          <p:cNvSpPr txBox="1"/>
          <p:nvPr/>
        </p:nvSpPr>
        <p:spPr>
          <a:xfrm>
            <a:off x="6504667" y="4062076"/>
            <a:ext cx="5937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Vivendo em uma sociedade que não para</a:t>
            </a:r>
          </a:p>
        </p:txBody>
      </p:sp>
    </p:spTree>
    <p:extLst>
      <p:ext uri="{BB962C8B-B14F-4D97-AF65-F5344CB8AC3E}">
        <p14:creationId xmlns:p14="http://schemas.microsoft.com/office/powerpoint/2010/main" val="662217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FB6603-01C2-42DF-BA51-3886FD41030A}"/>
              </a:ext>
            </a:extLst>
          </p:cNvPr>
          <p:cNvSpPr txBox="1"/>
          <p:nvPr/>
        </p:nvSpPr>
        <p:spPr>
          <a:xfrm>
            <a:off x="432792" y="302359"/>
            <a:ext cx="11326415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dirty="0"/>
              <a:t>A referência ao descanso de Deus no sétimo dia, o sábado, no quarto mandamento é expressa pela forma verbal hebraica </a:t>
            </a:r>
            <a:r>
              <a:rPr lang="pt-BR" sz="2500" i="1" dirty="0" err="1"/>
              <a:t>nuakh</a:t>
            </a:r>
            <a:r>
              <a:rPr lang="pt-BR" sz="2500" i="1" dirty="0"/>
              <a:t> </a:t>
            </a:r>
            <a:r>
              <a:rPr lang="pt-BR" sz="2500" dirty="0"/>
              <a:t>(</a:t>
            </a:r>
            <a:r>
              <a:rPr lang="pt-BR" sz="2500" dirty="0" err="1"/>
              <a:t>Êx</a:t>
            </a:r>
            <a:r>
              <a:rPr lang="pt-BR" sz="2500" dirty="0"/>
              <a:t> 20:11; </a:t>
            </a:r>
            <a:r>
              <a:rPr lang="pt-BR" sz="2500" dirty="0" err="1"/>
              <a:t>Dt</a:t>
            </a:r>
            <a:r>
              <a:rPr lang="pt-BR" sz="2500" dirty="0"/>
              <a:t> 5:14). O verbo é traduzido como “repousar” em Jó 3:13 ou, mais figurativamente, “parar”, referindo-se à arca da aliança em Números 10:36. Em 2 Reis 2:15 lemos que o espírito de Elias “repousou” sobre Eliseu.</a:t>
            </a:r>
          </a:p>
          <a:p>
            <a:pPr algn="just"/>
            <a:endParaRPr lang="pt-BR" sz="2500" dirty="0"/>
          </a:p>
          <a:p>
            <a:pPr algn="just"/>
            <a:r>
              <a:rPr lang="pt-BR" sz="2500" dirty="0"/>
              <a:t>Outra forma verbal importante é </a:t>
            </a:r>
            <a:r>
              <a:rPr lang="pt-BR" sz="2500" i="1" dirty="0" err="1"/>
              <a:t>shaqat</a:t>
            </a:r>
            <a:r>
              <a:rPr lang="pt-BR" sz="2500" i="1" dirty="0"/>
              <a:t>, </a:t>
            </a:r>
            <a:r>
              <a:rPr lang="pt-BR" sz="2500" dirty="0"/>
              <a:t>“ficar em repouso, conceder alívio, ficar quieto”. Essa forma é usada em Josué 11:23 para descrever o descanso da terra após a guerra da conquista inicial de Josué. O termo parece indicar “paz” nos livros de Josué e Juízes.</a:t>
            </a:r>
          </a:p>
          <a:p>
            <a:pPr algn="just"/>
            <a:endParaRPr lang="pt-BR" sz="2500" dirty="0"/>
          </a:p>
          <a:p>
            <a:pPr algn="just"/>
            <a:r>
              <a:rPr lang="pt-BR" sz="2500" dirty="0"/>
              <a:t>O verbo </a:t>
            </a:r>
            <a:r>
              <a:rPr lang="pt-BR" sz="2500" i="1" dirty="0" err="1"/>
              <a:t>raga</a:t>
            </a:r>
            <a:r>
              <a:rPr lang="pt-BR" sz="2500" i="1" dirty="0"/>
              <a:t>’ </a:t>
            </a:r>
            <a:r>
              <a:rPr lang="pt-BR" sz="2500" dirty="0"/>
              <a:t>indica “descanso”. Nas advertências contra a desobediência, Deus disse a Israel que eles não teriam descanso no exílio (</a:t>
            </a:r>
            <a:r>
              <a:rPr lang="pt-BR" sz="2500" dirty="0" err="1"/>
              <a:t>Dt</a:t>
            </a:r>
            <a:r>
              <a:rPr lang="pt-BR" sz="2500" dirty="0"/>
              <a:t> 28:65). O mesmo verbo aparece em uma forma causativa em Jeremias 50:34, descrevendo a incapacidade de proporcionar descanso.</a:t>
            </a:r>
          </a:p>
        </p:txBody>
      </p:sp>
    </p:spTree>
    <p:extLst>
      <p:ext uri="{BB962C8B-B14F-4D97-AF65-F5344CB8AC3E}">
        <p14:creationId xmlns:p14="http://schemas.microsoft.com/office/powerpoint/2010/main" val="1555278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E0999DB-BAD5-4205-83C1-0B3069A2C2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8" name="Em sua opinião, qual foi o propósito de Deus em criar,  estabelecer e empregar Adão?"/>
          <p:cNvSpPr txBox="1"/>
          <p:nvPr/>
        </p:nvSpPr>
        <p:spPr>
          <a:xfrm>
            <a:off x="485774" y="2294971"/>
            <a:ext cx="11220451" cy="1121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3" tIns="67733" rIns="67733" bIns="67733" anchor="ctr">
            <a:spAutoFit/>
          </a:bodyPr>
          <a:lstStyle>
            <a:lvl1pPr algn="ctr" defTabSz="457200">
              <a:spcBef>
                <a:spcPts val="1200"/>
              </a:spcBef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sz="3200" b="1" dirty="0"/>
              <a:t>Leia Deuteronômio 31:16 e 2 Samuel 7:12. A qual tipo de descanso esses textos se referem?</a:t>
            </a:r>
            <a:endParaRPr lang="pt-BR" sz="9600" dirty="0">
              <a:latin typeface="+mj-lt"/>
            </a:endParaRPr>
          </a:p>
        </p:txBody>
      </p:sp>
      <p:sp>
        <p:nvSpPr>
          <p:cNvPr id="8" name="Em sua opinião, qual foi o propósito de Deus em criar,  estabelecer e empregar Adão?">
            <a:extLst>
              <a:ext uri="{FF2B5EF4-FFF2-40B4-BE49-F238E27FC236}">
                <a16:creationId xmlns:a16="http://schemas.microsoft.com/office/drawing/2014/main" id="{7DEBCDC1-3BF8-4AA5-B490-28EF4FB4A7D2}"/>
              </a:ext>
            </a:extLst>
          </p:cNvPr>
          <p:cNvSpPr txBox="1"/>
          <p:nvPr/>
        </p:nvSpPr>
        <p:spPr>
          <a:xfrm>
            <a:off x="681585" y="415154"/>
            <a:ext cx="11220451" cy="875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3" tIns="67733" rIns="67733" bIns="67733" anchor="ctr">
            <a:spAutoFit/>
          </a:bodyPr>
          <a:lstStyle>
            <a:lvl1pPr algn="ctr" defTabSz="457200">
              <a:spcBef>
                <a:spcPts val="1200"/>
              </a:spcBef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sz="4800" b="1" dirty="0">
                <a:latin typeface="+mj-lt"/>
              </a:rPr>
              <a:t>PERGUNTA PARA A UNIDADE</a:t>
            </a:r>
            <a:endParaRPr sz="11500" dirty="0">
              <a:latin typeface="+mj-lt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FF0434F8-89F0-4F59-A920-C54649C19B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59" y="3910837"/>
            <a:ext cx="3206241" cy="29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2917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FB6603-01C2-42DF-BA51-3886FD41030A}"/>
              </a:ext>
            </a:extLst>
          </p:cNvPr>
          <p:cNvSpPr txBox="1"/>
          <p:nvPr/>
        </p:nvSpPr>
        <p:spPr>
          <a:xfrm>
            <a:off x="180753" y="302359"/>
            <a:ext cx="591524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dirty="0"/>
              <a:t>Esses versos usam uma expressão idiomática do verbo </a:t>
            </a:r>
            <a:r>
              <a:rPr lang="pt-BR" sz="2500" i="1" dirty="0" err="1"/>
              <a:t>shakab</a:t>
            </a:r>
            <a:r>
              <a:rPr lang="pt-BR" sz="2500" i="1" dirty="0"/>
              <a:t> </a:t>
            </a:r>
            <a:r>
              <a:rPr lang="pt-BR" sz="2500" dirty="0"/>
              <a:t>que significa literalmente “deitar-se; dormir”. Na aliança com Davi, Deus prometeu ao rei: </a:t>
            </a:r>
            <a:r>
              <a:rPr lang="pt-BR" sz="2500" dirty="0">
                <a:solidFill>
                  <a:srgbClr val="FF0000"/>
                </a:solidFill>
              </a:rPr>
              <a:t>“Quando os seus dias se completarem e você descansar com os seus pais, então farei surgir depois de você o seu descendente” (2Sm 7:12).</a:t>
            </a:r>
          </a:p>
          <a:p>
            <a:pPr algn="just"/>
            <a:endParaRPr lang="pt-BR" sz="2500" dirty="0"/>
          </a:p>
          <a:p>
            <a:pPr algn="just"/>
            <a:r>
              <a:rPr lang="pt-BR" sz="2500" dirty="0"/>
              <a:t>Essa lista de verbos hebraicos para descanso esclarece que o conceito teológico de descanso não está conectado a uma ou duas palavras especiais. Descansamos individual e coletivamente. </a:t>
            </a:r>
            <a:r>
              <a:rPr lang="pt-BR" sz="2500" dirty="0">
                <a:solidFill>
                  <a:srgbClr val="FF0000"/>
                </a:solidFill>
              </a:rPr>
              <a:t>O descanso nos afeta física, social e emocionalmente e não se limita apenas ao sábado.</a:t>
            </a:r>
          </a:p>
        </p:txBody>
      </p:sp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id="{1F7F00B3-7A82-46D6-943B-D97CB3EB9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13" y="2113803"/>
            <a:ext cx="4927025" cy="492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79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683D459-7857-4897-ADA6-28F845000DD4}"/>
              </a:ext>
            </a:extLst>
          </p:cNvPr>
          <p:cNvSpPr txBox="1"/>
          <p:nvPr/>
        </p:nvSpPr>
        <p:spPr>
          <a:xfrm>
            <a:off x="3142650" y="2151727"/>
            <a:ext cx="8758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/>
              <a:t>Descanso no NT</a:t>
            </a:r>
          </a:p>
        </p:txBody>
      </p:sp>
      <p:pic>
        <p:nvPicPr>
          <p:cNvPr id="10" name="Imagem 9" descr="Forma, Círculo&#10;&#10;Descrição gerada automaticamente">
            <a:extLst>
              <a:ext uri="{FF2B5EF4-FFF2-40B4-BE49-F238E27FC236}">
                <a16:creationId xmlns:a16="http://schemas.microsoft.com/office/drawing/2014/main" id="{E61FBA98-8127-462C-ADB5-E08947AD7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0" y="2000250"/>
            <a:ext cx="285168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17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FB6603-01C2-42DF-BA51-3886FD41030A}"/>
              </a:ext>
            </a:extLst>
          </p:cNvPr>
          <p:cNvSpPr txBox="1"/>
          <p:nvPr/>
        </p:nvSpPr>
        <p:spPr>
          <a:xfrm>
            <a:off x="432792" y="689788"/>
            <a:ext cx="11326415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dirty="0"/>
              <a:t>Uma forma verbal para designar “descanso” no Novo Testamento é </a:t>
            </a:r>
            <a:r>
              <a:rPr lang="pt-BR" sz="2500" i="1" dirty="0" err="1"/>
              <a:t>anapau</a:t>
            </a:r>
            <a:r>
              <a:rPr lang="pt-BR" sz="2500" i="1" dirty="0"/>
              <a:t>? </a:t>
            </a:r>
            <a:r>
              <a:rPr lang="pt-BR" sz="2500" dirty="0"/>
              <a:t>(“descansar, relaxar, revigorar-se”). Ela é usada na famosa declaração de Jesus sobre o descanso em Mateus 11:28: “Venham a Mim todos vocês que estão cansados e sobrecarregados, e Eu os aliviarei”. Pode referir-se ao descanso físico (</a:t>
            </a:r>
            <a:r>
              <a:rPr lang="pt-BR" sz="2500" dirty="0" err="1"/>
              <a:t>Mt</a:t>
            </a:r>
            <a:r>
              <a:rPr lang="pt-BR" sz="2500" dirty="0"/>
              <a:t> 26:45). Na saudação final aos coríntios, Paulo expressou sua alegria pela chegada de amigos que revigoraram seu espírito (1Co 16:18). Outro verbo usado para indicar repouso é </a:t>
            </a:r>
            <a:r>
              <a:rPr lang="pt-BR" sz="2500" i="1" dirty="0" err="1"/>
              <a:t>h?sychaz</a:t>
            </a:r>
            <a:r>
              <a:rPr lang="pt-BR" sz="2500" i="1" dirty="0"/>
              <a:t>?</a:t>
            </a:r>
            <a:r>
              <a:rPr lang="pt-BR" sz="2500" dirty="0"/>
              <a:t>. Ele descreve o descanso sabático dos discípulos enquanto Jesus repousava no túmulo (</a:t>
            </a:r>
            <a:r>
              <a:rPr lang="pt-BR" sz="2500" dirty="0" err="1"/>
              <a:t>Lc</a:t>
            </a:r>
            <a:r>
              <a:rPr lang="pt-BR" sz="2500" dirty="0"/>
              <a:t> 23:56). Mas é usado também para representar uma vida tranquila (1Ts 4:11) e pode indicar que alguém não tem objeções e, portanto, acalma-se (At 11:18). </a:t>
            </a:r>
          </a:p>
          <a:p>
            <a:pPr algn="just"/>
            <a:endParaRPr lang="pt-BR" sz="2500" dirty="0"/>
          </a:p>
          <a:p>
            <a:pPr algn="just"/>
            <a:r>
              <a:rPr lang="pt-BR" sz="2500" dirty="0"/>
              <a:t>Em Hebreus 4:4, ao descrever o descanso de Deus após a criação, Paulo usou o verbo </a:t>
            </a:r>
            <a:r>
              <a:rPr lang="pt-BR" sz="2500" i="1" dirty="0" err="1"/>
              <a:t>katapau</a:t>
            </a:r>
            <a:r>
              <a:rPr lang="pt-BR" sz="2500" i="1" dirty="0"/>
              <a:t>?</a:t>
            </a:r>
            <a:r>
              <a:rPr lang="pt-BR" sz="2500" dirty="0"/>
              <a:t>, “fazer cessar, trazer ao descanso, descansar”, ecoando o uso da Septuaginta. Curiosamente, a maioria dos usos desse verbo no Novo Testamento ocorre em Hebreus 4.</a:t>
            </a:r>
          </a:p>
        </p:txBody>
      </p:sp>
    </p:spTree>
    <p:extLst>
      <p:ext uri="{BB962C8B-B14F-4D97-AF65-F5344CB8AC3E}">
        <p14:creationId xmlns:p14="http://schemas.microsoft.com/office/powerpoint/2010/main" val="2871418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E0999DB-BAD5-4205-83C1-0B3069A2C2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8" name="Em sua opinião, qual foi o propósito de Deus em criar,  estabelecer e empregar Adão?"/>
          <p:cNvSpPr txBox="1"/>
          <p:nvPr/>
        </p:nvSpPr>
        <p:spPr>
          <a:xfrm>
            <a:off x="485774" y="1925639"/>
            <a:ext cx="11220451" cy="1860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733" tIns="67733" rIns="67733" bIns="67733" anchor="ctr">
            <a:spAutoFit/>
          </a:bodyPr>
          <a:lstStyle>
            <a:lvl1pPr algn="ctr" defTabSz="457200">
              <a:spcBef>
                <a:spcPts val="1200"/>
              </a:spcBef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sz="2800" b="1" dirty="0"/>
              <a:t>Leia Marcos 6:30-32. Por que Jesus mandou que Seus discípulos se retirassem e descansassem, considerando as oportunidades missionárias que eles tinham naquele momento? Observe o contexto mais amplo de Marcos 6 ao pensar sobre essa questão. </a:t>
            </a:r>
            <a:endParaRPr lang="pt-BR" sz="11500" dirty="0">
              <a:latin typeface="+mj-lt"/>
            </a:endParaRPr>
          </a:p>
        </p:txBody>
      </p:sp>
      <p:sp>
        <p:nvSpPr>
          <p:cNvPr id="8" name="Em sua opinião, qual foi o propósito de Deus em criar,  estabelecer e empregar Adão?">
            <a:extLst>
              <a:ext uri="{FF2B5EF4-FFF2-40B4-BE49-F238E27FC236}">
                <a16:creationId xmlns:a16="http://schemas.microsoft.com/office/drawing/2014/main" id="{7DEBCDC1-3BF8-4AA5-B490-28EF4FB4A7D2}"/>
              </a:ext>
            </a:extLst>
          </p:cNvPr>
          <p:cNvSpPr txBox="1"/>
          <p:nvPr/>
        </p:nvSpPr>
        <p:spPr>
          <a:xfrm>
            <a:off x="681585" y="415154"/>
            <a:ext cx="11220451" cy="875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733" tIns="67733" rIns="67733" bIns="67733" anchor="ctr">
            <a:spAutoFit/>
          </a:bodyPr>
          <a:lstStyle>
            <a:lvl1pPr algn="ctr" defTabSz="457200">
              <a:spcBef>
                <a:spcPts val="1200"/>
              </a:spcBef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sz="4800" b="1" dirty="0">
                <a:latin typeface="+mj-lt"/>
              </a:rPr>
              <a:t>PERGUNTA PARA A UNIDADE</a:t>
            </a:r>
            <a:endParaRPr sz="11500" dirty="0">
              <a:latin typeface="+mj-lt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FF0434F8-89F0-4F59-A920-C54649C19B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59" y="3910837"/>
            <a:ext cx="3206241" cy="29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6186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FB6603-01C2-42DF-BA51-3886FD41030A}"/>
              </a:ext>
            </a:extLst>
          </p:cNvPr>
          <p:cNvSpPr txBox="1"/>
          <p:nvPr/>
        </p:nvSpPr>
        <p:spPr>
          <a:xfrm>
            <a:off x="276448" y="689788"/>
            <a:ext cx="11717078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dirty="0"/>
              <a:t>“Venham repousar um pouco, à parte, num lugar deserto” (Mc 6:31) não se enquadra em um convite. Essa frase foi expressa na forma de um imperativo. Jesus estava interessado em Seus discípulos e no bem-estar físico e emocional deles. Eles tinham acabado de retornar de uma longa viagem missionária na qual Jesus os havia enviado de dois em dois (Mc 6:7). Marcos 6:30 descreve seu retorno animado. Eles queriam compartilhar suas vitórias e fracassos com Jesus; no entanto, </a:t>
            </a:r>
            <a:r>
              <a:rPr lang="pt-BR" sz="2500" dirty="0">
                <a:solidFill>
                  <a:srgbClr val="FF0000"/>
                </a:solidFill>
              </a:rPr>
              <a:t>Cristo interrompeu tudo, convocando-os primeiramente a descansar. </a:t>
            </a:r>
            <a:r>
              <a:rPr lang="pt-BR" sz="2500" dirty="0"/>
              <a:t>Marcos incluiu uma nota explicativa: “Isto porque eles não tinham tempo nem para comer, visto serem muitos os que iam e vinham” (Mc 6:31). A sobrecarga e a demasiada ocupação com os assuntos de Deus eram um desafio genuíno para os discípulos. Jesus nos lembra de que precisamos proteger nossa saúde e bem-estar emocional planejando períodos de descanso.</a:t>
            </a:r>
          </a:p>
        </p:txBody>
      </p:sp>
    </p:spTree>
    <p:extLst>
      <p:ext uri="{BB962C8B-B14F-4D97-AF65-F5344CB8AC3E}">
        <p14:creationId xmlns:p14="http://schemas.microsoft.com/office/powerpoint/2010/main" val="206894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683D459-7857-4897-ADA6-28F845000DD4}"/>
              </a:ext>
            </a:extLst>
          </p:cNvPr>
          <p:cNvSpPr txBox="1"/>
          <p:nvPr/>
        </p:nvSpPr>
        <p:spPr>
          <a:xfrm>
            <a:off x="3142650" y="2151727"/>
            <a:ext cx="87583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/>
              <a:t>Fugitivo e errante pela terra</a:t>
            </a:r>
          </a:p>
        </p:txBody>
      </p:sp>
      <p:pic>
        <p:nvPicPr>
          <p:cNvPr id="10" name="Imagem 9" descr="Forma, Círculo&#10;&#10;Descrição gerada automaticamente">
            <a:extLst>
              <a:ext uri="{FF2B5EF4-FFF2-40B4-BE49-F238E27FC236}">
                <a16:creationId xmlns:a16="http://schemas.microsoft.com/office/drawing/2014/main" id="{E61FBA98-8127-462C-ADB5-E08947AD7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0" y="2000250"/>
            <a:ext cx="285168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16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E0999DB-BAD5-4205-83C1-0B3069A2C2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8" name="Em sua opinião, qual foi o propósito de Deus em criar,  estabelecer e empregar Adão?"/>
          <p:cNvSpPr txBox="1"/>
          <p:nvPr/>
        </p:nvSpPr>
        <p:spPr>
          <a:xfrm>
            <a:off x="485774" y="2356526"/>
            <a:ext cx="11220451" cy="99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3" tIns="67733" rIns="67733" bIns="67733" anchor="ctr">
            <a:spAutoFit/>
          </a:bodyPr>
          <a:lstStyle>
            <a:lvl1pPr algn="ctr" defTabSz="457200">
              <a:spcBef>
                <a:spcPts val="1200"/>
              </a:spcBef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sz="2800" b="1" dirty="0"/>
              <a:t>Leia Gênesis 4:1-12. O que fez de Caim “fugitivo e errante pela terra” (</a:t>
            </a:r>
            <a:r>
              <a:rPr lang="pt-BR" sz="2800" b="1" dirty="0" err="1"/>
              <a:t>Gn</a:t>
            </a:r>
            <a:r>
              <a:rPr lang="pt-BR" sz="2800" b="1" dirty="0"/>
              <a:t> 4:12)? </a:t>
            </a:r>
            <a:endParaRPr lang="pt-BR" sz="16600" dirty="0">
              <a:latin typeface="+mj-lt"/>
            </a:endParaRPr>
          </a:p>
        </p:txBody>
      </p:sp>
      <p:sp>
        <p:nvSpPr>
          <p:cNvPr id="8" name="Em sua opinião, qual foi o propósito de Deus em criar,  estabelecer e empregar Adão?">
            <a:extLst>
              <a:ext uri="{FF2B5EF4-FFF2-40B4-BE49-F238E27FC236}">
                <a16:creationId xmlns:a16="http://schemas.microsoft.com/office/drawing/2014/main" id="{7DEBCDC1-3BF8-4AA5-B490-28EF4FB4A7D2}"/>
              </a:ext>
            </a:extLst>
          </p:cNvPr>
          <p:cNvSpPr txBox="1"/>
          <p:nvPr/>
        </p:nvSpPr>
        <p:spPr>
          <a:xfrm>
            <a:off x="681585" y="415154"/>
            <a:ext cx="11220451" cy="875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3" tIns="67733" rIns="67733" bIns="67733" anchor="ctr">
            <a:spAutoFit/>
          </a:bodyPr>
          <a:lstStyle>
            <a:lvl1pPr algn="ctr" defTabSz="457200">
              <a:spcBef>
                <a:spcPts val="1200"/>
              </a:spcBef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sz="4800" b="1" dirty="0">
                <a:latin typeface="+mj-lt"/>
              </a:rPr>
              <a:t>PERGUNTA PARA A UNIDADE</a:t>
            </a:r>
            <a:endParaRPr sz="11500" dirty="0">
              <a:latin typeface="+mj-lt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FF0434F8-89F0-4F59-A920-C54649C19B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59" y="3910837"/>
            <a:ext cx="3206241" cy="29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1822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FB6603-01C2-42DF-BA51-3886FD41030A}"/>
              </a:ext>
            </a:extLst>
          </p:cNvPr>
          <p:cNvSpPr txBox="1"/>
          <p:nvPr/>
        </p:nvSpPr>
        <p:spPr>
          <a:xfrm>
            <a:off x="276448" y="689788"/>
            <a:ext cx="11717078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dirty="0"/>
              <a:t>O texto bíblico não afirma explicitamente por que Deus Se agradou de Abel e de sua oferta, mas não “Se agradou” de Caim nem de sua oferta (</a:t>
            </a:r>
            <a:r>
              <a:rPr lang="pt-BR" sz="2500" dirty="0" err="1"/>
              <a:t>Gn</a:t>
            </a:r>
            <a:r>
              <a:rPr lang="pt-BR" sz="2500" dirty="0"/>
              <a:t> 4:4, 5). Porém, conhecemos a razão. </a:t>
            </a:r>
            <a:r>
              <a:rPr lang="pt-BR" sz="2500" dirty="0">
                <a:solidFill>
                  <a:srgbClr val="FF0000"/>
                </a:solidFill>
              </a:rPr>
              <a:t>“Caim foi perante Deus com queixas e incredulidade no coração com respeito ao sacrifício prometido e à necessidade de ofertas sacrificais. Sua dádiva não expressava arrependimento pelo pecado. Achava, como muitos hoje, que seria um reconhecimento de fraqueza seguir exatamente o plano indicado por Deus, confiando sua salvação inteiramente à expiação do Salvador prometido. Preferiu a conduta de dependência própria. Viria com seus próprios méritos” (Ellen G. White, </a:t>
            </a:r>
            <a:r>
              <a:rPr lang="pt-BR" sz="2500" i="1" dirty="0">
                <a:solidFill>
                  <a:srgbClr val="FF0000"/>
                </a:solidFill>
              </a:rPr>
              <a:t>Patriarcas e Profetas</a:t>
            </a:r>
            <a:r>
              <a:rPr lang="pt-BR" sz="2500" dirty="0">
                <a:solidFill>
                  <a:srgbClr val="FF0000"/>
                </a:solidFill>
              </a:rPr>
              <a:t>, p. 72). </a:t>
            </a:r>
            <a:r>
              <a:rPr lang="pt-BR" sz="2500" dirty="0"/>
              <a:t>Deus não fez de Caim um “fugitivo e errante pela terra”; isso aconteceu como </a:t>
            </a:r>
            <a:r>
              <a:rPr lang="pt-BR" sz="2500" i="1" dirty="0"/>
              <a:t>resultado </a:t>
            </a:r>
            <a:r>
              <a:rPr lang="pt-BR" sz="2500" dirty="0"/>
              <a:t>das ações pecaminosas e desobediência de Caim. Não encontrando descanso em Deus, Caim descobriu que não poderia encontrar o verdadeiro descanso de outra maneira.</a:t>
            </a:r>
          </a:p>
        </p:txBody>
      </p:sp>
    </p:spTree>
    <p:extLst>
      <p:ext uri="{BB962C8B-B14F-4D97-AF65-F5344CB8AC3E}">
        <p14:creationId xmlns:p14="http://schemas.microsoft.com/office/powerpoint/2010/main" val="25053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FBC591-A9CE-42DF-8ED1-CF9108AC3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" y="146050"/>
            <a:ext cx="9144000" cy="2387600"/>
          </a:xfrm>
        </p:spPr>
        <p:txBody>
          <a:bodyPr/>
          <a:lstStyle/>
          <a:p>
            <a:r>
              <a:rPr lang="pt-BR" dirty="0"/>
              <a:t>Verso para memorizar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7EF2D9-1780-4609-B778-F99076926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099" y="3182938"/>
            <a:ext cx="10010775" cy="1655762"/>
          </a:xfrm>
        </p:spPr>
        <p:txBody>
          <a:bodyPr>
            <a:normAutofit/>
          </a:bodyPr>
          <a:lstStyle/>
          <a:p>
            <a:pPr algn="l"/>
            <a:r>
              <a:rPr lang="pt-BR" sz="2800" dirty="0"/>
              <a:t>“A minha alma suspira e desfalece pelos átrios do Senhor; o meu coração e a minha carne exultam pelo Deus vivo!” (</a:t>
            </a:r>
            <a:r>
              <a:rPr lang="pt-BR" sz="2800" dirty="0" err="1"/>
              <a:t>Sl</a:t>
            </a:r>
            <a:r>
              <a:rPr lang="pt-BR" sz="2800" dirty="0"/>
              <a:t> 84:2).</a:t>
            </a:r>
          </a:p>
        </p:txBody>
      </p:sp>
    </p:spTree>
    <p:extLst>
      <p:ext uri="{BB962C8B-B14F-4D97-AF65-F5344CB8AC3E}">
        <p14:creationId xmlns:p14="http://schemas.microsoft.com/office/powerpoint/2010/main" val="2190798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FB6603-01C2-42DF-BA51-3886FD41030A}"/>
              </a:ext>
            </a:extLst>
          </p:cNvPr>
          <p:cNvSpPr txBox="1"/>
          <p:nvPr/>
        </p:nvSpPr>
        <p:spPr>
          <a:xfrm>
            <a:off x="276448" y="689788"/>
            <a:ext cx="581955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A palavra traduzida como “se agradar” (</a:t>
            </a:r>
            <a:r>
              <a:rPr lang="pt-BR" sz="2800" dirty="0" err="1"/>
              <a:t>Gn</a:t>
            </a:r>
            <a:r>
              <a:rPr lang="pt-BR" sz="2800" dirty="0"/>
              <a:t> 4:4) também pode ser traduzida como “olhar de perto, considerar cuidadosamente”. O foco do olhar cuidadoso e atento de Deus não é tanto a oferta, mas a atitude do ofertante. A rejeição da oferta de frutos de Caim não foi uma reação arbitrária de um Deus obstinado, </a:t>
            </a:r>
            <a:r>
              <a:rPr lang="pt-BR" sz="2800" dirty="0">
                <a:solidFill>
                  <a:srgbClr val="FF0000"/>
                </a:solidFill>
              </a:rPr>
              <a:t>mas o processo de considerar e pesar o caráter, as atitudes e as motivações de quem trazia a oferta.</a:t>
            </a:r>
            <a:r>
              <a:rPr lang="pt-BR" sz="2800" dirty="0"/>
              <a:t> É uma ilustração do juízo investigativo.</a:t>
            </a:r>
            <a:endParaRPr lang="pt-BR" sz="2500" dirty="0"/>
          </a:p>
        </p:txBody>
      </p:sp>
      <p:pic>
        <p:nvPicPr>
          <p:cNvPr id="9" name="Imagem 8" descr="Forma&#10;&#10;Descrição gerada automaticamente com confiança baixa">
            <a:extLst>
              <a:ext uri="{FF2B5EF4-FFF2-40B4-BE49-F238E27FC236}">
                <a16:creationId xmlns:a16="http://schemas.microsoft.com/office/drawing/2014/main" id="{EDE2E40B-FB66-4942-AAE8-DB9EF870BC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6096000" y="107721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79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E0999DB-BAD5-4205-83C1-0B3069A2C2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8" name="Em sua opinião, qual foi o propósito de Deus em criar,  estabelecer e empregar Adão?"/>
          <p:cNvSpPr txBox="1"/>
          <p:nvPr/>
        </p:nvSpPr>
        <p:spPr>
          <a:xfrm>
            <a:off x="485774" y="2294971"/>
            <a:ext cx="11220451" cy="1121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733" tIns="67733" rIns="67733" bIns="67733" anchor="ctr">
            <a:spAutoFit/>
          </a:bodyPr>
          <a:lstStyle>
            <a:lvl1pPr algn="ctr" defTabSz="457200">
              <a:spcBef>
                <a:spcPts val="1200"/>
              </a:spcBef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sz="3200" b="1" dirty="0"/>
              <a:t>Leia Gênesis 4:13-17 e descreva a reação de Caim ao juízo de Deus:</a:t>
            </a:r>
            <a:endParaRPr lang="pt-BR" sz="28700" dirty="0">
              <a:latin typeface="+mj-lt"/>
            </a:endParaRPr>
          </a:p>
        </p:txBody>
      </p:sp>
      <p:sp>
        <p:nvSpPr>
          <p:cNvPr id="8" name="Em sua opinião, qual foi o propósito de Deus em criar,  estabelecer e empregar Adão?">
            <a:extLst>
              <a:ext uri="{FF2B5EF4-FFF2-40B4-BE49-F238E27FC236}">
                <a16:creationId xmlns:a16="http://schemas.microsoft.com/office/drawing/2014/main" id="{7DEBCDC1-3BF8-4AA5-B490-28EF4FB4A7D2}"/>
              </a:ext>
            </a:extLst>
          </p:cNvPr>
          <p:cNvSpPr txBox="1"/>
          <p:nvPr/>
        </p:nvSpPr>
        <p:spPr>
          <a:xfrm>
            <a:off x="681585" y="415154"/>
            <a:ext cx="11220451" cy="875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733" tIns="67733" rIns="67733" bIns="67733" anchor="ctr">
            <a:spAutoFit/>
          </a:bodyPr>
          <a:lstStyle>
            <a:lvl1pPr algn="ctr" defTabSz="457200">
              <a:spcBef>
                <a:spcPts val="1200"/>
              </a:spcBef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sz="4800" b="1" dirty="0">
                <a:latin typeface="+mj-lt"/>
              </a:rPr>
              <a:t>PERGUNTA PARA A UNIDADE</a:t>
            </a:r>
            <a:endParaRPr sz="11500" dirty="0">
              <a:latin typeface="+mj-lt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FF0434F8-89F0-4F59-A920-C54649C19B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59" y="3910837"/>
            <a:ext cx="3206241" cy="29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2203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FB6603-01C2-42DF-BA51-3886FD41030A}"/>
              </a:ext>
            </a:extLst>
          </p:cNvPr>
          <p:cNvSpPr txBox="1"/>
          <p:nvPr/>
        </p:nvSpPr>
        <p:spPr>
          <a:xfrm>
            <a:off x="276448" y="689788"/>
            <a:ext cx="581955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Quando tentamos fugir da presença de Deus, ficamos inquietos. Tentamos preencher o anseio pela graça divina com coisas, relacionamentos ou com uma vida excessivamente ocupada. Caim começou a construir uma dinastia e uma cidade. Ambas são grandes conquistas e representam determinação e energia, </a:t>
            </a:r>
            <a:r>
              <a:rPr lang="pt-BR" sz="2800" dirty="0">
                <a:solidFill>
                  <a:srgbClr val="FF0000"/>
                </a:solidFill>
              </a:rPr>
              <a:t>mas se for uma dinastia sem Deus e uma cidade rebelde, no final das contas isso não significará nada.</a:t>
            </a:r>
            <a:endParaRPr lang="pt-BR" sz="2500" dirty="0">
              <a:solidFill>
                <a:srgbClr val="FF0000"/>
              </a:solidFill>
            </a:endParaRP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3316363D-959D-453F-BB2B-DE3D69B94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56" y="1076577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61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FB6603-01C2-42DF-BA51-3886FD41030A}"/>
              </a:ext>
            </a:extLst>
          </p:cNvPr>
          <p:cNvSpPr txBox="1"/>
          <p:nvPr/>
        </p:nvSpPr>
        <p:spPr>
          <a:xfrm>
            <a:off x="274675" y="1166842"/>
            <a:ext cx="116426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“Na opinião dos rabinos, o mais alto grau da religião consistia em contínua e agitada atividade. Dependiam de uma prática externa para mostrar sua devoção superior. Assim separavam-se de Deus, apoiando-se na autossuficiência. O mesmo perigo existe ainda hoje. À medida que aumenta a atividade e as pessoas são bem-sucedidas em realizar alguma obra para Deus, há o risco de confiar em planos e métodos humanos. Surge a tendência de orar menos e ter menos fé. Como os discípulos, nos arriscamos a perder de vista nossa dependência de Deus e fazer de nossa atividade um salvador. Necessitamos olhar continuamente para Jesus, compreendendo que é Seu poder que realiza a obra. Embora devamos trabalhar ativamente pela salvação dos perdidos, precisamos também dedicar tempo à meditação, à oração e ao estudo da Palavra de Deus. Somente o trabalho realizado com muita oração e santificado pelos méritos de Cristo mostrará, no final das contas, ter sido eficaz” (Ellen G. White, </a:t>
            </a:r>
            <a:r>
              <a:rPr lang="pt-BR" sz="2400" i="1" dirty="0"/>
              <a:t>O Desejado de Todas as Nações</a:t>
            </a:r>
            <a:r>
              <a:rPr lang="pt-BR" sz="2400" dirty="0"/>
              <a:t>, p. 362).</a:t>
            </a:r>
          </a:p>
        </p:txBody>
      </p:sp>
    </p:spTree>
    <p:extLst>
      <p:ext uri="{BB962C8B-B14F-4D97-AF65-F5344CB8AC3E}">
        <p14:creationId xmlns:p14="http://schemas.microsoft.com/office/powerpoint/2010/main" val="2953478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FB6603-01C2-42DF-BA51-3886FD41030A}"/>
              </a:ext>
            </a:extLst>
          </p:cNvPr>
          <p:cNvSpPr txBox="1"/>
          <p:nvPr/>
        </p:nvSpPr>
        <p:spPr>
          <a:xfrm>
            <a:off x="274675" y="612844"/>
            <a:ext cx="58213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1. </a:t>
            </a:r>
            <a:r>
              <a:rPr lang="pt-BR" sz="2400" dirty="0"/>
              <a:t>A pressão para se manter no topo e estar disponível o tempo todo, e tentar viver de acordo com ideais ilusórios, deixa as pessoas doentes. Sua igreja pode acolher pessoas cansadas?</a:t>
            </a:r>
          </a:p>
          <a:p>
            <a:endParaRPr lang="pt-BR" sz="2400" dirty="0"/>
          </a:p>
          <a:p>
            <a:r>
              <a:rPr lang="pt-BR" sz="2400" b="1" dirty="0"/>
              <a:t>2. </a:t>
            </a:r>
            <a:r>
              <a:rPr lang="pt-BR" sz="2400" dirty="0"/>
              <a:t>É possível estar ocupados demais fazendo coisas para Deus? Comente sobre a história de Jesus e Seus discípulos em Marcos 6:30-32.</a:t>
            </a:r>
          </a:p>
          <a:p>
            <a:endParaRPr lang="pt-BR" sz="2400" dirty="0"/>
          </a:p>
          <a:p>
            <a:r>
              <a:rPr lang="pt-BR" sz="2400" b="1" dirty="0"/>
              <a:t>3. </a:t>
            </a:r>
            <a:r>
              <a:rPr lang="pt-BR" sz="2400" dirty="0"/>
              <a:t>O descanso sabático foi instituído antes do pecado. Além da implicação teológica dessa verdade, o que isso revela sobre o descanso ser necessário mesmo no mundo perfeito?</a:t>
            </a:r>
          </a:p>
        </p:txBody>
      </p:sp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60FD01B6-2907-4341-8C61-1AF98027F7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988" y="2085825"/>
            <a:ext cx="78105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5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Espaço Reservado para Conteúdo 11" descr="Desenho de pessoa com relógio no topo&#10;&#10;Descrição gerada automaticamente com confiança média">
            <a:extLst>
              <a:ext uri="{FF2B5EF4-FFF2-40B4-BE49-F238E27FC236}">
                <a16:creationId xmlns:a16="http://schemas.microsoft.com/office/drawing/2014/main" id="{BEE6A67F-7930-423D-828A-FC0DBC46EF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4" y="1586706"/>
            <a:ext cx="4040118" cy="3684588"/>
          </a:xfrm>
        </p:spPr>
      </p:pic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C0A717A4-583B-47F5-BE71-63FEBFAD66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2C33C35F-DD9A-4AB2-A8D0-E16DFC325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98681" y="719931"/>
            <a:ext cx="7202349" cy="54181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Nossa vida é governada por horários de pico no trânsito, horas de trabalho, consultas médicas, conversas pelas redes sociais, compras e atividades escolares. Quer usemos transporte público, pilotemos uma motocicleta ou dirijamos um carro para transportar nossa família, o envolvimento com o mundo ao redor ameaça sufocar o que é realmente importante.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>
                <a:solidFill>
                  <a:srgbClr val="FF0000"/>
                </a:solidFill>
              </a:rPr>
              <a:t>Como podemos encontrar descanso em meio a tanta agitação?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08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2C33C35F-DD9A-4AB2-A8D0-E16DFC325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42447" y="2066925"/>
            <a:ext cx="8458583" cy="4071144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pt-BR" sz="3600" dirty="0"/>
              <a:t>Exaustos e cansados</a:t>
            </a:r>
          </a:p>
          <a:p>
            <a:pPr marL="514350" indent="-514350" algn="just">
              <a:buAutoNum type="arabicPeriod"/>
            </a:pPr>
            <a:r>
              <a:rPr lang="pt-BR" sz="3600" dirty="0"/>
              <a:t>Falta de ânimo</a:t>
            </a:r>
          </a:p>
          <a:p>
            <a:pPr marL="514350" indent="-514350" algn="just">
              <a:buAutoNum type="arabicPeriod"/>
            </a:pPr>
            <a:r>
              <a:rPr lang="pt-BR" sz="3600" dirty="0"/>
              <a:t>Definição de descanso no Antigo Testamento</a:t>
            </a:r>
          </a:p>
          <a:p>
            <a:pPr marL="514350" indent="-514350" algn="just">
              <a:buAutoNum type="arabicPeriod"/>
            </a:pPr>
            <a:r>
              <a:rPr lang="pt-BR" sz="3600" dirty="0"/>
              <a:t>Descanso no Novo Testamento</a:t>
            </a:r>
          </a:p>
          <a:p>
            <a:pPr marL="514350" indent="-514350" algn="just">
              <a:buAutoNum type="arabicPeriod"/>
            </a:pPr>
            <a:r>
              <a:rPr lang="pt-BR" sz="3600" dirty="0"/>
              <a:t>Fugitivo e errante pela terra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83D459-7857-4897-ADA6-28F845000DD4}"/>
              </a:ext>
            </a:extLst>
          </p:cNvPr>
          <p:cNvSpPr txBox="1"/>
          <p:nvPr/>
        </p:nvSpPr>
        <p:spPr>
          <a:xfrm>
            <a:off x="3442447" y="371743"/>
            <a:ext cx="76340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/>
              <a:t>Temas da Semana</a:t>
            </a:r>
          </a:p>
        </p:txBody>
      </p:sp>
      <p:pic>
        <p:nvPicPr>
          <p:cNvPr id="10" name="Imagem 9" descr="Forma, Círculo&#10;&#10;Descrição gerada automaticamente">
            <a:extLst>
              <a:ext uri="{FF2B5EF4-FFF2-40B4-BE49-F238E27FC236}">
                <a16:creationId xmlns:a16="http://schemas.microsoft.com/office/drawing/2014/main" id="{E61FBA98-8127-462C-ADB5-E08947AD7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0" y="266432"/>
            <a:ext cx="285168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7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683D459-7857-4897-ADA6-28F845000DD4}"/>
              </a:ext>
            </a:extLst>
          </p:cNvPr>
          <p:cNvSpPr txBox="1"/>
          <p:nvPr/>
        </p:nvSpPr>
        <p:spPr>
          <a:xfrm>
            <a:off x="3142650" y="2767280"/>
            <a:ext cx="86127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/>
              <a:t>Exaustos e cansados</a:t>
            </a:r>
          </a:p>
        </p:txBody>
      </p:sp>
      <p:pic>
        <p:nvPicPr>
          <p:cNvPr id="10" name="Imagem 9" descr="Forma, Círculo&#10;&#10;Descrição gerada automaticamente">
            <a:extLst>
              <a:ext uri="{FF2B5EF4-FFF2-40B4-BE49-F238E27FC236}">
                <a16:creationId xmlns:a16="http://schemas.microsoft.com/office/drawing/2014/main" id="{E61FBA98-8127-462C-ADB5-E08947AD7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0" y="2000250"/>
            <a:ext cx="285168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0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E0999DB-BAD5-4205-83C1-0B3069A2C2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8" name="Em sua opinião, qual foi o propósito de Deus em criar,  estabelecer e empregar Adão?"/>
          <p:cNvSpPr txBox="1"/>
          <p:nvPr/>
        </p:nvSpPr>
        <p:spPr>
          <a:xfrm>
            <a:off x="485774" y="2294971"/>
            <a:ext cx="11220451" cy="1121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3" tIns="67733" rIns="67733" bIns="67733" anchor="ctr">
            <a:spAutoFit/>
          </a:bodyPr>
          <a:lstStyle>
            <a:lvl1pPr algn="ctr" defTabSz="457200">
              <a:spcBef>
                <a:spcPts val="1200"/>
              </a:spcBef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sz="3200" dirty="0"/>
              <a:t>Leia Gênesis 2:1-3. Por que Deus criou um dia de descanso antes mesmo que alguém ficasse cansado? </a:t>
            </a:r>
            <a:endParaRPr lang="pt-BR" sz="4400" dirty="0">
              <a:latin typeface="+mj-lt"/>
            </a:endParaRPr>
          </a:p>
        </p:txBody>
      </p:sp>
      <p:sp>
        <p:nvSpPr>
          <p:cNvPr id="8" name="Em sua opinião, qual foi o propósito de Deus em criar,  estabelecer e empregar Adão?">
            <a:extLst>
              <a:ext uri="{FF2B5EF4-FFF2-40B4-BE49-F238E27FC236}">
                <a16:creationId xmlns:a16="http://schemas.microsoft.com/office/drawing/2014/main" id="{7DEBCDC1-3BF8-4AA5-B490-28EF4FB4A7D2}"/>
              </a:ext>
            </a:extLst>
          </p:cNvPr>
          <p:cNvSpPr txBox="1"/>
          <p:nvPr/>
        </p:nvSpPr>
        <p:spPr>
          <a:xfrm>
            <a:off x="681585" y="415154"/>
            <a:ext cx="11220451" cy="875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3" tIns="67733" rIns="67733" bIns="67733" anchor="ctr">
            <a:spAutoFit/>
          </a:bodyPr>
          <a:lstStyle>
            <a:lvl1pPr algn="ctr" defTabSz="457200">
              <a:spcBef>
                <a:spcPts val="1200"/>
              </a:spcBef>
              <a:defRPr sz="21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sz="4800" b="1" dirty="0">
                <a:latin typeface="+mj-lt"/>
              </a:rPr>
              <a:t>PERGUNTA PARA A UNIDADE</a:t>
            </a:r>
            <a:endParaRPr sz="11500" dirty="0">
              <a:latin typeface="+mj-lt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FF0434F8-89F0-4F59-A920-C54649C19B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759" y="3910837"/>
            <a:ext cx="3206241" cy="29426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FB6603-01C2-42DF-BA51-3886FD41030A}"/>
              </a:ext>
            </a:extLst>
          </p:cNvPr>
          <p:cNvSpPr txBox="1"/>
          <p:nvPr/>
        </p:nvSpPr>
        <p:spPr>
          <a:xfrm>
            <a:off x="95250" y="612844"/>
            <a:ext cx="6934199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300" dirty="0"/>
              <a:t>Antes que o homem passasse a viver de modo estressante, Deus estabeleceu um marco, uma forma viva de estimular nossa memória: </a:t>
            </a:r>
            <a:r>
              <a:rPr lang="pt-BR" sz="2300" dirty="0">
                <a:solidFill>
                  <a:srgbClr val="FF0000"/>
                </a:solidFill>
              </a:rPr>
              <a:t>um dia para dar uma pausa e deliberadamente aproveitar a vida, um tempo para ser e não fazer, para celebrar especialmente a dádiva da relva, do ar, da vida selvagem, da água, das pessoas e, acima de tudo, do Criador de toda boa dádiva. </a:t>
            </a:r>
            <a:r>
              <a:rPr lang="pt-BR" sz="2300" dirty="0"/>
              <a:t>Aquele convite não expirou quando o homem foi expulso do Éden. Deus queria garantir que o convite resistiria ao teste do tempo e, portanto, desde o início, o Senhor colocou o descanso sabático na estrutura do tempo. Sempre haveria o convite a uma tranquila celebração da criação a cada sete dias. </a:t>
            </a: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A16A0CF4-BC36-47BB-B93E-3E0646BE87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2430902"/>
            <a:ext cx="5019674" cy="199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7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FA62BB7-F9E5-4062-9859-645001AF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FB6603-01C2-42DF-BA51-3886FD41030A}"/>
              </a:ext>
            </a:extLst>
          </p:cNvPr>
          <p:cNvSpPr txBox="1"/>
          <p:nvPr/>
        </p:nvSpPr>
        <p:spPr>
          <a:xfrm>
            <a:off x="95251" y="612844"/>
            <a:ext cx="118014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Com todos os nossos dispositivos para economizar tempo de trabalho, hoje deveríamos estar menos cansados do que as pessoas que viveram nos séculos passados. No entanto, </a:t>
            </a:r>
            <a:r>
              <a:rPr lang="pt-BR" sz="2400" dirty="0">
                <a:solidFill>
                  <a:srgbClr val="FF0000"/>
                </a:solidFill>
              </a:rPr>
              <a:t>o descanso parece estar em falta. Mesmo quando não estamos trabalhando, somos envolvidos por atividades frenéticas. </a:t>
            </a:r>
            <a:r>
              <a:rPr lang="pt-BR" sz="2400" dirty="0"/>
              <a:t>Sempre parece que, de alguma forma, estamos atrasados; por mais que consigamos fazer as coisas, sempre há mais a fazer.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Pesquisas mostram que dormimos menos e que muitos dependem da cafeína para continuar suas atividades. Temos telefones celulares mais rápidos, computadores mais rápidos, conexões de internet mais rápidas, mas parece que nunca temos tempo suficiente.</a:t>
            </a:r>
          </a:p>
        </p:txBody>
      </p:sp>
      <p:pic>
        <p:nvPicPr>
          <p:cNvPr id="3" name="Imagem 2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ECB596B3-6021-47D3-A98F-4D0F44FF3925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558" y="4029164"/>
            <a:ext cx="1414418" cy="28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646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2303</Words>
  <Application>Microsoft Office PowerPoint</Application>
  <PresentationFormat>Widescreen</PresentationFormat>
  <Paragraphs>72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Trebuchet MS</vt:lpstr>
      <vt:lpstr>Tema do Office</vt:lpstr>
      <vt:lpstr>Apresentação do PowerPoint</vt:lpstr>
      <vt:lpstr>Apresentação do PowerPoint</vt:lpstr>
      <vt:lpstr>Verso para memorizar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lucas.viana@adventistas.org</dc:creator>
  <cp:lastModifiedBy>USEB - AES - Lucas Costa Viana</cp:lastModifiedBy>
  <cp:revision>2</cp:revision>
  <dcterms:created xsi:type="dcterms:W3CDTF">2021-07-01T18:05:39Z</dcterms:created>
  <dcterms:modified xsi:type="dcterms:W3CDTF">2021-07-01T23:30:21Z</dcterms:modified>
</cp:coreProperties>
</file>