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6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E6E"/>
    <a:srgbClr val="FF2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C7D8B-7292-4EDC-A8E7-C0DB3A305AEF}" v="1" dt="2021-04-19T12:38:36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317DB-0A3A-4F4B-8710-B080A4385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D1438B-4277-43CD-AD11-00249C6A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0D2A95-D980-4479-A35B-0C923178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FEFDD-D329-4D64-929D-BEEE6E9C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87B6CE-FA2E-4C33-981B-A8E37C3F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99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EE0C2-7BAD-4997-BF0E-28BA293A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A4E189-6A7C-4DD9-B248-AE134A3D6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5A620-9094-4846-813E-33E5908A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BAA68-3208-4BEB-AB59-829DE4D4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C91F8E-F627-449F-A5C6-B57AF098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2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7AFCA9-E8CB-4F5C-B63C-C5B9621E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D5B97F-CB7C-40B7-8D79-28D51092B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313FA6-23DB-45C3-978E-4FDE3615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EFC141-2ADD-4292-AE4A-51E1C886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6A52A-E2DE-4E74-9E35-3E7F4E1E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66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8E19B-F677-4F8F-8BEF-62547F58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030C75-6498-4126-BC00-372E7EA1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D5FCED-83C4-4D35-A113-41CDA466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98EA42-35EA-47A2-8946-1FCE9F42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E8DA6-CE9E-4C0E-B4A8-466479DE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5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31534-5DFA-4AA7-8CC6-77F6F076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9FF539-F23F-4F14-853F-3C6981809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2A9DB-15A5-428C-86E0-542A0FB1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E956E-9AB7-4EC5-B071-0661A5F5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5522B-9A08-45C5-86F0-17AC8088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78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87F8-D995-43A5-969C-813125BD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1B5C3-21FB-44C6-9EE7-F73DF9AB4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8BED32-80E0-4E11-A851-ACB8E69BE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651B3-4104-46F3-899D-F1A4E114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2F0C7B-6430-4994-AD95-8B19C075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72A3B4-1479-4689-A57F-D4F7D4DF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625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3FF38-14A7-48AE-99FE-5308B007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550FE-F581-45F5-810D-69D313B1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400A09-BF59-4F64-B3A7-61D54331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306913-AC22-4B35-A3D3-7C8349EED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7206F8-143F-400D-B90B-0AF189B9C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94322F-55B8-4433-952B-1ACA6516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3954D7-C951-4201-B91B-4F09A604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C7A55F-DB13-4C6C-A6D9-D72EF3DD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6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1195F-CA42-46A0-A87D-6EE09342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C2058B-70A4-43AF-A796-29EBE285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6FF037-E053-49A2-9E3B-A292E0F5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7E4E41-0F8A-491B-8733-34A72D74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8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C3ABA5-E157-459D-9530-B8436F2D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1A75E0-69D0-497C-8A23-757C2447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DB58A4-946C-4546-B9E0-83CFBE7C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1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CC7FC-A3EC-4C8E-A0CC-0F589131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59750F-65D2-48AB-885B-BD538AC9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5AB2F7-FC31-49C5-AB98-8DB7F021B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D4D5F2-A343-40FC-977A-4A48A570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FCB55A-D4CC-49FE-B405-BBD9DCCF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FDC559-45CE-4C0F-8028-49F0693D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0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E3D33-A41F-4154-AF38-E4783A1A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4C9554-0448-42F1-80FE-017311764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DCBF55-79C6-4F3F-8AE5-7EC52CE8A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3E646-8350-441C-BD7B-4D8516AA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580365-DBD9-44C5-B722-E6E5C3C8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C9C91-16BA-4F3E-8CB0-AA047BA0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98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3EAC7-D4D0-4E10-8085-536AE060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11BC24-7263-4B57-ACFC-02AFE40D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2A59C8-7FA5-4FB3-B6AA-8B7AF4CAF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8699D-94EC-4DC6-A308-FC964DCC5A5E}" type="datetimeFigureOut">
              <a:rPr lang="pt-BR" smtClean="0"/>
              <a:t>19/04/2021</a:t>
            </a:fld>
            <a:endParaRPr lang="pt-B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0CC7BD-F52A-424E-A364-960C80C05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35D49F-4A5F-4D58-A2FA-31DA5D72C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612A-DD6C-493B-B077-2A7CE81100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75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2D90CDF2-22DA-49F2-A44F-90E0F75A0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3BE7181-9D59-4B11-8CE6-5BA5543CB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644" y="4893943"/>
            <a:ext cx="9144000" cy="1655762"/>
          </a:xfrm>
        </p:spPr>
        <p:txBody>
          <a:bodyPr/>
          <a:lstStyle/>
          <a:p>
            <a:r>
              <a:rPr lang="pt-BR" sz="1800" dirty="0">
                <a:solidFill>
                  <a:srgbClr val="FF2C5A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NÍVEL 4 - MÓDULO 2</a:t>
            </a:r>
            <a:endParaRPr lang="pt-BR" sz="1800" dirty="0">
              <a:solidFill>
                <a:srgbClr val="FF2C5A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9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Tela de computador com fundo preto&#10;&#10;Descrição gerada automaticamente">
            <a:extLst>
              <a:ext uri="{FF2B5EF4-FFF2-40B4-BE49-F238E27FC236}">
                <a16:creationId xmlns:a16="http://schemas.microsoft.com/office/drawing/2014/main" id="{307922AA-3E8E-4198-8080-BF2EB739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26" y="3744687"/>
            <a:ext cx="8920043" cy="2496109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0A7D8EE-A083-45AF-A8E9-7E0B8D2B4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59" y="106619"/>
            <a:ext cx="664741" cy="664741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3A4C6335-92EB-4EB8-A496-4B13E4E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170" y="4052635"/>
            <a:ext cx="1557867" cy="1557867"/>
          </a:xfrm>
          <a:prstGeom prst="rect">
            <a:avLst/>
          </a:prstGeom>
        </p:spPr>
      </p:pic>
      <p:pic>
        <p:nvPicPr>
          <p:cNvPr id="10" name="Imagem 9" descr="Forma, Ícone&#10;&#10;Descrição gerada automaticamente">
            <a:extLst>
              <a:ext uri="{FF2B5EF4-FFF2-40B4-BE49-F238E27FC236}">
                <a16:creationId xmlns:a16="http://schemas.microsoft.com/office/drawing/2014/main" id="{C7E2CF6D-90C5-4660-A67C-AABE17B01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035">
            <a:off x="11251801" y="2403608"/>
            <a:ext cx="1540158" cy="1540158"/>
          </a:xfrm>
          <a:prstGeom prst="rect">
            <a:avLst/>
          </a:prstGeom>
        </p:spPr>
      </p:pic>
      <p:pic>
        <p:nvPicPr>
          <p:cNvPr id="13" name="Imagem 12" descr="Forma, Ícone&#10;&#10;Descrição gerada automaticamente">
            <a:extLst>
              <a:ext uri="{FF2B5EF4-FFF2-40B4-BE49-F238E27FC236}">
                <a16:creationId xmlns:a16="http://schemas.microsoft.com/office/drawing/2014/main" id="{74501698-4542-4CB5-88E3-1C5B1CFD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1802">
            <a:off x="513061" y="5949099"/>
            <a:ext cx="1517929" cy="1459489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261190D8-8B54-4EB9-A64E-A69423B60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FDCC54E-E3F1-4166-8016-F8E023B11EB9}"/>
              </a:ext>
            </a:extLst>
          </p:cNvPr>
          <p:cNvSpPr/>
          <p:nvPr/>
        </p:nvSpPr>
        <p:spPr>
          <a:xfrm>
            <a:off x="10972800" y="3674421"/>
            <a:ext cx="172978" cy="930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61B6EEE-774E-430B-A429-D033B876AD7F}"/>
              </a:ext>
            </a:extLst>
          </p:cNvPr>
          <p:cNvSpPr txBox="1">
            <a:spLocks/>
          </p:cNvSpPr>
          <p:nvPr/>
        </p:nvSpPr>
        <p:spPr>
          <a:xfrm>
            <a:off x="687598" y="1479032"/>
            <a:ext cx="10198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419" sz="1600" dirty="0">
                <a:latin typeface="Montserrat Light" panose="00000400000000000000" pitchFamily="2" charset="0"/>
              </a:rPr>
              <a:t>   </a:t>
            </a:r>
            <a:r>
              <a:rPr lang="pt-BR" sz="1600" dirty="0">
                <a:latin typeface="Montserrat Light" panose="00000400000000000000" pitchFamily="2" charset="0"/>
              </a:rPr>
              <a:t>Estas três regras podem orientar a conduta esperada durante a classe</a:t>
            </a:r>
            <a:r>
              <a:rPr lang="es-419" sz="1600" dirty="0">
                <a:latin typeface="Montserrat Light" panose="00000400000000000000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600" b="1" dirty="0">
                <a:solidFill>
                  <a:srgbClr val="1C3E6E"/>
                </a:solidFill>
                <a:latin typeface="Montserrat Light" panose="00000400000000000000" pitchFamily="2" charset="0"/>
              </a:rPr>
              <a:t>1. Não faça nenhum dano a si mesmo.</a:t>
            </a:r>
            <a:br>
              <a:rPr lang="pt-BR" sz="1600" b="1" dirty="0">
                <a:solidFill>
                  <a:srgbClr val="1C3E6E"/>
                </a:solidFill>
                <a:latin typeface="Montserrat Light" panose="00000400000000000000" pitchFamily="2" charset="0"/>
              </a:rPr>
            </a:br>
            <a:r>
              <a:rPr lang="pt-BR" sz="1600" b="1" dirty="0">
                <a:solidFill>
                  <a:srgbClr val="1C3E6E"/>
                </a:solidFill>
                <a:latin typeface="Montserrat Light" panose="00000400000000000000" pitchFamily="2" charset="0"/>
              </a:rPr>
              <a:t>2. Não faça nenhum dano aos demais.</a:t>
            </a:r>
            <a:br>
              <a:rPr lang="pt-BR" sz="1600" b="1" dirty="0">
                <a:solidFill>
                  <a:srgbClr val="1C3E6E"/>
                </a:solidFill>
                <a:latin typeface="Montserrat Light" panose="00000400000000000000" pitchFamily="2" charset="0"/>
              </a:rPr>
            </a:br>
            <a:r>
              <a:rPr lang="pt-BR" sz="1600" b="1" dirty="0">
                <a:solidFill>
                  <a:srgbClr val="1C3E6E"/>
                </a:solidFill>
                <a:latin typeface="Montserrat Light" panose="00000400000000000000" pitchFamily="2" charset="0"/>
              </a:rPr>
              <a:t>3. Não faça nenhum dano às coisas.</a:t>
            </a:r>
            <a:endParaRPr lang="pt-BR" sz="1600" dirty="0">
              <a:latin typeface="Montserrat Light" panose="000004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L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Na hora de formular o que se espera dos seus alunos em relação à disciplina, há trê</a:t>
            </a: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 perguntas que é necessário se fazer: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que eu faço ajudará meu aluno a ter mais autodisciplina?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que eu faço evitará ou resolverá o conflito?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que eu faço manterá ou aumentará os sentimentos de autoestima do meu aluno?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300" dirty="0">
              <a:latin typeface="Montserrat Light" panose="00000400000000000000" pitchFamily="2" charset="0"/>
            </a:endParaRP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817E7536-3EA9-4FBE-9FE4-4DE57010F8A6}"/>
              </a:ext>
            </a:extLst>
          </p:cNvPr>
          <p:cNvSpPr txBox="1"/>
          <p:nvPr/>
        </p:nvSpPr>
        <p:spPr>
          <a:xfrm>
            <a:off x="3581587" y="5036444"/>
            <a:ext cx="7007699" cy="784830"/>
          </a:xfrm>
          <a:custGeom>
            <a:avLst/>
            <a:gdLst>
              <a:gd name="connsiteX0" fmla="*/ 0 w 7007699"/>
              <a:gd name="connsiteY0" fmla="*/ 0 h 784830"/>
              <a:gd name="connsiteX1" fmla="*/ 707141 w 7007699"/>
              <a:gd name="connsiteY1" fmla="*/ 0 h 784830"/>
              <a:gd name="connsiteX2" fmla="*/ 1414281 w 7007699"/>
              <a:gd name="connsiteY2" fmla="*/ 0 h 784830"/>
              <a:gd name="connsiteX3" fmla="*/ 1911191 w 7007699"/>
              <a:gd name="connsiteY3" fmla="*/ 0 h 784830"/>
              <a:gd name="connsiteX4" fmla="*/ 2618331 w 7007699"/>
              <a:gd name="connsiteY4" fmla="*/ 0 h 784830"/>
              <a:gd name="connsiteX5" fmla="*/ 3255395 w 7007699"/>
              <a:gd name="connsiteY5" fmla="*/ 0 h 784830"/>
              <a:gd name="connsiteX6" fmla="*/ 3892458 w 7007699"/>
              <a:gd name="connsiteY6" fmla="*/ 0 h 784830"/>
              <a:gd name="connsiteX7" fmla="*/ 4389368 w 7007699"/>
              <a:gd name="connsiteY7" fmla="*/ 0 h 784830"/>
              <a:gd name="connsiteX8" fmla="*/ 4956354 w 7007699"/>
              <a:gd name="connsiteY8" fmla="*/ 0 h 784830"/>
              <a:gd name="connsiteX9" fmla="*/ 5663495 w 7007699"/>
              <a:gd name="connsiteY9" fmla="*/ 0 h 784830"/>
              <a:gd name="connsiteX10" fmla="*/ 6300558 w 7007699"/>
              <a:gd name="connsiteY10" fmla="*/ 0 h 784830"/>
              <a:gd name="connsiteX11" fmla="*/ 7007699 w 7007699"/>
              <a:gd name="connsiteY11" fmla="*/ 0 h 784830"/>
              <a:gd name="connsiteX12" fmla="*/ 7007699 w 7007699"/>
              <a:gd name="connsiteY12" fmla="*/ 392415 h 784830"/>
              <a:gd name="connsiteX13" fmla="*/ 7007699 w 7007699"/>
              <a:gd name="connsiteY13" fmla="*/ 784830 h 784830"/>
              <a:gd name="connsiteX14" fmla="*/ 6230481 w 7007699"/>
              <a:gd name="connsiteY14" fmla="*/ 784830 h 784830"/>
              <a:gd name="connsiteX15" fmla="*/ 5803649 w 7007699"/>
              <a:gd name="connsiteY15" fmla="*/ 784830 h 784830"/>
              <a:gd name="connsiteX16" fmla="*/ 5096508 w 7007699"/>
              <a:gd name="connsiteY16" fmla="*/ 784830 h 784830"/>
              <a:gd name="connsiteX17" fmla="*/ 4459445 w 7007699"/>
              <a:gd name="connsiteY17" fmla="*/ 784830 h 784830"/>
              <a:gd name="connsiteX18" fmla="*/ 3752304 w 7007699"/>
              <a:gd name="connsiteY18" fmla="*/ 784830 h 784830"/>
              <a:gd name="connsiteX19" fmla="*/ 3045164 w 7007699"/>
              <a:gd name="connsiteY19" fmla="*/ 784830 h 784830"/>
              <a:gd name="connsiteX20" fmla="*/ 2548254 w 7007699"/>
              <a:gd name="connsiteY20" fmla="*/ 784830 h 784830"/>
              <a:gd name="connsiteX21" fmla="*/ 2121422 w 7007699"/>
              <a:gd name="connsiteY21" fmla="*/ 784830 h 784830"/>
              <a:gd name="connsiteX22" fmla="*/ 1624512 w 7007699"/>
              <a:gd name="connsiteY22" fmla="*/ 784830 h 784830"/>
              <a:gd name="connsiteX23" fmla="*/ 917372 w 7007699"/>
              <a:gd name="connsiteY23" fmla="*/ 784830 h 784830"/>
              <a:gd name="connsiteX24" fmla="*/ 0 w 7007699"/>
              <a:gd name="connsiteY24" fmla="*/ 784830 h 784830"/>
              <a:gd name="connsiteX25" fmla="*/ 0 w 7007699"/>
              <a:gd name="connsiteY25" fmla="*/ 408112 h 784830"/>
              <a:gd name="connsiteX26" fmla="*/ 0 w 7007699"/>
              <a:gd name="connsiteY26" fmla="*/ 0 h 78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07699" h="784830" extrusionOk="0">
                <a:moveTo>
                  <a:pt x="0" y="0"/>
                </a:moveTo>
                <a:cubicBezTo>
                  <a:pt x="198368" y="-20422"/>
                  <a:pt x="366669" y="27471"/>
                  <a:pt x="707141" y="0"/>
                </a:cubicBezTo>
                <a:cubicBezTo>
                  <a:pt x="1047613" y="-27471"/>
                  <a:pt x="1201206" y="-32096"/>
                  <a:pt x="1414281" y="0"/>
                </a:cubicBezTo>
                <a:cubicBezTo>
                  <a:pt x="1627356" y="32096"/>
                  <a:pt x="1741223" y="3795"/>
                  <a:pt x="1911191" y="0"/>
                </a:cubicBezTo>
                <a:cubicBezTo>
                  <a:pt x="2081159" y="-3795"/>
                  <a:pt x="2284276" y="-12075"/>
                  <a:pt x="2618331" y="0"/>
                </a:cubicBezTo>
                <a:cubicBezTo>
                  <a:pt x="2952386" y="12075"/>
                  <a:pt x="3102969" y="20520"/>
                  <a:pt x="3255395" y="0"/>
                </a:cubicBezTo>
                <a:cubicBezTo>
                  <a:pt x="3407821" y="-20520"/>
                  <a:pt x="3600538" y="15147"/>
                  <a:pt x="3892458" y="0"/>
                </a:cubicBezTo>
                <a:cubicBezTo>
                  <a:pt x="4184378" y="-15147"/>
                  <a:pt x="4243589" y="18762"/>
                  <a:pt x="4389368" y="0"/>
                </a:cubicBezTo>
                <a:cubicBezTo>
                  <a:pt x="4535147" y="-18762"/>
                  <a:pt x="4821805" y="-20577"/>
                  <a:pt x="4956354" y="0"/>
                </a:cubicBezTo>
                <a:cubicBezTo>
                  <a:pt x="5090903" y="20577"/>
                  <a:pt x="5406191" y="-31674"/>
                  <a:pt x="5663495" y="0"/>
                </a:cubicBezTo>
                <a:cubicBezTo>
                  <a:pt x="5920799" y="31674"/>
                  <a:pt x="6073688" y="17215"/>
                  <a:pt x="6300558" y="0"/>
                </a:cubicBezTo>
                <a:cubicBezTo>
                  <a:pt x="6527428" y="-17215"/>
                  <a:pt x="6715361" y="4775"/>
                  <a:pt x="7007699" y="0"/>
                </a:cubicBezTo>
                <a:cubicBezTo>
                  <a:pt x="7008270" y="148176"/>
                  <a:pt x="7016965" y="262694"/>
                  <a:pt x="7007699" y="392415"/>
                </a:cubicBezTo>
                <a:cubicBezTo>
                  <a:pt x="6998433" y="522137"/>
                  <a:pt x="6990038" y="679520"/>
                  <a:pt x="7007699" y="784830"/>
                </a:cubicBezTo>
                <a:cubicBezTo>
                  <a:pt x="6664227" y="799677"/>
                  <a:pt x="6388312" y="762641"/>
                  <a:pt x="6230481" y="784830"/>
                </a:cubicBezTo>
                <a:cubicBezTo>
                  <a:pt x="6072650" y="807019"/>
                  <a:pt x="5919645" y="802489"/>
                  <a:pt x="5803649" y="784830"/>
                </a:cubicBezTo>
                <a:cubicBezTo>
                  <a:pt x="5687653" y="767171"/>
                  <a:pt x="5324333" y="818528"/>
                  <a:pt x="5096508" y="784830"/>
                </a:cubicBezTo>
                <a:cubicBezTo>
                  <a:pt x="4868683" y="751132"/>
                  <a:pt x="4613141" y="756726"/>
                  <a:pt x="4459445" y="784830"/>
                </a:cubicBezTo>
                <a:cubicBezTo>
                  <a:pt x="4305749" y="812934"/>
                  <a:pt x="3897238" y="816213"/>
                  <a:pt x="3752304" y="784830"/>
                </a:cubicBezTo>
                <a:cubicBezTo>
                  <a:pt x="3607370" y="753447"/>
                  <a:pt x="3317453" y="792733"/>
                  <a:pt x="3045164" y="784830"/>
                </a:cubicBezTo>
                <a:cubicBezTo>
                  <a:pt x="2772875" y="776927"/>
                  <a:pt x="2779152" y="777843"/>
                  <a:pt x="2548254" y="784830"/>
                </a:cubicBezTo>
                <a:cubicBezTo>
                  <a:pt x="2317356" y="791818"/>
                  <a:pt x="2224913" y="804807"/>
                  <a:pt x="2121422" y="784830"/>
                </a:cubicBezTo>
                <a:cubicBezTo>
                  <a:pt x="2017931" y="764853"/>
                  <a:pt x="1820012" y="778455"/>
                  <a:pt x="1624512" y="784830"/>
                </a:cubicBezTo>
                <a:cubicBezTo>
                  <a:pt x="1429012" y="791206"/>
                  <a:pt x="1245593" y="798398"/>
                  <a:pt x="917372" y="784830"/>
                </a:cubicBezTo>
                <a:cubicBezTo>
                  <a:pt x="589151" y="771262"/>
                  <a:pt x="444222" y="826638"/>
                  <a:pt x="0" y="784830"/>
                </a:cubicBezTo>
                <a:cubicBezTo>
                  <a:pt x="1609" y="682433"/>
                  <a:pt x="-13192" y="566235"/>
                  <a:pt x="0" y="408112"/>
                </a:cubicBezTo>
                <a:cubicBezTo>
                  <a:pt x="13192" y="249989"/>
                  <a:pt x="-15313" y="11473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419793413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</a:rPr>
              <a:t>Ao apresentar poucas regras, porém claras, específicas e formuladas de maneira positiva, você ajudará seus alunos a cumpri-las. Exemplo: Não interromper quem está falando. Levantar a mão quando desejar falar.</a:t>
            </a:r>
          </a:p>
        </p:txBody>
      </p:sp>
      <p:sp>
        <p:nvSpPr>
          <p:cNvPr id="19" name="CuadroTexto 6">
            <a:extLst>
              <a:ext uri="{FF2B5EF4-FFF2-40B4-BE49-F238E27FC236}">
                <a16:creationId xmlns:a16="http://schemas.microsoft.com/office/drawing/2014/main" id="{38668098-F7DC-4C82-BA29-E8964C0B40F0}"/>
              </a:ext>
            </a:extLst>
          </p:cNvPr>
          <p:cNvSpPr txBox="1"/>
          <p:nvPr/>
        </p:nvSpPr>
        <p:spPr>
          <a:xfrm>
            <a:off x="687598" y="772532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>
                <a:solidFill>
                  <a:srgbClr val="1C3E6E"/>
                </a:solidFill>
                <a:latin typeface="Montserrat Black" panose="00000A00000000000000" pitchFamily="2" charset="0"/>
              </a:rPr>
              <a:t>3 REGLAS E 3 PERGUNTAS</a:t>
            </a:r>
            <a:endParaRPr lang="pt-BR" sz="2800" dirty="0">
              <a:solidFill>
                <a:srgbClr val="1C3E6E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20" name="Imagem 19" descr="Uma imagem contendo Logotipo&#10;&#10;Descrição gerada automaticamente">
            <a:extLst>
              <a:ext uri="{FF2B5EF4-FFF2-40B4-BE49-F238E27FC236}">
                <a16:creationId xmlns:a16="http://schemas.microsoft.com/office/drawing/2014/main" id="{E44F1DA3-E1A2-4528-9A71-507986ED5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0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1C8EA073-5309-41A3-AA87-A245F1C9A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14066"/>
            <a:ext cx="1101932" cy="1101932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7446448-8373-422F-9002-3E6A5D1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61" y="-778934"/>
            <a:ext cx="1557867" cy="1557867"/>
          </a:xfrm>
          <a:prstGeom prst="rect">
            <a:avLst/>
          </a:prstGeom>
        </p:spPr>
      </p:pic>
      <p:pic>
        <p:nvPicPr>
          <p:cNvPr id="9" name="Imagem 8" descr="Forma, Ícone&#10;&#10;Descrição gerada automaticamente">
            <a:extLst>
              <a:ext uri="{FF2B5EF4-FFF2-40B4-BE49-F238E27FC236}">
                <a16:creationId xmlns:a16="http://schemas.microsoft.com/office/drawing/2014/main" id="{14B140FA-31F7-43ED-A7ED-979DBE45A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6325">
            <a:off x="-525841" y="-1578901"/>
            <a:ext cx="2813263" cy="2704953"/>
          </a:xfrm>
          <a:prstGeom prst="rect">
            <a:avLst/>
          </a:prstGeom>
        </p:spPr>
      </p:pic>
      <p:pic>
        <p:nvPicPr>
          <p:cNvPr id="10" name="Imagem 9" descr="Forma, Ícone&#10;&#10;Descrição gerada automaticamente">
            <a:extLst>
              <a:ext uri="{FF2B5EF4-FFF2-40B4-BE49-F238E27FC236}">
                <a16:creationId xmlns:a16="http://schemas.microsoft.com/office/drawing/2014/main" id="{C167B4FA-A246-45D7-B039-C0490B07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1419">
            <a:off x="4357390" y="6041606"/>
            <a:ext cx="1517929" cy="1459489"/>
          </a:xfrm>
          <a:prstGeom prst="rect">
            <a:avLst/>
          </a:prstGeom>
        </p:spPr>
      </p:pic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4938763E-E474-45D3-AC00-509C314E8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66E0F75-71EE-4996-A6F3-5D43ECA4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8" y="1005586"/>
            <a:ext cx="10798629" cy="5145496"/>
          </a:xfrm>
        </p:spPr>
        <p:txBody>
          <a:bodyPr>
            <a:normAutofit/>
          </a:bodyPr>
          <a:lstStyle/>
          <a:p>
            <a:pPr lvl="0"/>
            <a:r>
              <a:rPr lang="es-CL" sz="2700" dirty="0">
                <a:solidFill>
                  <a:srgbClr val="FF2C5A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</a:rPr>
              <a:t>DICAS PARA O DESENVOLVIMENTO DA CLASE </a:t>
            </a:r>
            <a:br>
              <a:rPr lang="es-CL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</a:br>
            <a:br>
              <a:rPr lang="es-CL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</a:b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  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Com antecedência, avise seus alunos que vai acontecer uma mudança de atividade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16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“temos cinco minutos para terminar a atividade e vamos encerrar cantando e orando</a:t>
            </a:r>
            <a:r>
              <a:rPr lang="es-CL" sz="16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Peça a cooperação: </a:t>
            </a:r>
            <a:r>
              <a:rPr lang="pt-BR" sz="1600" dirty="0">
                <a:solidFill>
                  <a:srgbClr val="FF2C5A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“se vocês me ajudarem a </a:t>
            </a:r>
            <a:r>
              <a:rPr lang="pt-BR" sz="1600" dirty="0">
                <a:solidFill>
                  <a:srgbClr val="FF2C5A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guardar os lápis e as folhas agora, podemos fazer uma brincadeira bíblica rápida antes da classe terminar</a:t>
            </a:r>
            <a:r>
              <a:rPr lang="es-CL" sz="1600" dirty="0">
                <a:solidFill>
                  <a:srgbClr val="FF2C5A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Quando for possível, dê a seus alunos opções: </a:t>
            </a:r>
            <a:r>
              <a:rPr lang="pt-BR" sz="16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“Que corinho vocês querem cantar? </a:t>
            </a:r>
            <a:r>
              <a:rPr lang="pt-BR" sz="1600" i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Meu Deus é tão grande </a:t>
            </a:r>
            <a:r>
              <a:rPr lang="pt-BR" sz="16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pt-BR" sz="1600" i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Deus está aqui</a:t>
            </a:r>
            <a:r>
              <a:rPr lang="es-CL" sz="16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?”.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Trabalhem juntos com alegria. As crianças apreciam ajudar seus professores.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Use a criatividade por meio de jogos e representações para ensinar sobre 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bom comportamento. </a:t>
            </a:r>
            <a:b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Enfatize as regras elaboradas em grupo </a:t>
            </a: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toda vez que for necessário, </a:t>
            </a:r>
            <a:b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incentivando seu cumprimento.</a:t>
            </a: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latin typeface="Montserrat Light" panose="00000400000000000000" pitchFamily="2" charset="0"/>
            </a:endParaRPr>
          </a:p>
        </p:txBody>
      </p:sp>
      <p:pic>
        <p:nvPicPr>
          <p:cNvPr id="19" name="Imagem 18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44974C8B-BC33-47AC-B840-A75C8E132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10" y="3747945"/>
            <a:ext cx="4088403" cy="3110055"/>
          </a:xfrm>
          <a:prstGeom prst="rect">
            <a:avLst/>
          </a:prstGeom>
        </p:spPr>
      </p:pic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AB2933B9-3543-448F-98D6-BE5336F0D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A946C3B5-447D-40D8-8B70-D11FFE7DDF8D}"/>
              </a:ext>
            </a:extLst>
          </p:cNvPr>
          <p:cNvSpPr/>
          <p:nvPr/>
        </p:nvSpPr>
        <p:spPr>
          <a:xfrm>
            <a:off x="598458" y="1858285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2EFCC73E-A854-4445-AC92-DE3D6FA9C0CC}"/>
              </a:ext>
            </a:extLst>
          </p:cNvPr>
          <p:cNvSpPr/>
          <p:nvPr/>
        </p:nvSpPr>
        <p:spPr>
          <a:xfrm>
            <a:off x="598458" y="2512522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A1756611-C44E-4CEA-9B62-B2139A7D6643}"/>
              </a:ext>
            </a:extLst>
          </p:cNvPr>
          <p:cNvSpPr/>
          <p:nvPr/>
        </p:nvSpPr>
        <p:spPr>
          <a:xfrm>
            <a:off x="598457" y="3163065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2714397B-626F-46F6-878A-C0CECFCC3A87}"/>
              </a:ext>
            </a:extLst>
          </p:cNvPr>
          <p:cNvSpPr/>
          <p:nvPr/>
        </p:nvSpPr>
        <p:spPr>
          <a:xfrm>
            <a:off x="598457" y="3836561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503386D8-91BA-4280-B077-7AEE2E30FC93}"/>
              </a:ext>
            </a:extLst>
          </p:cNvPr>
          <p:cNvSpPr/>
          <p:nvPr/>
        </p:nvSpPr>
        <p:spPr>
          <a:xfrm>
            <a:off x="598457" y="4269873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3419578F-3298-4BBD-85C4-4B5BB1CA50AA}"/>
              </a:ext>
            </a:extLst>
          </p:cNvPr>
          <p:cNvSpPr/>
          <p:nvPr/>
        </p:nvSpPr>
        <p:spPr>
          <a:xfrm>
            <a:off x="598457" y="4930950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02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62F377E9-AB81-44B1-8036-F3273E0AF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57" y="6160504"/>
            <a:ext cx="664741" cy="664741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141F7230-159C-469F-9CB8-874C5D1D3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30" y="-993434"/>
            <a:ext cx="1557867" cy="1557867"/>
          </a:xfrm>
          <a:prstGeom prst="rect">
            <a:avLst/>
          </a:prstGeom>
        </p:spPr>
      </p:pic>
      <p:pic>
        <p:nvPicPr>
          <p:cNvPr id="9" name="Imagem 8" descr="Forma, Ícone&#10;&#10;Descrição gerada automaticamente">
            <a:extLst>
              <a:ext uri="{FF2B5EF4-FFF2-40B4-BE49-F238E27FC236}">
                <a16:creationId xmlns:a16="http://schemas.microsoft.com/office/drawing/2014/main" id="{CEEB7C5A-54D9-4ED1-AD4A-C89BAB1AB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035">
            <a:off x="11539285" y="1297538"/>
            <a:ext cx="1075796" cy="1075796"/>
          </a:xfrm>
          <a:prstGeom prst="rect">
            <a:avLst/>
          </a:prstGeom>
        </p:spPr>
      </p:pic>
      <p:pic>
        <p:nvPicPr>
          <p:cNvPr id="10" name="Imagem 9" descr="Forma, Ícone&#10;&#10;Descrição gerada automaticamente">
            <a:extLst>
              <a:ext uri="{FF2B5EF4-FFF2-40B4-BE49-F238E27FC236}">
                <a16:creationId xmlns:a16="http://schemas.microsoft.com/office/drawing/2014/main" id="{78048E10-6EE7-4AF9-9F04-B0104E3F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2026">
            <a:off x="-512109" y="5826259"/>
            <a:ext cx="1517929" cy="1459489"/>
          </a:xfrm>
          <a:prstGeom prst="rect">
            <a:avLst/>
          </a:prstGeom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:a16="http://schemas.microsoft.com/office/drawing/2014/main" id="{8343ABDC-E4CF-4E93-A670-708B58196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9FFBD437-8499-472A-8FEC-370B08CF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31" y="6058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419" sz="2800" dirty="0">
                <a:solidFill>
                  <a:srgbClr val="1C3E6E"/>
                </a:solidFill>
                <a:latin typeface="Montserrat Black" panose="00000A00000000000000" pitchFamily="2" charset="0"/>
              </a:rPr>
              <a:t>O QUE FAZER COM CASOS GRAVES DE INDISCIPLINA?</a:t>
            </a:r>
            <a:endParaRPr lang="pt-BR" sz="2800" dirty="0">
              <a:solidFill>
                <a:srgbClr val="1C3E6E"/>
              </a:solidFill>
              <a:latin typeface="Montserrat Black" panose="00000A00000000000000" pitchFamily="2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851C20D6-2FB9-4137-8B13-DA644681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82" y="1523682"/>
            <a:ext cx="10078149" cy="50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1800" dirty="0">
              <a:solidFill>
                <a:srgbClr val="1C3E6E"/>
              </a:solidFill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Ainda qu</a:t>
            </a:r>
            <a:r>
              <a:rPr lang="pt-BR" sz="1600" dirty="0"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 possamos fazer as coisas da melhor maneira para resolver os conflitos que surgem na interação com as crianças, há situações que escapam da nossa capacidade para solucioná-las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600" dirty="0">
              <a:effectLst/>
              <a:latin typeface="Montserrat Light" panose="000004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FF2C5A"/>
                </a:solidFill>
                <a:latin typeface="Montserrat SemiBold" panose="000007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que pode estar acontecendo? </a:t>
            </a:r>
            <a:r>
              <a:rPr lang="pt-BR" sz="1600" dirty="0"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ituações de violência em casa, divórcio dos pais, crise familiar, dificuldades no controle da disciplina no lar, transtornos de conduta ou outros problemas de comportamento, dificuldades na relação professor-aluno que afeta a obediência às normas, entre outros motivos. </a:t>
            </a: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FF2C5A"/>
                </a:solidFill>
                <a:effectLst/>
                <a:latin typeface="Montserrat SemiBold" panose="000007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 que fazer? 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Primeiramente, peça direção e sabedoria de Deus. Costumam ser situações delicadas, por isso suas palavras e ações devem ser cuidadosas.</a:t>
            </a:r>
            <a:r>
              <a:rPr lang="es-CL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Converse com os pais ou responsáveis da criança, procurando conhecer os motivos que incentivam </a:t>
            </a:r>
            <a:r>
              <a:rPr lang="pt-BR" sz="1600" dirty="0"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os comportamentos inapropriados. Mostre interesse em relação a criança e nunca converse zangado(a) porque isso aumentará o problema.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Se souber que a criança tem algum transtorno que pode gerar indisciplina, procure ler e se capacitar para ajudá-lo da maneira que ele necessita. Converse com o(a) seu(</a:t>
            </a:r>
            <a:r>
              <a:rPr lang="pt-BR" sz="1600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ua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) coordenador</a:t>
            </a:r>
            <a:r>
              <a:rPr lang="pt-BR" sz="1600" dirty="0"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(a)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para procurar opções de integração e mudança no benefício de todos</a:t>
            </a:r>
            <a:r>
              <a:rPr lang="es-CL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 descr="Uma imagem contendo Logotipo&#10;&#10;Descrição gerada automaticamente">
            <a:extLst>
              <a:ext uri="{FF2B5EF4-FFF2-40B4-BE49-F238E27FC236}">
                <a16:creationId xmlns:a16="http://schemas.microsoft.com/office/drawing/2014/main" id="{AEAFB6D8-7F72-4B0D-9955-23B556D4A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82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6FA34CC1-B4F2-4B5B-A9D8-19160B38F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A2F43720-B1AF-4E89-8E2A-BF41B6880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71" y="2441526"/>
            <a:ext cx="664741" cy="664741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12E751CE-F328-4EA8-A3B0-B251E01E3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20" y="-905247"/>
            <a:ext cx="1421637" cy="1421637"/>
          </a:xfrm>
          <a:prstGeom prst="rect">
            <a:avLst/>
          </a:prstGeom>
        </p:spPr>
      </p:pic>
      <p:pic>
        <p:nvPicPr>
          <p:cNvPr id="9" name="Imagem 8" descr="Forma, Ícone&#10;&#10;Descrição gerada automaticamente">
            <a:extLst>
              <a:ext uri="{FF2B5EF4-FFF2-40B4-BE49-F238E27FC236}">
                <a16:creationId xmlns:a16="http://schemas.microsoft.com/office/drawing/2014/main" id="{E592FF59-561A-4CE6-8FF0-105FF4CF3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035">
            <a:off x="11428054" y="2168088"/>
            <a:ext cx="1272071" cy="127207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FD6902F-5C22-4B76-A2AB-DB6A185B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0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sz="2700" dirty="0">
                <a:solidFill>
                  <a:srgbClr val="FF2C5A"/>
                </a:solidFill>
                <a:effectLst/>
                <a:latin typeface="Montserrat Black" panose="00000A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ESTRAT</a:t>
            </a:r>
            <a:r>
              <a:rPr lang="pt-BR" sz="2700" dirty="0">
                <a:solidFill>
                  <a:srgbClr val="FF2C5A"/>
                </a:solidFill>
                <a:effectLst/>
                <a:latin typeface="Montserrat Black" panose="00000A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ÉGIAS E TÉCNICAS DE DISCIPLINA POSITIVA</a:t>
            </a:r>
            <a:b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Para entender alguns comportamentos negativos das crianças e saber como ajudá-las, leia as seguintes técnicas adaptadas dos livros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L" sz="1800" i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Disciplina sin lágrimas (2015) </a:t>
            </a:r>
            <a:r>
              <a:rPr lang="es-CL" sz="1800" i="1" dirty="0">
                <a:solidFill>
                  <a:srgbClr val="1C3E6E"/>
                </a:solidFill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s-CL" sz="1800" i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Conociendo el cerebro del niño (2013) 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 Siegel e Payne. </a:t>
            </a:r>
            <a:r>
              <a:rPr lang="es-CL" sz="1800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Ou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procure </a:t>
            </a:r>
            <a:r>
              <a:rPr lang="es-CL" sz="1800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artigos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L" sz="1800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internet e em </a:t>
            </a:r>
            <a:r>
              <a:rPr lang="es-CL" sz="1800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outros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L" sz="1800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livros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sobre o tema “dis</a:t>
            </a:r>
            <a:r>
              <a:rPr lang="es-CL" sz="1800" dirty="0"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ciplina positiva”.</a:t>
            </a:r>
            <a:b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latin typeface="Montserrat Light" panose="00000400000000000000" pitchFamily="2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B25C84F7-BB69-49B8-9D19-BC9EC0DE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941"/>
            <a:ext cx="10515600" cy="4565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u="sng" dirty="0">
                <a:solidFill>
                  <a:srgbClr val="1C3E6E"/>
                </a:solidFill>
                <a:latin typeface="Montserrat Medium" panose="00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s-CL" sz="2000" b="1" u="sng" dirty="0">
                <a:solidFill>
                  <a:srgbClr val="1C3E6E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Conectar e </a:t>
            </a:r>
            <a:r>
              <a:rPr lang="es-CL" sz="2000" b="1" u="sng" dirty="0" err="1">
                <a:solidFill>
                  <a:srgbClr val="1C3E6E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redirecionar</a:t>
            </a:r>
            <a:endParaRPr lang="pt-BR" sz="2000" u="sng" dirty="0">
              <a:solidFill>
                <a:srgbClr val="1C3E6E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1600" b="1" i="1" u="sng" dirty="0">
                <a:solidFill>
                  <a:srgbClr val="FF2C5A"/>
                </a:solidFill>
                <a:latin typeface="Montserrat Light" panose="00000400000000000000" pitchFamily="2" charset="0"/>
              </a:rPr>
              <a:t>Objetivo:</a:t>
            </a:r>
            <a:r>
              <a:rPr lang="es-AR" sz="1600" i="1" dirty="0">
                <a:latin typeface="Montserrat Light" panose="00000400000000000000" pitchFamily="2" charset="0"/>
              </a:rPr>
              <a:t> </a:t>
            </a:r>
            <a:r>
              <a:rPr lang="pt-BR" sz="1600" dirty="0">
                <a:latin typeface="Montserrat Light" panose="00000400000000000000" pitchFamily="2" charset="0"/>
              </a:rPr>
              <a:t>Entender qual é a função de cada hemisfério do cérebro e como se comportam em uma situação de conflito. </a:t>
            </a:r>
          </a:p>
          <a:p>
            <a:pPr marL="0" indent="0">
              <a:buNone/>
            </a:pPr>
            <a:r>
              <a:rPr lang="pt-BR" sz="1600" i="1" dirty="0">
                <a:solidFill>
                  <a:srgbClr val="FF2C5A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Conselhos para aplicar esta técnica:</a:t>
            </a:r>
            <a:endParaRPr lang="pt-BR" sz="1600" i="1" dirty="0">
              <a:solidFill>
                <a:srgbClr val="FF2C5A"/>
              </a:solidFill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600" b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Ajude seu aluno a “se sentir sentido”. </a:t>
            </a:r>
            <a:endParaRPr lang="pt-BR" sz="1600" dirty="0">
              <a:solidFill>
                <a:srgbClr val="1C3E6E"/>
              </a:solidFill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600" b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Transmita consolo</a:t>
            </a:r>
            <a:r>
              <a:rPr lang="pt-BR" sz="1600" b="1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Se você se coloca no nível dos olhos da criança, a toca rapidamente, acena com a cabeça ou a olha empaticamente, com frequência você desativa imediatamente uma situação tensa. 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600" b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Valide</a:t>
            </a:r>
            <a:r>
              <a:rPr lang="pt-BR" sz="1600" b="1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Ainda que você não goste do comportamento, reconheça e aceite os sentimentos que foram suscitados. 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600" b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Fale menos e escute.</a:t>
            </a:r>
            <a:r>
              <a:rPr lang="pt-BR" sz="16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Se as emoções do seu aluno são intensas, não explique, não dê sermão, e nem tente desviar sua atenção dos sentimentos</a:t>
            </a:r>
            <a:r>
              <a:rPr lang="pt-BR" sz="1600" dirty="0">
                <a:solidFill>
                  <a:srgbClr val="000000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Limite-se a escutar, procurando o significado e as emoções que a criança está comunicando. 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t-BR" sz="1600" b="1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Reflita no que você ouve</a:t>
            </a:r>
            <a:r>
              <a:rPr lang="pt-BR" sz="16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pt-BR" sz="16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Assim que terminar de ouvir, reflita no que você ouviu para que a criança saiba que você prestou atenção nela. Isso permite, novamente, transmitir consolo. 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Montserrat Light" panose="00000400000000000000" pitchFamily="2" charset="0"/>
            </a:endParaRP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4C54F250-A86B-46CA-B495-3A0115E70D51}"/>
              </a:ext>
            </a:extLst>
          </p:cNvPr>
          <p:cNvSpPr/>
          <p:nvPr/>
        </p:nvSpPr>
        <p:spPr>
          <a:xfrm>
            <a:off x="905800" y="3309893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6DC2E8EA-0FA6-4930-AD1E-C909931388D8}"/>
              </a:ext>
            </a:extLst>
          </p:cNvPr>
          <p:cNvSpPr/>
          <p:nvPr/>
        </p:nvSpPr>
        <p:spPr>
          <a:xfrm>
            <a:off x="905800" y="3653880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063D100D-956D-4F94-894E-263A8282E326}"/>
              </a:ext>
            </a:extLst>
          </p:cNvPr>
          <p:cNvSpPr/>
          <p:nvPr/>
        </p:nvSpPr>
        <p:spPr>
          <a:xfrm>
            <a:off x="905800" y="4433402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C81FCEB5-C502-478D-8796-7F41EFE35AD8}"/>
              </a:ext>
            </a:extLst>
          </p:cNvPr>
          <p:cNvSpPr/>
          <p:nvPr/>
        </p:nvSpPr>
        <p:spPr>
          <a:xfrm>
            <a:off x="905800" y="5014084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Conector 20">
            <a:extLst>
              <a:ext uri="{FF2B5EF4-FFF2-40B4-BE49-F238E27FC236}">
                <a16:creationId xmlns:a16="http://schemas.microsoft.com/office/drawing/2014/main" id="{D4B9C2EB-DD4A-4E88-89E0-9E81EF143108}"/>
              </a:ext>
            </a:extLst>
          </p:cNvPr>
          <p:cNvSpPr/>
          <p:nvPr/>
        </p:nvSpPr>
        <p:spPr>
          <a:xfrm>
            <a:off x="905800" y="5776083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ED091458-5559-49B0-92A2-A9E2DDEFF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9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E795B09-FE07-4D82-BD7C-43822ECF4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0066" y="4171313"/>
            <a:ext cx="1771934" cy="2686688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D8A44430-4B52-4F24-BD29-2706F7F95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9" y="-225007"/>
            <a:ext cx="664741" cy="664741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4852C248-3BF1-4EC5-A352-EF8E908C2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99" y="1895724"/>
            <a:ext cx="1557867" cy="1557867"/>
          </a:xfrm>
          <a:prstGeom prst="rect">
            <a:avLst/>
          </a:prstGeom>
        </p:spPr>
      </p:pic>
      <p:pic>
        <p:nvPicPr>
          <p:cNvPr id="13" name="Imagem 12" descr="Forma, Ícone&#10;&#10;Descrição gerada automaticamente">
            <a:extLst>
              <a:ext uri="{FF2B5EF4-FFF2-40B4-BE49-F238E27FC236}">
                <a16:creationId xmlns:a16="http://schemas.microsoft.com/office/drawing/2014/main" id="{67AE73C3-6CC4-43D7-892A-B2D9C7AE8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0320">
            <a:off x="6086824" y="-747789"/>
            <a:ext cx="1824596" cy="1824596"/>
          </a:xfrm>
          <a:prstGeom prst="rect">
            <a:avLst/>
          </a:prstGeom>
        </p:spPr>
      </p:pic>
      <p:pic>
        <p:nvPicPr>
          <p:cNvPr id="14" name="Imagem 13" descr="Forma, Ícone&#10;&#10;Descrição gerada automaticamente">
            <a:extLst>
              <a:ext uri="{FF2B5EF4-FFF2-40B4-BE49-F238E27FC236}">
                <a16:creationId xmlns:a16="http://schemas.microsoft.com/office/drawing/2014/main" id="{055B65B1-1868-4694-ACB9-6246DA706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1802">
            <a:off x="3788740" y="6070808"/>
            <a:ext cx="1517929" cy="1459489"/>
          </a:xfrm>
          <a:prstGeom prst="rect">
            <a:avLst/>
          </a:prstGeom>
        </p:spPr>
      </p:pic>
      <p:pic>
        <p:nvPicPr>
          <p:cNvPr id="18" name="Imagem 17" descr="Texto&#10;&#10;Descrição gerada automaticamente com confiança baixa">
            <a:extLst>
              <a:ext uri="{FF2B5EF4-FFF2-40B4-BE49-F238E27FC236}">
                <a16:creationId xmlns:a16="http://schemas.microsoft.com/office/drawing/2014/main" id="{AA1692DD-D3BB-4CD4-923B-78C1D6A99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AFCABFAD-9319-4CD3-B15E-A67A84FD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2619"/>
            <a:ext cx="10515600" cy="388718"/>
          </a:xfrm>
        </p:spPr>
        <p:txBody>
          <a:bodyPr>
            <a:normAutofit fontScale="90000"/>
          </a:bodyPr>
          <a:lstStyle/>
          <a:p>
            <a:r>
              <a:rPr lang="es-419" sz="2200" b="1" u="sng" dirty="0">
                <a:solidFill>
                  <a:srgbClr val="FF2C5A"/>
                </a:solidFill>
                <a:latin typeface="Montserrat Medium" panose="00000600000000000000" pitchFamily="2" charset="0"/>
              </a:rPr>
              <a:t>B. </a:t>
            </a:r>
            <a:r>
              <a:rPr lang="es-CL" sz="2200" b="1" u="sng" dirty="0" err="1">
                <a:solidFill>
                  <a:srgbClr val="FF2C5A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Comunicação</a:t>
            </a:r>
            <a:r>
              <a:rPr lang="es-CL" sz="2200" b="1" u="sng" dirty="0">
                <a:solidFill>
                  <a:srgbClr val="FF2C5A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eficaz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33B3BE70-B28D-479B-BE36-77EA5F18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04253"/>
            <a:ext cx="8305800" cy="4272709"/>
          </a:xfrm>
        </p:spPr>
        <p:txBody>
          <a:bodyPr/>
          <a:lstStyle/>
          <a:p>
            <a:pPr marL="0" indent="0" algn="just">
              <a:buNone/>
            </a:pPr>
            <a:r>
              <a:rPr lang="es-419" sz="1600" b="1" i="1" u="sng" dirty="0">
                <a:solidFill>
                  <a:srgbClr val="1C3E6E"/>
                </a:solidFill>
                <a:latin typeface="Montserrat Light" panose="00000400000000000000" pitchFamily="2" charset="0"/>
              </a:rPr>
              <a:t>Objetivo:</a:t>
            </a:r>
            <a:r>
              <a:rPr lang="es-419" sz="1600" b="1" i="1" dirty="0">
                <a:solidFill>
                  <a:srgbClr val="1C3E6E"/>
                </a:solidFill>
                <a:latin typeface="Montserrat Light" panose="00000400000000000000" pitchFamily="2" charset="0"/>
              </a:rPr>
              <a:t> </a:t>
            </a:r>
            <a:r>
              <a:rPr lang="pt-BR" sz="1600" dirty="0">
                <a:latin typeface="Montserrat Light" panose="00000400000000000000" pitchFamily="2" charset="0"/>
              </a:rPr>
              <a:t>Incentivar o comportamento correto por meio de indicações claras e frases assertivas. Essa atitude é útil, correta e se reflete em mensagens claras.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sz="1600" i="1" dirty="0">
                <a:solidFill>
                  <a:srgbClr val="FF2C5A"/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Conselhos para aplicar esta técnica: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Não peça algo ou dê uma ordem gritando</a:t>
            </a: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Fale sempre em um tom firme, mas calmo</a:t>
            </a: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Transmita tranquilidade ao dar uma ordem ou instrução, você comunicará à criança que você controla a situação</a:t>
            </a: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Sempre fale com os seus alunos olhando nos olhos deles. Isso aumenta a eficácia de qualquer mensagem, pois no olhar se reflete o carinho e a firmeza que há por trás do que o professor está dizendo</a:t>
            </a: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Utilize gestos não intimidatórios, por exemplo: ponha a mão sobre o ombro do aluno enquanto ele fala e olhe em seus olhos. Assim fortalecerá a mensagem porque você irá transmitir sua sinceridade </a:t>
            </a: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tentar ajudá-lo, e não em agredi-lo ou despejar sua própria frustração</a:t>
            </a: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300" i="1" dirty="0">
              <a:latin typeface="Calibri "/>
            </a:endParaRPr>
          </a:p>
        </p:txBody>
      </p:sp>
      <p:sp>
        <p:nvSpPr>
          <p:cNvPr id="22" name="Fluxograma: Conector 21">
            <a:extLst>
              <a:ext uri="{FF2B5EF4-FFF2-40B4-BE49-F238E27FC236}">
                <a16:creationId xmlns:a16="http://schemas.microsoft.com/office/drawing/2014/main" id="{AC7869FA-19C8-4239-BB59-170BB31DA351}"/>
              </a:ext>
            </a:extLst>
          </p:cNvPr>
          <p:cNvSpPr/>
          <p:nvPr/>
        </p:nvSpPr>
        <p:spPr>
          <a:xfrm>
            <a:off x="921588" y="2893644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Conector 22">
            <a:extLst>
              <a:ext uri="{FF2B5EF4-FFF2-40B4-BE49-F238E27FC236}">
                <a16:creationId xmlns:a16="http://schemas.microsoft.com/office/drawing/2014/main" id="{7E0A4807-C0C1-45E4-BBC3-D270F1821154}"/>
              </a:ext>
            </a:extLst>
          </p:cNvPr>
          <p:cNvSpPr/>
          <p:nvPr/>
        </p:nvSpPr>
        <p:spPr>
          <a:xfrm>
            <a:off x="921587" y="3243834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Conector 23">
            <a:extLst>
              <a:ext uri="{FF2B5EF4-FFF2-40B4-BE49-F238E27FC236}">
                <a16:creationId xmlns:a16="http://schemas.microsoft.com/office/drawing/2014/main" id="{32FD5E5C-451B-4991-AC8F-0613069CAEE2}"/>
              </a:ext>
            </a:extLst>
          </p:cNvPr>
          <p:cNvSpPr/>
          <p:nvPr/>
        </p:nvSpPr>
        <p:spPr>
          <a:xfrm>
            <a:off x="921586" y="3594024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2659E127-050C-4D93-BB4A-62A7E9CE6D88}"/>
              </a:ext>
            </a:extLst>
          </p:cNvPr>
          <p:cNvSpPr/>
          <p:nvPr/>
        </p:nvSpPr>
        <p:spPr>
          <a:xfrm>
            <a:off x="921586" y="4157029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Conector 25">
            <a:extLst>
              <a:ext uri="{FF2B5EF4-FFF2-40B4-BE49-F238E27FC236}">
                <a16:creationId xmlns:a16="http://schemas.microsoft.com/office/drawing/2014/main" id="{DF2F2A8C-9198-481E-AD65-1267CE908480}"/>
              </a:ext>
            </a:extLst>
          </p:cNvPr>
          <p:cNvSpPr/>
          <p:nvPr/>
        </p:nvSpPr>
        <p:spPr>
          <a:xfrm>
            <a:off x="921586" y="4939656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7B0ACA9A-042B-4E45-8F54-999C2489C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64" y="4850744"/>
            <a:ext cx="1601025" cy="2007256"/>
          </a:xfrm>
          <a:prstGeom prst="rect">
            <a:avLst/>
          </a:prstGeom>
        </p:spPr>
      </p:pic>
      <p:pic>
        <p:nvPicPr>
          <p:cNvPr id="17" name="Imagem 16" descr="Uma imagem contendo Logotipo&#10;&#10;Descrição gerada automaticamente">
            <a:extLst>
              <a:ext uri="{FF2B5EF4-FFF2-40B4-BE49-F238E27FC236}">
                <a16:creationId xmlns:a16="http://schemas.microsoft.com/office/drawing/2014/main" id="{5EC297CA-B92B-4490-BC45-6C04F8EBAA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79832263-A1F9-48C1-AF66-4E7B8909F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6517" y="-157279"/>
            <a:ext cx="5669560" cy="6858000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42E98796-284C-45AB-BB3B-A229800BD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38228C1E-2662-4204-AC4E-F712F52B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4" y="-275663"/>
            <a:ext cx="664741" cy="664741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A91059D8-DAEF-4D3C-8969-43FB9E904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98" y="-433938"/>
            <a:ext cx="1557867" cy="1557867"/>
          </a:xfrm>
          <a:prstGeom prst="rect">
            <a:avLst/>
          </a:prstGeom>
        </p:spPr>
      </p:pic>
      <p:pic>
        <p:nvPicPr>
          <p:cNvPr id="13" name="Imagem 12" descr="Forma, Ícone&#10;&#10;Descrição gerada automaticamente">
            <a:extLst>
              <a:ext uri="{FF2B5EF4-FFF2-40B4-BE49-F238E27FC236}">
                <a16:creationId xmlns:a16="http://schemas.microsoft.com/office/drawing/2014/main" id="{63777581-7DF0-4159-AA54-E850CB67C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7096">
            <a:off x="-760067" y="5402713"/>
            <a:ext cx="2423997" cy="2423997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009E4E47-79E3-4F24-A645-F385F936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717" y="1186038"/>
            <a:ext cx="10515600" cy="1325563"/>
          </a:xfrm>
        </p:spPr>
        <p:txBody>
          <a:bodyPr>
            <a:normAutofit/>
          </a:bodyPr>
          <a:lstStyle/>
          <a:p>
            <a:r>
              <a:rPr lang="es-419" sz="2000" b="1" u="sng" dirty="0">
                <a:solidFill>
                  <a:srgbClr val="1C3E6E"/>
                </a:solidFill>
                <a:latin typeface="Montserrat Medium" panose="00000600000000000000" pitchFamily="2" charset="0"/>
              </a:rPr>
              <a:t>C. </a:t>
            </a:r>
            <a:r>
              <a:rPr lang="es-CL" sz="2000" b="1" u="sng" dirty="0">
                <a:solidFill>
                  <a:srgbClr val="1C3E6E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Técnica do “disco </a:t>
            </a:r>
            <a:r>
              <a:rPr lang="es-CL" sz="2000" b="1" u="sng" dirty="0" err="1">
                <a:solidFill>
                  <a:srgbClr val="1C3E6E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arranhado</a:t>
            </a:r>
            <a:r>
              <a:rPr lang="es-CL" sz="2000" b="1" u="sng" dirty="0">
                <a:solidFill>
                  <a:srgbClr val="1C3E6E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br>
              <a:rPr lang="pt-BR" sz="2000" b="1" dirty="0"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b="1" dirty="0">
              <a:latin typeface="Montserrat Medium" panose="00000600000000000000" pitchFamily="2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D02AD06-F5A9-4512-8AA6-8687DC177FF1}"/>
              </a:ext>
            </a:extLst>
          </p:cNvPr>
          <p:cNvSpPr txBox="1">
            <a:spLocks/>
          </p:cNvSpPr>
          <p:nvPr/>
        </p:nvSpPr>
        <p:spPr>
          <a:xfrm>
            <a:off x="998717" y="2117584"/>
            <a:ext cx="78404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419" sz="1600" b="1" i="1" u="sng" dirty="0">
                <a:solidFill>
                  <a:srgbClr val="FF2C5A"/>
                </a:solidFill>
                <a:latin typeface="Montserrat Light" panose="00000400000000000000" pitchFamily="2" charset="0"/>
              </a:rPr>
              <a:t>Objetivo:</a:t>
            </a:r>
            <a:r>
              <a:rPr lang="es-419" sz="1600" b="1" i="1" dirty="0">
                <a:solidFill>
                  <a:srgbClr val="FF2C5A"/>
                </a:solidFill>
                <a:latin typeface="Montserrat Light" panose="00000400000000000000" pitchFamily="2" charset="0"/>
              </a:rPr>
              <a:t>  </a:t>
            </a:r>
            <a:r>
              <a:rPr lang="pt-BR" sz="1600" dirty="0">
                <a:latin typeface="Montserrat Light" panose="00000400000000000000" pitchFamily="2" charset="0"/>
              </a:rPr>
              <a:t>Responder assertivamente quando um aluno questionar alguma instrução e não quiser obedecê-la, ajudando o professor a não cair em uma discussão com o aluno</a:t>
            </a:r>
            <a:r>
              <a:rPr lang="es-ES" sz="1600" dirty="0">
                <a:latin typeface="Montserrat Light" panose="00000400000000000000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solidFill>
                  <a:srgbClr val="1C3E6E"/>
                </a:solidFill>
                <a:latin typeface="Montserrat Light" panose="00000400000000000000" pitchFamily="2" charset="0"/>
              </a:rPr>
              <a:t> </a:t>
            </a:r>
            <a:r>
              <a:rPr lang="pt-BR" sz="1600" i="1" dirty="0">
                <a:solidFill>
                  <a:srgbClr val="1C3E6E"/>
                </a:solidFill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Conselhos para aplicar esta técnica: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Determinar claramente o que você quer que o seu aluno faça, por exemplo: “Eu quero que você recolha os lápis”;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Continuar repetindo a instrução sem discutir nem responder a nenhum dos argumentos do seu aluno;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 depois de utilizar essa técnica em uma medida razoável o aluno não obedecer, você pode apoiar suas palavras com ações, como olhá-lo nos olhos e colocar sua mão sobre o ombro dele.</a:t>
            </a:r>
          </a:p>
          <a:p>
            <a:pPr marL="0" indent="0">
              <a:buNone/>
            </a:pPr>
            <a:r>
              <a:rPr lang="es-ES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300" i="1" dirty="0">
              <a:latin typeface="Calibri "/>
            </a:endParaRP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3FFEEAB0-88D2-4292-A845-F6BC8DB19123}"/>
              </a:ext>
            </a:extLst>
          </p:cNvPr>
          <p:cNvSpPr/>
          <p:nvPr/>
        </p:nvSpPr>
        <p:spPr>
          <a:xfrm>
            <a:off x="1061444" y="3350731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0DB5E3A2-0055-4F2F-8CA2-B102A4D6FE42}"/>
              </a:ext>
            </a:extLst>
          </p:cNvPr>
          <p:cNvSpPr/>
          <p:nvPr/>
        </p:nvSpPr>
        <p:spPr>
          <a:xfrm>
            <a:off x="1061444" y="3904206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08CA429D-E39F-4A75-A8D2-669703D6B900}"/>
              </a:ext>
            </a:extLst>
          </p:cNvPr>
          <p:cNvSpPr/>
          <p:nvPr/>
        </p:nvSpPr>
        <p:spPr>
          <a:xfrm>
            <a:off x="1061444" y="4475500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31077B0D-BB84-42EB-B4EE-B187E54E1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60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D0A5F44F-3B85-4DF6-973E-48D7D0FD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258"/>
            <a:ext cx="664741" cy="664741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0927E7E0-7DBD-4A7F-8DDD-BB722977C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891" y="5572531"/>
            <a:ext cx="1557867" cy="1557867"/>
          </a:xfrm>
          <a:prstGeom prst="rect">
            <a:avLst/>
          </a:prstGeom>
        </p:spPr>
      </p:pic>
      <p:pic>
        <p:nvPicPr>
          <p:cNvPr id="13" name="Imagem 12" descr="Forma, Ícone&#10;&#10;Descrição gerada automaticamente">
            <a:extLst>
              <a:ext uri="{FF2B5EF4-FFF2-40B4-BE49-F238E27FC236}">
                <a16:creationId xmlns:a16="http://schemas.microsoft.com/office/drawing/2014/main" id="{98BDF5C5-3FA9-4BE0-9025-39E5E157E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035">
            <a:off x="11329277" y="2559058"/>
            <a:ext cx="1540158" cy="1540158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B96E7BC8-E38B-4585-A2BE-891039F14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12AF4CC7-F0DA-43A2-BDAA-B9E5AFED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94" y="957459"/>
            <a:ext cx="6029100" cy="837536"/>
          </a:xfrm>
        </p:spPr>
        <p:txBody>
          <a:bodyPr>
            <a:normAutofit/>
          </a:bodyPr>
          <a:lstStyle/>
          <a:p>
            <a:r>
              <a:rPr lang="es-ES" sz="2000" b="1" u="sng" dirty="0">
                <a:solidFill>
                  <a:srgbClr val="FF2C5A"/>
                </a:solidFill>
                <a:latin typeface="Montserrat Medium" panose="00000600000000000000" pitchFamily="2" charset="0"/>
              </a:rPr>
              <a:t>D. Técnica do </a:t>
            </a:r>
            <a:r>
              <a:rPr lang="es-ES" sz="2000" b="1" u="sng" dirty="0" err="1">
                <a:solidFill>
                  <a:srgbClr val="FF2C5A"/>
                </a:solidFill>
                <a:latin typeface="Montserrat Medium" panose="00000600000000000000" pitchFamily="2" charset="0"/>
              </a:rPr>
              <a:t>nevoeiro</a:t>
            </a:r>
            <a:endParaRPr lang="pt-BR" sz="2000" b="1" u="sng" dirty="0">
              <a:solidFill>
                <a:srgbClr val="FF2C5A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585D13EB-4DB2-48C7-865E-139C4B2A03F5}"/>
              </a:ext>
            </a:extLst>
          </p:cNvPr>
          <p:cNvSpPr txBox="1">
            <a:spLocks/>
          </p:cNvSpPr>
          <p:nvPr/>
        </p:nvSpPr>
        <p:spPr>
          <a:xfrm>
            <a:off x="772294" y="1718357"/>
            <a:ext cx="9355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419" sz="1600" b="1" i="1" u="sng" dirty="0">
                <a:solidFill>
                  <a:srgbClr val="1C3E6E"/>
                </a:solidFill>
                <a:latin typeface="Montserrat Light" panose="00000400000000000000" pitchFamily="2" charset="0"/>
              </a:rPr>
              <a:t>Objetivo:</a:t>
            </a:r>
            <a:r>
              <a:rPr lang="es-419" sz="1600" b="1" i="1" dirty="0">
                <a:solidFill>
                  <a:srgbClr val="1C3E6E"/>
                </a:solidFill>
                <a:latin typeface="Montserrat Light" panose="00000400000000000000" pitchFamily="2" charset="0"/>
              </a:rPr>
              <a:t> </a:t>
            </a:r>
            <a:r>
              <a:rPr lang="pt-BR" sz="1600" dirty="0">
                <a:latin typeface="Montserrat Light" panose="00000400000000000000" pitchFamily="2" charset="0"/>
              </a:rPr>
              <a:t>Reduzir a velocidade das emoções quando, frente à uma provocação do seu aluno, você é estimulado a reagir de uma maneira impulsiva ou descontrolada.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600" i="1" dirty="0">
                <a:solidFill>
                  <a:srgbClr val="FF2C5A"/>
                </a:solidFill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Conselhos para aplicar esta técnica: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900" i="1" dirty="0">
              <a:solidFill>
                <a:srgbClr val="FF2C5A"/>
              </a:solidFill>
              <a:latin typeface="Montserrat Light" panose="000004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Não discutir e nem reagir com críticas irritadas.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Reafirmar o sentimento que o aluno expressa mesmo quando não concorda com o conteúdo da reclamação. Por ex. “Entendo que você está chateado porque não foi escolhido para recolher a oferta…” ou “Você tem razão em achar que….”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Entregar uma afirmação de acordo com o seu ponto de vista. Ex. “Entendendo que você está chateado porque não foi escolhido para recolher a oferta. Todas as crianças gostam de participar”.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domínio próprio e a calma é a chave para responder de forma correta usando essa técnica. </a:t>
            </a:r>
            <a:endParaRPr lang="pt-BR" sz="1600" dirty="0"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300" i="1" dirty="0">
              <a:latin typeface="Calibri "/>
            </a:endParaRP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105E7493-1807-41FD-AE55-DD365D2A3261}"/>
              </a:ext>
            </a:extLst>
          </p:cNvPr>
          <p:cNvSpPr/>
          <p:nvPr/>
        </p:nvSpPr>
        <p:spPr>
          <a:xfrm>
            <a:off x="835021" y="2924011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F1262894-AA12-4D80-8DAA-FCF355C356D6}"/>
              </a:ext>
            </a:extLst>
          </p:cNvPr>
          <p:cNvSpPr/>
          <p:nvPr/>
        </p:nvSpPr>
        <p:spPr>
          <a:xfrm>
            <a:off x="835020" y="3274455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A3524D0F-EEB1-4105-8B9F-90DAE379D305}"/>
              </a:ext>
            </a:extLst>
          </p:cNvPr>
          <p:cNvSpPr/>
          <p:nvPr/>
        </p:nvSpPr>
        <p:spPr>
          <a:xfrm>
            <a:off x="835019" y="4070189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Conector 20">
            <a:extLst>
              <a:ext uri="{FF2B5EF4-FFF2-40B4-BE49-F238E27FC236}">
                <a16:creationId xmlns:a16="http://schemas.microsoft.com/office/drawing/2014/main" id="{7307D00D-984A-4BA9-A398-A09A96149F3F}"/>
              </a:ext>
            </a:extLst>
          </p:cNvPr>
          <p:cNvSpPr/>
          <p:nvPr/>
        </p:nvSpPr>
        <p:spPr>
          <a:xfrm>
            <a:off x="835018" y="4873240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Uma imagem contendo Logotipo&#10;&#10;Descrição gerada automaticamente">
            <a:extLst>
              <a:ext uri="{FF2B5EF4-FFF2-40B4-BE49-F238E27FC236}">
                <a16:creationId xmlns:a16="http://schemas.microsoft.com/office/drawing/2014/main" id="{3F1DABDD-5625-4092-A4BB-C3E71089A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de personagens&#10;&#10;Descrição gerada automaticamente com confiança baixa">
            <a:extLst>
              <a:ext uri="{FF2B5EF4-FFF2-40B4-BE49-F238E27FC236}">
                <a16:creationId xmlns:a16="http://schemas.microsoft.com/office/drawing/2014/main" id="{B79A2949-9562-4AFE-93DD-4CB95C12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39" y="1768194"/>
            <a:ext cx="5384725" cy="4142096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C917597B-A816-4446-9736-96F86D3C7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3" y="-991737"/>
            <a:ext cx="1557867" cy="1557867"/>
          </a:xfrm>
          <a:prstGeom prst="rect">
            <a:avLst/>
          </a:prstGeom>
        </p:spPr>
      </p:pic>
      <p:pic>
        <p:nvPicPr>
          <p:cNvPr id="9" name="Imagem 8" descr="Forma, Ícone&#10;&#10;Descrição gerada automaticamente">
            <a:extLst>
              <a:ext uri="{FF2B5EF4-FFF2-40B4-BE49-F238E27FC236}">
                <a16:creationId xmlns:a16="http://schemas.microsoft.com/office/drawing/2014/main" id="{1180713B-344D-4A7A-ACB5-6DDEB4599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9767">
            <a:off x="4251640" y="-970785"/>
            <a:ext cx="2157954" cy="2157954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3CBEBB6E-3D6C-42FB-A202-5E3FEA49C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43" y="5858888"/>
            <a:ext cx="2325098" cy="2325098"/>
          </a:xfrm>
          <a:prstGeom prst="rect">
            <a:avLst/>
          </a:prstGeom>
        </p:spPr>
      </p:pic>
      <p:pic>
        <p:nvPicPr>
          <p:cNvPr id="13" name="Imagem 12" descr="Forma, Ícone&#10;&#10;Descrição gerada automaticamente">
            <a:extLst>
              <a:ext uri="{FF2B5EF4-FFF2-40B4-BE49-F238E27FC236}">
                <a16:creationId xmlns:a16="http://schemas.microsoft.com/office/drawing/2014/main" id="{84C76250-F9C9-4C12-B093-6AB7F23C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1802">
            <a:off x="3788740" y="6070808"/>
            <a:ext cx="1517929" cy="1459489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05928623-0E6F-48A8-B233-2FBA0FA2E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E659B80-491B-49C8-A156-FEA34565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77" y="1507550"/>
            <a:ext cx="9765292" cy="1325563"/>
          </a:xfrm>
        </p:spPr>
        <p:txBody>
          <a:bodyPr>
            <a:normAutofit fontScale="90000"/>
          </a:bodyPr>
          <a:lstStyle/>
          <a:p>
            <a:r>
              <a:rPr lang="es-CL" sz="2400" dirty="0">
                <a:solidFill>
                  <a:srgbClr val="FF2C5A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RENHECIMENTO DOS </a:t>
            </a:r>
            <a:br>
              <a:rPr lang="es-CL" sz="2400" dirty="0">
                <a:solidFill>
                  <a:srgbClr val="FF2C5A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2400" dirty="0">
                <a:solidFill>
                  <a:srgbClr val="FF2C5A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BONS COMPORTAMENTOS</a:t>
            </a:r>
            <a:br>
              <a:rPr lang="pt-BR" sz="2000" dirty="0"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800" dirty="0">
              <a:latin typeface="Montserrat Black" panose="00000A00000000000000" pitchFamily="2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B487023-E4E3-49D6-8DED-C1B93692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77" y="2392764"/>
            <a:ext cx="620703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Os professores assertivos, 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sempre </a:t>
            </a: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estão 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atentos ao impacto que seus elogios podem ter. Eles o utilizam não apenas para ajudar a fortalecer a autoestima das crianças, mas para também ensinar condutas apropriadas</a:t>
            </a:r>
            <a:r>
              <a:rPr lang="es-CL" sz="16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6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  É muito comum dedicar nossas energias </a:t>
            </a: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</a:rPr>
              <a:t>às crianças que constantemente interrompem a classe com comportamentos negativos. Mas as que sempre se comportam e obedecem às nossas instruções também precisam receber nosso reconhecimento. Quando um aluno escuta e obedece, </a:t>
            </a:r>
            <a:r>
              <a:rPr lang="pt-BR" sz="1600" b="1" dirty="0">
                <a:latin typeface="Montserrat Light" panose="00000400000000000000" pitchFamily="2" charset="0"/>
                <a:ea typeface="Calibri" panose="020F0502020204030204" pitchFamily="34" charset="0"/>
              </a:rPr>
              <a:t>é importante que você ofereça palavras de reconhecimento e ânimo que os ajude a perseverar em seu bom comportamento</a:t>
            </a:r>
            <a:r>
              <a:rPr lang="es-CL" sz="1600" b="1" dirty="0">
                <a:latin typeface="Montserrat Light" panose="00000400000000000000" pitchFamily="2" charset="0"/>
                <a:ea typeface="Calibri" panose="020F0502020204030204" pitchFamily="34" charset="0"/>
              </a:rPr>
              <a:t>.</a:t>
            </a:r>
            <a:endParaRPr lang="es-CL" sz="1600" b="1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CL" sz="1600" dirty="0">
              <a:effectLst/>
              <a:latin typeface="Montserrat Light" panose="00000400000000000000" pitchFamily="2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CL" sz="1600" dirty="0">
              <a:latin typeface="Montserrat Light" panose="00000400000000000000" pitchFamily="2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3266BD7-48E0-42FF-BE10-B2F33C0F71F5}"/>
              </a:ext>
            </a:extLst>
          </p:cNvPr>
          <p:cNvSpPr/>
          <p:nvPr/>
        </p:nvSpPr>
        <p:spPr>
          <a:xfrm>
            <a:off x="11197017" y="1245326"/>
            <a:ext cx="411509" cy="466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Uma imagem contendo Logotipo&#10;&#10;Descrição gerada automaticamente">
            <a:extLst>
              <a:ext uri="{FF2B5EF4-FFF2-40B4-BE49-F238E27FC236}">
                <a16:creationId xmlns:a16="http://schemas.microsoft.com/office/drawing/2014/main" id="{3C1116A4-A7B7-4AE6-B8B3-A3F0D9089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7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C917597B-A816-4446-9736-96F86D3C7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730" y="3744137"/>
            <a:ext cx="1557867" cy="1557867"/>
          </a:xfrm>
          <a:prstGeom prst="rect">
            <a:avLst/>
          </a:prstGeom>
        </p:spPr>
      </p:pic>
      <p:pic>
        <p:nvPicPr>
          <p:cNvPr id="9" name="Imagem 8" descr="Forma, Ícone&#10;&#10;Descrição gerada automaticamente">
            <a:extLst>
              <a:ext uri="{FF2B5EF4-FFF2-40B4-BE49-F238E27FC236}">
                <a16:creationId xmlns:a16="http://schemas.microsoft.com/office/drawing/2014/main" id="{1180713B-344D-4A7A-ACB5-6DDEB459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9767">
            <a:off x="1384417" y="-1298478"/>
            <a:ext cx="2157954" cy="2157954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3CBEBB6E-3D6C-42FB-A202-5E3FEA49C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104" y="3602143"/>
            <a:ext cx="2325098" cy="2325098"/>
          </a:xfrm>
          <a:prstGeom prst="rect">
            <a:avLst/>
          </a:prstGeom>
        </p:spPr>
      </p:pic>
      <p:pic>
        <p:nvPicPr>
          <p:cNvPr id="13" name="Imagem 12" descr="Forma, Ícone&#10;&#10;Descrição gerada automaticamente">
            <a:extLst>
              <a:ext uri="{FF2B5EF4-FFF2-40B4-BE49-F238E27FC236}">
                <a16:creationId xmlns:a16="http://schemas.microsoft.com/office/drawing/2014/main" id="{84C76250-F9C9-4C12-B093-6AB7F23C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1802">
            <a:off x="163493" y="6305941"/>
            <a:ext cx="1517929" cy="1459489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05928623-0E6F-48A8-B233-2FBA0FA2E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pic>
        <p:nvPicPr>
          <p:cNvPr id="7" name="Imagem 6" descr="Tela de computador com fundo azul&#10;&#10;Descrição gerada automaticamente">
            <a:extLst>
              <a:ext uri="{FF2B5EF4-FFF2-40B4-BE49-F238E27FC236}">
                <a16:creationId xmlns:a16="http://schemas.microsoft.com/office/drawing/2014/main" id="{1BA931FF-9358-4F64-81C3-ECE6C3958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8" y="804166"/>
            <a:ext cx="9652261" cy="5879941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150DDC86-59F6-436D-BFD1-60D3EFCA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66" y="1298357"/>
            <a:ext cx="10515600" cy="1325563"/>
          </a:xfrm>
        </p:spPr>
        <p:txBody>
          <a:bodyPr/>
          <a:lstStyle/>
          <a:p>
            <a:pPr algn="ctr"/>
            <a:r>
              <a:rPr lang="es-419" dirty="0" err="1">
                <a:solidFill>
                  <a:schemeClr val="bg1"/>
                </a:solidFill>
                <a:latin typeface="Montserrat ExtraBold" panose="00000900000000000000" pitchFamily="2" charset="0"/>
              </a:rPr>
              <a:t>Advertência</a:t>
            </a:r>
            <a:r>
              <a:rPr lang="es-419" dirty="0">
                <a:solidFill>
                  <a:schemeClr val="bg1"/>
                </a:solidFill>
                <a:latin typeface="Montserrat Black" panose="00000A00000000000000" pitchFamily="2" charset="0"/>
              </a:rPr>
              <a:t> importante!</a:t>
            </a:r>
            <a:endParaRPr lang="pt-BR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AA60956-F623-4729-ABD7-351ABF46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79" y="2521557"/>
            <a:ext cx="7707086" cy="3405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Todas as técnicas mencionadas são úteis para frear uma conduta negativa. Ellen White nos adverte: “Mas se tentardes governar sem exercer o domínio próprio, sem sistema, reflexão e oração, com toda a certeza sofrereis as mais amargas consequências” (White,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Orientação da Criança,</a:t>
            </a:r>
            <a:r>
              <a:rPr lang="pt-B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pág. 155</a:t>
            </a:r>
            <a:r>
              <a:rPr lang="es-CL" sz="1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pt-BR" sz="16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Você quer seguir o exemplo de amor do nosso Pai Celestial? Você ama os seus alunos e deseja que aqueles que erram também possam conhecer esse Deus amoroso e cheio de misericórdia?</a:t>
            </a:r>
            <a:r>
              <a:rPr lang="es-CL" sz="1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s-CL" sz="1600" dirty="0">
              <a:solidFill>
                <a:schemeClr val="bg1"/>
              </a:solidFill>
              <a:latin typeface="Montserrat Medium" panose="000006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Que Deus ajude você com esse ideal e com sabedoria necessária para aplicar os </a:t>
            </a:r>
            <a:r>
              <a:rPr lang="pt-BR" sz="2000" b="1" dirty="0">
                <a:solidFill>
                  <a:schemeClr val="bg1"/>
                </a:solidFill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conselhos que compartilhamos neste módulo</a:t>
            </a:r>
            <a:r>
              <a:rPr lang="es-CL" sz="2000" b="1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BR" sz="2000" b="1" dirty="0">
              <a:solidFill>
                <a:schemeClr val="bg1"/>
              </a:solidFill>
              <a:effectLst/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05DBF01-C361-424B-83F9-7F17D29C3725}"/>
              </a:ext>
            </a:extLst>
          </p:cNvPr>
          <p:cNvSpPr/>
          <p:nvPr/>
        </p:nvSpPr>
        <p:spPr>
          <a:xfrm>
            <a:off x="10520798" y="1582315"/>
            <a:ext cx="209006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Logotipo&#10;&#10;Descrição gerada automaticamente">
            <a:extLst>
              <a:ext uri="{FF2B5EF4-FFF2-40B4-BE49-F238E27FC236}">
                <a16:creationId xmlns:a16="http://schemas.microsoft.com/office/drawing/2014/main" id="{D0CD1110-E0D4-4B0C-B848-4D94B5F4DD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0B118CCD-BC89-4A22-945E-BEE922904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65" y="2870789"/>
            <a:ext cx="4130069" cy="12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8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Tela de computador&#10;&#10;Descrição gerada automaticamente">
            <a:extLst>
              <a:ext uri="{FF2B5EF4-FFF2-40B4-BE49-F238E27FC236}">
                <a16:creationId xmlns:a16="http://schemas.microsoft.com/office/drawing/2014/main" id="{533C5E05-1D43-49A4-B115-7836E278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6" y="1218716"/>
            <a:ext cx="8683609" cy="250593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DF9D2-FFA8-4782-8F6F-F3B3FB80D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466" y="5365818"/>
            <a:ext cx="8232102" cy="1244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>
                <a:solidFill>
                  <a:srgbClr val="1C3E6E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A disciplina é essencial para gerar um ambiente de ordem, respeito e harmonia. Um ambiente com essas características promove felicidade e segurança às pessoas.</a:t>
            </a:r>
            <a:r>
              <a:rPr lang="es-CL" sz="1800" dirty="0">
                <a:solidFill>
                  <a:srgbClr val="1C3E6E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 </a:t>
            </a:r>
            <a:endParaRPr lang="pt-BR" sz="1200" dirty="0">
              <a:solidFill>
                <a:srgbClr val="1C3E6E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74DA4C06-EF6B-4A1F-BB25-CFA2AEB53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4" y="2294643"/>
            <a:ext cx="664741" cy="664741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B915ED08-A7B1-4916-AFA8-F6964D63D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479" y="1832100"/>
            <a:ext cx="1557867" cy="1557867"/>
          </a:xfrm>
          <a:prstGeom prst="rect">
            <a:avLst/>
          </a:prstGeom>
        </p:spPr>
      </p:pic>
      <p:pic>
        <p:nvPicPr>
          <p:cNvPr id="7" name="Imagem 6" descr="Forma, Ícone&#10;&#10;Descrição gerada automaticamente">
            <a:extLst>
              <a:ext uri="{FF2B5EF4-FFF2-40B4-BE49-F238E27FC236}">
                <a16:creationId xmlns:a16="http://schemas.microsoft.com/office/drawing/2014/main" id="{47DA8E1C-99BF-4EF2-96DE-9D1262A78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8365">
            <a:off x="-2021440" y="5208163"/>
            <a:ext cx="3048006" cy="3048006"/>
          </a:xfrm>
          <a:prstGeom prst="rect">
            <a:avLst/>
          </a:prstGeom>
        </p:spPr>
      </p:pic>
      <p:pic>
        <p:nvPicPr>
          <p:cNvPr id="11" name="Imagem 10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B0AA6339-4041-4167-A53B-961F0D7F796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2C5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1262">
            <a:off x="7642562" y="3143880"/>
            <a:ext cx="2560155" cy="159754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B8541A0-D78A-43F3-9A58-A69738C07934}"/>
              </a:ext>
            </a:extLst>
          </p:cNvPr>
          <p:cNvSpPr txBox="1"/>
          <p:nvPr/>
        </p:nvSpPr>
        <p:spPr>
          <a:xfrm>
            <a:off x="2636416" y="1416748"/>
            <a:ext cx="6709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6600" dirty="0">
                <a:solidFill>
                  <a:schemeClr val="bg1"/>
                </a:solidFill>
                <a:latin typeface="Montserrat ExtraBold" panose="00000900000000000000" pitchFamily="2" charset="0"/>
              </a:rPr>
              <a:t>Disciplina</a:t>
            </a:r>
            <a:br>
              <a:rPr lang="pt-BR" sz="88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dirty="0">
                <a:solidFill>
                  <a:schemeClr val="bg1"/>
                </a:solidFill>
                <a:latin typeface="Montserrat Light" panose="00000400000000000000" pitchFamily="2" charset="0"/>
              </a:rPr>
              <a:t>(Do latim: </a:t>
            </a:r>
            <a:r>
              <a:rPr lang="pt-BR" i="1" dirty="0">
                <a:solidFill>
                  <a:schemeClr val="bg1"/>
                </a:solidFill>
                <a:latin typeface="Montserrat Light" panose="00000400000000000000" pitchFamily="2" charset="0"/>
              </a:rPr>
              <a:t>discípulo, aluno</a:t>
            </a:r>
            <a:r>
              <a:rPr lang="pt-BR" dirty="0">
                <a:solidFill>
                  <a:schemeClr val="bg1"/>
                </a:solidFill>
                <a:latin typeface="Montserrat Light" panose="00000400000000000000" pitchFamily="2" charset="0"/>
              </a:rPr>
              <a:t>), aquele que aprende</a:t>
            </a:r>
            <a:endParaRPr lang="pt-BR" sz="25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8015F66-E60F-491B-A5FC-8E5B808D538D}"/>
              </a:ext>
            </a:extLst>
          </p:cNvPr>
          <p:cNvSpPr/>
          <p:nvPr/>
        </p:nvSpPr>
        <p:spPr>
          <a:xfrm>
            <a:off x="10868025" y="5348681"/>
            <a:ext cx="481541" cy="937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Texto&#10;&#10;Descrição gerada automaticamente com confiança baixa">
            <a:extLst>
              <a:ext uri="{FF2B5EF4-FFF2-40B4-BE49-F238E27FC236}">
                <a16:creationId xmlns:a16="http://schemas.microsoft.com/office/drawing/2014/main" id="{7916CAE4-1713-4933-B1D6-332B243C7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pic>
        <p:nvPicPr>
          <p:cNvPr id="16" name="Imagem 15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47929FBA-0585-4729-82A7-769A4F178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8738" flipH="1">
            <a:off x="1915986" y="3143881"/>
            <a:ext cx="2560155" cy="1597546"/>
          </a:xfrm>
          <a:prstGeom prst="rect">
            <a:avLst/>
          </a:prstGeom>
        </p:spPr>
      </p:pic>
      <p:pic>
        <p:nvPicPr>
          <p:cNvPr id="17" name="Imagem 16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2888E43F-F5D7-4D8E-AE81-3BECD7A953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2C5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9614">
            <a:off x="4737750" y="3294671"/>
            <a:ext cx="1935712" cy="120789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8BCDA43-D7F0-4E4D-BB5F-FBCFE84D5708}"/>
              </a:ext>
            </a:extLst>
          </p:cNvPr>
          <p:cNvSpPr txBox="1"/>
          <p:nvPr/>
        </p:nvSpPr>
        <p:spPr>
          <a:xfrm>
            <a:off x="1086125" y="4442915"/>
            <a:ext cx="295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Montserrat ExtraBold" panose="00000900000000000000" pitchFamily="2" charset="0"/>
              </a:rPr>
              <a:t>I</a:t>
            </a:r>
            <a:r>
              <a:rPr lang="es-AR" sz="2800" dirty="0" err="1">
                <a:latin typeface="Montserrat ExtraBold" panose="00000900000000000000" pitchFamily="2" charset="0"/>
              </a:rPr>
              <a:t>nstrução</a:t>
            </a:r>
            <a:endParaRPr lang="es-AR" sz="2800" dirty="0">
              <a:latin typeface="Montserrat ExtraBold" panose="00000900000000000000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96FF092-EBBA-4477-8DB3-84F28B31CA69}"/>
              </a:ext>
            </a:extLst>
          </p:cNvPr>
          <p:cNvSpPr txBox="1"/>
          <p:nvPr/>
        </p:nvSpPr>
        <p:spPr>
          <a:xfrm>
            <a:off x="8078590" y="4419367"/>
            <a:ext cx="295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Montserrat ExtraBold" panose="00000900000000000000" pitchFamily="2" charset="0"/>
              </a:rPr>
              <a:t>Ensinamento</a:t>
            </a:r>
            <a:endParaRPr lang="es-AR" sz="2800" dirty="0">
              <a:latin typeface="Montserrat ExtraBold" panose="00000900000000000000" pitchFamily="2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20D6728-326D-4D14-994A-8FF3045D6867}"/>
              </a:ext>
            </a:extLst>
          </p:cNvPr>
          <p:cNvSpPr txBox="1"/>
          <p:nvPr/>
        </p:nvSpPr>
        <p:spPr>
          <a:xfrm>
            <a:off x="4582357" y="4419367"/>
            <a:ext cx="295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Montserrat ExtraBold" panose="00000900000000000000" pitchFamily="2" charset="0"/>
              </a:rPr>
              <a:t>Aprendizado</a:t>
            </a:r>
            <a:endParaRPr lang="es-AR" sz="2800" dirty="0">
              <a:latin typeface="Montserrat ExtraBold" panose="00000900000000000000" pitchFamily="2" charset="0"/>
            </a:endParaRPr>
          </a:p>
        </p:txBody>
      </p:sp>
      <p:pic>
        <p:nvPicPr>
          <p:cNvPr id="24" name="Imagem 23" descr="Uma imagem contendo Logotipo&#10;&#10;Descrição gerada automaticamente">
            <a:extLst>
              <a:ext uri="{FF2B5EF4-FFF2-40B4-BE49-F238E27FC236}">
                <a16:creationId xmlns:a16="http://schemas.microsoft.com/office/drawing/2014/main" id="{90793CFB-4A5C-4553-8CAA-5B101B779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Tela de computador com fundo azul&#10;&#10;Descrição gerada automaticamente">
            <a:extLst>
              <a:ext uri="{FF2B5EF4-FFF2-40B4-BE49-F238E27FC236}">
                <a16:creationId xmlns:a16="http://schemas.microsoft.com/office/drawing/2014/main" id="{EE87CC01-82A1-4AF2-9A20-94852D70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81" y="2348448"/>
            <a:ext cx="3804527" cy="2316738"/>
          </a:xfrm>
          <a:prstGeom prst="rect">
            <a:avLst/>
          </a:prstGeom>
        </p:spPr>
      </p:pic>
      <p:pic>
        <p:nvPicPr>
          <p:cNvPr id="30" name="Imagem 29" descr="Tela de computador com fundo azul&#10;&#10;Descrição gerada automaticamente">
            <a:extLst>
              <a:ext uri="{FF2B5EF4-FFF2-40B4-BE49-F238E27FC236}">
                <a16:creationId xmlns:a16="http://schemas.microsoft.com/office/drawing/2014/main" id="{477AC5C6-C615-456B-AD61-963A7E59F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41" y="2348448"/>
            <a:ext cx="3804527" cy="2316738"/>
          </a:xfrm>
          <a:prstGeom prst="rect">
            <a:avLst/>
          </a:prstGeom>
        </p:spPr>
      </p:pic>
      <p:pic>
        <p:nvPicPr>
          <p:cNvPr id="32" name="Imagem 31" descr="Tela de computador com fundo azul&#10;&#10;Descrição gerada automaticamente">
            <a:extLst>
              <a:ext uri="{FF2B5EF4-FFF2-40B4-BE49-F238E27FC236}">
                <a16:creationId xmlns:a16="http://schemas.microsoft.com/office/drawing/2014/main" id="{85062B81-5F86-41A5-BB6D-CD2E4C04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5" y="2349692"/>
            <a:ext cx="3804527" cy="2316738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13C03178-F2A1-4050-AF8C-D1F8BE55D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63" y="-243668"/>
            <a:ext cx="664741" cy="664741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0498C696-FC4F-49D6-AFFA-5909FADB2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198" y="5791949"/>
            <a:ext cx="1557867" cy="1557867"/>
          </a:xfrm>
          <a:prstGeom prst="rect">
            <a:avLst/>
          </a:prstGeom>
        </p:spPr>
      </p:pic>
      <p:pic>
        <p:nvPicPr>
          <p:cNvPr id="9" name="Imagem 8" descr="Forma, Ícone&#10;&#10;Descrição gerada automaticamente">
            <a:extLst>
              <a:ext uri="{FF2B5EF4-FFF2-40B4-BE49-F238E27FC236}">
                <a16:creationId xmlns:a16="http://schemas.microsoft.com/office/drawing/2014/main" id="{9458B5C9-2E5F-423E-819F-D495296E3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7980">
            <a:off x="10493767" y="5260437"/>
            <a:ext cx="2983530" cy="298353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26F3BD6-884F-447B-9815-5AEB012D9CA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40" y="1594930"/>
            <a:ext cx="653805" cy="304614"/>
          </a:xfrm>
          <a:prstGeom prst="rect">
            <a:avLst/>
          </a:prstGeom>
          <a:noFill/>
        </p:spPr>
      </p:pic>
      <p:pic>
        <p:nvPicPr>
          <p:cNvPr id="31" name="Imagem 30" descr="Texto&#10;&#10;Descrição gerada automaticamente com confiança baixa">
            <a:extLst>
              <a:ext uri="{FF2B5EF4-FFF2-40B4-BE49-F238E27FC236}">
                <a16:creationId xmlns:a16="http://schemas.microsoft.com/office/drawing/2014/main" id="{207C62E6-604D-4B30-9B4A-15BBF5C39B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E02410C9-F763-41EF-B58C-090A5EF2E28E}"/>
              </a:ext>
            </a:extLst>
          </p:cNvPr>
          <p:cNvSpPr txBox="1">
            <a:spLocks/>
          </p:cNvSpPr>
          <p:nvPr/>
        </p:nvSpPr>
        <p:spPr>
          <a:xfrm>
            <a:off x="898090" y="1084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dirty="0">
                <a:solidFill>
                  <a:srgbClr val="FF2C5A"/>
                </a:solidFill>
                <a:latin typeface="Montserrat Black" panose="00000A00000000000000" pitchFamily="2" charset="0"/>
              </a:rPr>
              <a:t>OBJETIVOS DA DISCIPLINA</a:t>
            </a:r>
            <a:endParaRPr lang="pt-BR" dirty="0">
              <a:solidFill>
                <a:srgbClr val="FF2C5A"/>
              </a:solidFill>
              <a:latin typeface="Montserrat Black" panose="00000A00000000000000" pitchFamily="2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640CE0D9-50E3-4775-A45C-187155B19450}"/>
              </a:ext>
            </a:extLst>
          </p:cNvPr>
          <p:cNvSpPr txBox="1">
            <a:spLocks/>
          </p:cNvSpPr>
          <p:nvPr/>
        </p:nvSpPr>
        <p:spPr>
          <a:xfrm>
            <a:off x="985328" y="3087401"/>
            <a:ext cx="25885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Ensinar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, e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não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somente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corrigir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ou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castigar</a:t>
            </a:r>
            <a:endParaRPr lang="pt-BR" sz="20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7B85F3CB-131E-4AE1-BA7D-6208A34A9974}"/>
              </a:ext>
            </a:extLst>
          </p:cNvPr>
          <p:cNvSpPr txBox="1"/>
          <p:nvPr/>
        </p:nvSpPr>
        <p:spPr>
          <a:xfrm>
            <a:off x="985328" y="5232484"/>
            <a:ext cx="10413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800" b="1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</a:rPr>
              <a:t>“O castigo pode interromper </a:t>
            </a:r>
            <a:r>
              <a:rPr lang="es-CL" sz="1800" b="1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</a:rPr>
              <a:t>uma</a:t>
            </a:r>
            <a:r>
              <a:rPr lang="es-CL" sz="1800" b="1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</a:rPr>
              <a:t> conduta a curto </a:t>
            </a:r>
            <a:r>
              <a:rPr lang="es-CL" sz="1800" b="1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</a:rPr>
              <a:t>prazo</a:t>
            </a:r>
            <a:r>
              <a:rPr lang="es-CL" sz="1800" b="1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</a:rPr>
              <a:t>, mas o </a:t>
            </a:r>
            <a:r>
              <a:rPr lang="es-CL" sz="1800" b="1" dirty="0" err="1">
                <a:effectLst/>
                <a:latin typeface="Montserrat Light" panose="00000400000000000000" pitchFamily="2" charset="0"/>
                <a:ea typeface="Times New Roman" panose="02020603050405020304" pitchFamily="18" charset="0"/>
              </a:rPr>
              <a:t>ensino</a:t>
            </a:r>
            <a:r>
              <a:rPr lang="es-CL" sz="1800" b="1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</a:rPr>
              <a:t> ofrece capacidades para toda a vida.” </a:t>
            </a:r>
            <a:r>
              <a:rPr lang="es-CL" sz="1800" b="1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(Siegel y Payne, </a:t>
            </a:r>
            <a:r>
              <a:rPr lang="es-CL" sz="1800" b="1" i="1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Disciplina sin lágrimas</a:t>
            </a:r>
            <a:r>
              <a:rPr lang="es-CL" sz="1800" b="1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, pág. 9). </a:t>
            </a:r>
            <a:endParaRPr lang="pt-BR" b="1" dirty="0">
              <a:latin typeface="Montserrat Light" panose="00000400000000000000" pitchFamily="2" charset="0"/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3C110D6-FE8F-44BF-AE50-9D1BB7280541}"/>
              </a:ext>
            </a:extLst>
          </p:cNvPr>
          <p:cNvSpPr txBox="1">
            <a:spLocks/>
          </p:cNvSpPr>
          <p:nvPr/>
        </p:nvSpPr>
        <p:spPr>
          <a:xfrm>
            <a:off x="4616591" y="2752466"/>
            <a:ext cx="2937430" cy="1657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Que a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criança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alcance a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capacidade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de controlar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seu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próprio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comportamiento (disciplina)</a:t>
            </a:r>
            <a:endParaRPr lang="pt-BR" sz="20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79A5F35F-4047-4D48-AC72-682E9D88E076}"/>
              </a:ext>
            </a:extLst>
          </p:cNvPr>
          <p:cNvSpPr txBox="1">
            <a:spLocks/>
          </p:cNvSpPr>
          <p:nvPr/>
        </p:nvSpPr>
        <p:spPr>
          <a:xfrm>
            <a:off x="8227402" y="2789473"/>
            <a:ext cx="3147446" cy="286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Promover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um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ambiente onde todos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saibam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o que se espera deles em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relação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ao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seu</a:t>
            </a:r>
            <a:r>
              <a:rPr lang="es-419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s-419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comportamento</a:t>
            </a:r>
            <a:endParaRPr lang="pt-BR" sz="20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7" name="Imagem 16" descr="Uma imagem contendo Logotipo&#10;&#10;Descrição gerada automaticamente">
            <a:extLst>
              <a:ext uri="{FF2B5EF4-FFF2-40B4-BE49-F238E27FC236}">
                <a16:creationId xmlns:a16="http://schemas.microsoft.com/office/drawing/2014/main" id="{F0CDAB8F-3472-4112-934C-F54DEBE0EC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509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5FCC4FE-F924-4239-B76C-297EEE4B2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258"/>
            <a:ext cx="664741" cy="664741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26A4CE0B-95B6-48BA-93B6-F431F8BC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39" y="5915163"/>
            <a:ext cx="1557867" cy="1557867"/>
          </a:xfrm>
          <a:prstGeom prst="rect">
            <a:avLst/>
          </a:prstGeom>
        </p:spPr>
      </p:pic>
      <p:pic>
        <p:nvPicPr>
          <p:cNvPr id="6" name="Imagem 5" descr="Forma, Ícone&#10;&#10;Descrição gerada automaticamente">
            <a:extLst>
              <a:ext uri="{FF2B5EF4-FFF2-40B4-BE49-F238E27FC236}">
                <a16:creationId xmlns:a16="http://schemas.microsoft.com/office/drawing/2014/main" id="{5FEB2D1D-31A0-4C04-8415-EBBC14C9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3344">
            <a:off x="789256" y="6087921"/>
            <a:ext cx="1540158" cy="1540158"/>
          </a:xfrm>
          <a:prstGeom prst="rect">
            <a:avLst/>
          </a:prstGeom>
        </p:spPr>
      </p:pic>
      <p:pic>
        <p:nvPicPr>
          <p:cNvPr id="20" name="Imagem 19" descr="Texto&#10;&#10;Descrição gerada automaticamente com confiança baixa">
            <a:extLst>
              <a:ext uri="{FF2B5EF4-FFF2-40B4-BE49-F238E27FC236}">
                <a16:creationId xmlns:a16="http://schemas.microsoft.com/office/drawing/2014/main" id="{5EC58C07-E102-459F-8C4E-F94B3402D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F0C4C982-6B0E-4FC5-BBE0-E931D2E7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572" y="638800"/>
            <a:ext cx="10515600" cy="1325563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1C3E6E"/>
                </a:solidFill>
                <a:effectLst/>
                <a:latin typeface="Montserrat Black" panose="00000A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1. DISCIPLINA SEGUNDO A BÍBLIA</a:t>
            </a:r>
            <a:endParaRPr lang="pt-BR" sz="7200" dirty="0">
              <a:latin typeface="Montserrat Black" panose="00000A00000000000000" pitchFamily="2" charset="0"/>
            </a:endParaRPr>
          </a:p>
        </p:txBody>
      </p:sp>
      <p:sp>
        <p:nvSpPr>
          <p:cNvPr id="25" name="CuadroTexto 6">
            <a:extLst>
              <a:ext uri="{FF2B5EF4-FFF2-40B4-BE49-F238E27FC236}">
                <a16:creationId xmlns:a16="http://schemas.microsoft.com/office/drawing/2014/main" id="{EB330492-E11D-4C7F-B377-8E7D58BE2D4A}"/>
              </a:ext>
            </a:extLst>
          </p:cNvPr>
          <p:cNvSpPr txBox="1"/>
          <p:nvPr/>
        </p:nvSpPr>
        <p:spPr>
          <a:xfrm>
            <a:off x="451931" y="3208577"/>
            <a:ext cx="386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 Light" panose="00000400000000000000" pitchFamily="2" charset="0"/>
              </a:rPr>
              <a:t>Instrui e corrige o seu povo e as pessoas, de maneira individual.</a:t>
            </a:r>
            <a:r>
              <a:rPr lang="es-419" dirty="0">
                <a:latin typeface="Montserrat Light" panose="00000400000000000000" pitchFamily="2" charset="0"/>
              </a:rPr>
              <a:t> </a:t>
            </a:r>
            <a:endParaRPr lang="pt-BR" dirty="0">
              <a:latin typeface="Montserrat Light" panose="00000400000000000000" pitchFamily="2" charset="0"/>
            </a:endParaRPr>
          </a:p>
        </p:txBody>
      </p:sp>
      <p:sp>
        <p:nvSpPr>
          <p:cNvPr id="26" name="CuadroTexto 7">
            <a:extLst>
              <a:ext uri="{FF2B5EF4-FFF2-40B4-BE49-F238E27FC236}">
                <a16:creationId xmlns:a16="http://schemas.microsoft.com/office/drawing/2014/main" id="{C0C542AA-1ABB-44B1-A845-D55622FEBF2E}"/>
              </a:ext>
            </a:extLst>
          </p:cNvPr>
          <p:cNvSpPr txBox="1"/>
          <p:nvPr/>
        </p:nvSpPr>
        <p:spPr>
          <a:xfrm>
            <a:off x="7872161" y="3194837"/>
            <a:ext cx="348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 Light" panose="00000400000000000000" pitchFamily="2" charset="0"/>
              </a:rPr>
              <a:t>Não muda seus princípios e suas normas.</a:t>
            </a:r>
          </a:p>
        </p:txBody>
      </p:sp>
      <p:sp>
        <p:nvSpPr>
          <p:cNvPr id="27" name="CuadroTexto 8">
            <a:extLst>
              <a:ext uri="{FF2B5EF4-FFF2-40B4-BE49-F238E27FC236}">
                <a16:creationId xmlns:a16="http://schemas.microsoft.com/office/drawing/2014/main" id="{B5F914E2-3621-445B-8C14-618D05CDB22E}"/>
              </a:ext>
            </a:extLst>
          </p:cNvPr>
          <p:cNvSpPr txBox="1"/>
          <p:nvPr/>
        </p:nvSpPr>
        <p:spPr>
          <a:xfrm>
            <a:off x="6803850" y="1802422"/>
            <a:ext cx="3893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 Light" panose="00000400000000000000" pitchFamily="2" charset="0"/>
              </a:rPr>
              <a:t>Espera que os pais assumam uma liderança coerente no lar, ensinando e corrigindo seus filhos.</a:t>
            </a:r>
            <a:r>
              <a:rPr lang="es-419" dirty="0">
                <a:latin typeface="Montserrat Light" panose="00000400000000000000" pitchFamily="2" charset="0"/>
              </a:rPr>
              <a:t> </a:t>
            </a:r>
            <a:endParaRPr lang="pt-BR" dirty="0">
              <a:latin typeface="Montserrat Light" panose="00000400000000000000" pitchFamily="2" charset="0"/>
            </a:endParaRPr>
          </a:p>
        </p:txBody>
      </p:sp>
      <p:sp>
        <p:nvSpPr>
          <p:cNvPr id="28" name="CuadroTexto 9">
            <a:extLst>
              <a:ext uri="{FF2B5EF4-FFF2-40B4-BE49-F238E27FC236}">
                <a16:creationId xmlns:a16="http://schemas.microsoft.com/office/drawing/2014/main" id="{DFAC088C-0F54-4ABC-BEF3-34C1F1270BEF}"/>
              </a:ext>
            </a:extLst>
          </p:cNvPr>
          <p:cNvSpPr txBox="1"/>
          <p:nvPr/>
        </p:nvSpPr>
        <p:spPr>
          <a:xfrm>
            <a:off x="4505237" y="5560001"/>
            <a:ext cx="4783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 Light" panose="00000400000000000000" pitchFamily="2" charset="0"/>
              </a:rPr>
              <a:t>Não obriga nem impõe Sua presença em nossas vidas, mas se mostra sempre acessível para quem O busca.</a:t>
            </a: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id="{E394F283-60A5-4E36-B790-222BF235A8AC}"/>
              </a:ext>
            </a:extLst>
          </p:cNvPr>
          <p:cNvSpPr txBox="1"/>
          <p:nvPr/>
        </p:nvSpPr>
        <p:spPr>
          <a:xfrm>
            <a:off x="1559336" y="5094153"/>
            <a:ext cx="294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Equilibra </a:t>
            </a:r>
            <a:r>
              <a:rPr lang="pt-BR" dirty="0">
                <a:latin typeface="Montserrat Light" panose="00000400000000000000" pitchFamily="2" charset="0"/>
                <a:ea typeface="Calibri" panose="020F0502020204030204" pitchFamily="34" charset="0"/>
              </a:rPr>
              <a:t>a</a:t>
            </a: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 misericórdia e a justiça.</a:t>
            </a:r>
            <a:endParaRPr lang="pt-BR" dirty="0">
              <a:latin typeface="Montserrat Light" panose="00000400000000000000" pitchFamily="2" charset="0"/>
            </a:endParaRPr>
          </a:p>
        </p:txBody>
      </p:sp>
      <p:sp>
        <p:nvSpPr>
          <p:cNvPr id="30" name="CuadroTexto 11">
            <a:extLst>
              <a:ext uri="{FF2B5EF4-FFF2-40B4-BE49-F238E27FC236}">
                <a16:creationId xmlns:a16="http://schemas.microsoft.com/office/drawing/2014/main" id="{530103ED-C8B7-47EA-93FC-A39C8A63D00B}"/>
              </a:ext>
            </a:extLst>
          </p:cNvPr>
          <p:cNvSpPr txBox="1"/>
          <p:nvPr/>
        </p:nvSpPr>
        <p:spPr>
          <a:xfrm>
            <a:off x="7662340" y="4090080"/>
            <a:ext cx="3593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 Light" panose="00000400000000000000" pitchFamily="2" charset="0"/>
                <a:ea typeface="Calibri" panose="020F0502020204030204" pitchFamily="34" charset="0"/>
              </a:rPr>
              <a:t>Repete em Sua Palavra aqueles conceitos que são essenciais para a vida e salvação de seus filhos.</a:t>
            </a:r>
            <a:endParaRPr lang="pt-BR" dirty="0">
              <a:latin typeface="Montserrat Light" panose="00000400000000000000" pitchFamily="2" charset="0"/>
            </a:endParaRPr>
          </a:p>
        </p:txBody>
      </p:sp>
      <p:sp>
        <p:nvSpPr>
          <p:cNvPr id="31" name="CuadroTexto 12">
            <a:extLst>
              <a:ext uri="{FF2B5EF4-FFF2-40B4-BE49-F238E27FC236}">
                <a16:creationId xmlns:a16="http://schemas.microsoft.com/office/drawing/2014/main" id="{70FAB6F1-12A1-4332-A60A-35E43DC9A1AA}"/>
              </a:ext>
            </a:extLst>
          </p:cNvPr>
          <p:cNvSpPr txBox="1"/>
          <p:nvPr/>
        </p:nvSpPr>
        <p:spPr>
          <a:xfrm>
            <a:off x="664741" y="4146581"/>
            <a:ext cx="372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Estabeleceu claramente diretrizes para o comportamento.</a:t>
            </a:r>
            <a:endParaRPr lang="pt-BR" dirty="0">
              <a:latin typeface="Montserrat Light" panose="00000400000000000000" pitchFamily="2" charset="0"/>
            </a:endParaRPr>
          </a:p>
        </p:txBody>
      </p:sp>
      <p:sp>
        <p:nvSpPr>
          <p:cNvPr id="32" name="CuadroTexto 13">
            <a:extLst>
              <a:ext uri="{FF2B5EF4-FFF2-40B4-BE49-F238E27FC236}">
                <a16:creationId xmlns:a16="http://schemas.microsoft.com/office/drawing/2014/main" id="{D733E99C-8CA4-4BBC-9008-DA0F2C20CC29}"/>
              </a:ext>
            </a:extLst>
          </p:cNvPr>
          <p:cNvSpPr txBox="1"/>
          <p:nvPr/>
        </p:nvSpPr>
        <p:spPr>
          <a:xfrm>
            <a:off x="1186645" y="1768808"/>
            <a:ext cx="3861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 Light" panose="00000400000000000000" pitchFamily="2" charset="0"/>
                <a:ea typeface="Calibri" panose="020F0502020204030204" pitchFamily="34" charset="0"/>
              </a:rPr>
              <a:t>Da mesma forma que Ele espera muito do comportamento dos Seus filhos, Ele ensina, guia e os encoraja para alcançar o objetivo</a:t>
            </a:r>
            <a:r>
              <a:rPr lang="es-CL" dirty="0">
                <a:latin typeface="Montserrat Light" panose="00000400000000000000" pitchFamily="2" charset="0"/>
                <a:ea typeface="Calibri" panose="020F0502020204030204" pitchFamily="34" charset="0"/>
              </a:rPr>
              <a:t>. </a:t>
            </a:r>
            <a:endParaRPr lang="pt-BR" dirty="0">
              <a:latin typeface="Montserrat Light" panose="00000400000000000000" pitchFamily="2" charset="0"/>
            </a:endParaRPr>
          </a:p>
        </p:txBody>
      </p:sp>
      <p:pic>
        <p:nvPicPr>
          <p:cNvPr id="33" name="Imagem 32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466C8920-4B22-46A6-B3D3-DEB3C450E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6528" flipH="1">
            <a:off x="4168332" y="4666337"/>
            <a:ext cx="1389705" cy="867180"/>
          </a:xfrm>
          <a:prstGeom prst="rect">
            <a:avLst/>
          </a:prstGeom>
        </p:spPr>
      </p:pic>
      <p:pic>
        <p:nvPicPr>
          <p:cNvPr id="34" name="Imagem 33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D2EB8816-E2E8-4C22-96DB-78929F84F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511" flipH="1">
            <a:off x="4432368" y="2371796"/>
            <a:ext cx="1470248" cy="917440"/>
          </a:xfrm>
          <a:prstGeom prst="rect">
            <a:avLst/>
          </a:prstGeom>
        </p:spPr>
      </p:pic>
      <p:pic>
        <p:nvPicPr>
          <p:cNvPr id="35" name="Imagem 34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89D5B217-AE58-4572-B793-D78C9DABF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1155" flipH="1">
            <a:off x="4000005" y="3963482"/>
            <a:ext cx="1495357" cy="933107"/>
          </a:xfrm>
          <a:prstGeom prst="rect">
            <a:avLst/>
          </a:prstGeom>
        </p:spPr>
      </p:pic>
      <p:pic>
        <p:nvPicPr>
          <p:cNvPr id="37" name="Imagem 36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B33EF3F5-2766-49C9-B048-1A64BAAD0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0332" flipH="1" flipV="1">
            <a:off x="5207173" y="4779521"/>
            <a:ext cx="1500490" cy="936311"/>
          </a:xfrm>
          <a:prstGeom prst="rect">
            <a:avLst/>
          </a:prstGeom>
        </p:spPr>
      </p:pic>
      <p:pic>
        <p:nvPicPr>
          <p:cNvPr id="41" name="Imagem 40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5DA3E72F-B64E-458D-81B3-0FD17B44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196" flipH="1">
            <a:off x="3837423" y="3132672"/>
            <a:ext cx="1525949" cy="1005665"/>
          </a:xfrm>
          <a:prstGeom prst="rect">
            <a:avLst/>
          </a:prstGeom>
        </p:spPr>
      </p:pic>
      <p:pic>
        <p:nvPicPr>
          <p:cNvPr id="42" name="Imagem 41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866690D3-E725-4E29-B505-B9A3A3C36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44606" flipH="1" flipV="1">
            <a:off x="5899230" y="2360597"/>
            <a:ext cx="1390163" cy="867467"/>
          </a:xfrm>
          <a:prstGeom prst="rect">
            <a:avLst/>
          </a:prstGeom>
        </p:spPr>
      </p:pic>
      <p:pic>
        <p:nvPicPr>
          <p:cNvPr id="43" name="Imagem 42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6B929A70-AB91-47A8-8BB7-5F23CF26F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2950" flipH="1" flipV="1">
            <a:off x="6800622" y="3288558"/>
            <a:ext cx="1432552" cy="893918"/>
          </a:xfrm>
          <a:prstGeom prst="rect">
            <a:avLst/>
          </a:prstGeom>
        </p:spPr>
      </p:pic>
      <p:pic>
        <p:nvPicPr>
          <p:cNvPr id="44" name="Imagem 43" descr="Uma imagem contendo escuro, foto, luz, noite&#10;&#10;Descrição gerada automaticamente">
            <a:extLst>
              <a:ext uri="{FF2B5EF4-FFF2-40B4-BE49-F238E27FC236}">
                <a16:creationId xmlns:a16="http://schemas.microsoft.com/office/drawing/2014/main" id="{E7D9FF98-7C9A-4E31-BA8B-8AB89FC03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9389" flipH="1" flipV="1">
            <a:off x="6356945" y="4294931"/>
            <a:ext cx="1641259" cy="1024151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C56B9030-BAD9-46A1-A08C-4465D122C127}"/>
              </a:ext>
            </a:extLst>
          </p:cNvPr>
          <p:cNvSpPr/>
          <p:nvPr/>
        </p:nvSpPr>
        <p:spPr>
          <a:xfrm>
            <a:off x="4909773" y="2870080"/>
            <a:ext cx="2159346" cy="2057184"/>
          </a:xfrm>
          <a:prstGeom prst="ellipse">
            <a:avLst/>
          </a:prstGeom>
          <a:solidFill>
            <a:srgbClr val="FF2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dirty="0">
                <a:latin typeface="Montserrat ExtraBold" panose="00000900000000000000" pitchFamily="2" charset="0"/>
              </a:rPr>
              <a:t>DEUS</a:t>
            </a:r>
            <a:endParaRPr lang="pt-BR" sz="3600" dirty="0">
              <a:latin typeface="Montserrat ExtraBold" panose="00000900000000000000" pitchFamily="2" charset="0"/>
            </a:endParaRPr>
          </a:p>
        </p:txBody>
      </p:sp>
      <p:pic>
        <p:nvPicPr>
          <p:cNvPr id="36" name="Imagem 35" descr="Uma imagem contendo Logotipo&#10;&#10;Descrição gerada automaticamente">
            <a:extLst>
              <a:ext uri="{FF2B5EF4-FFF2-40B4-BE49-F238E27FC236}">
                <a16:creationId xmlns:a16="http://schemas.microsoft.com/office/drawing/2014/main" id="{759FF9DD-A636-4AAD-9BC7-41057F4941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5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A3CD09EF-14C3-45BA-9AE3-9D4CEDC9D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84" y="244698"/>
            <a:ext cx="664741" cy="664741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9F47F7C3-6F84-4FF7-AF76-4CACACCCE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25" y="1317351"/>
            <a:ext cx="2012584" cy="2012584"/>
          </a:xfrm>
          <a:prstGeom prst="rect">
            <a:avLst/>
          </a:prstGeom>
        </p:spPr>
      </p:pic>
      <p:pic>
        <p:nvPicPr>
          <p:cNvPr id="10" name="Imagem 9" descr="Forma, Ícone&#10;&#10;Descrição gerada automaticamente">
            <a:extLst>
              <a:ext uri="{FF2B5EF4-FFF2-40B4-BE49-F238E27FC236}">
                <a16:creationId xmlns:a16="http://schemas.microsoft.com/office/drawing/2014/main" id="{31B475E6-4C83-449A-9D05-AD6DD4F7C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2761">
            <a:off x="-580050" y="5834833"/>
            <a:ext cx="1540158" cy="1540158"/>
          </a:xfrm>
          <a:prstGeom prst="rect">
            <a:avLst/>
          </a:prstGeom>
        </p:spPr>
      </p:pic>
      <p:pic>
        <p:nvPicPr>
          <p:cNvPr id="12" name="Imagem 11" descr="Texto&#10;&#10;Descrição gerada automaticamente com confiança baixa">
            <a:extLst>
              <a:ext uri="{FF2B5EF4-FFF2-40B4-BE49-F238E27FC236}">
                <a16:creationId xmlns:a16="http://schemas.microsoft.com/office/drawing/2014/main" id="{C7DF5D7D-79DD-457C-8CB1-BA77EB7E2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E768274B-9D28-46AB-A28D-43940267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31" y="1245236"/>
            <a:ext cx="7558940" cy="1325563"/>
          </a:xfrm>
        </p:spPr>
        <p:txBody>
          <a:bodyPr>
            <a:normAutofit/>
          </a:bodyPr>
          <a:lstStyle/>
          <a:p>
            <a:r>
              <a:rPr lang="es-419" sz="2400" dirty="0" err="1">
                <a:solidFill>
                  <a:srgbClr val="FF2C5A"/>
                </a:solidFill>
                <a:latin typeface="Montserrat Black" panose="00000A00000000000000" pitchFamily="2" charset="0"/>
              </a:rPr>
              <a:t>Qual</a:t>
            </a:r>
            <a:r>
              <a:rPr lang="es-419" sz="2400" dirty="0">
                <a:solidFill>
                  <a:srgbClr val="FF2C5A"/>
                </a:solidFill>
                <a:latin typeface="Montserrat Black" panose="00000A00000000000000" pitchFamily="2" charset="0"/>
              </a:rPr>
              <a:t> é a </a:t>
            </a:r>
            <a:r>
              <a:rPr lang="es-419" sz="2400" dirty="0" err="1">
                <a:solidFill>
                  <a:srgbClr val="FF2C5A"/>
                </a:solidFill>
                <a:latin typeface="Montserrat Black" panose="00000A00000000000000" pitchFamily="2" charset="0"/>
              </a:rPr>
              <a:t>minha</a:t>
            </a:r>
            <a:r>
              <a:rPr lang="es-419" sz="2400" dirty="0">
                <a:solidFill>
                  <a:srgbClr val="FF2C5A"/>
                </a:solidFill>
                <a:latin typeface="Montserrat Black" panose="00000A00000000000000" pitchFamily="2" charset="0"/>
              </a:rPr>
              <a:t> </a:t>
            </a:r>
            <a:r>
              <a:rPr lang="es-419" sz="2400" dirty="0" err="1">
                <a:solidFill>
                  <a:srgbClr val="FF2C5A"/>
                </a:solidFill>
                <a:latin typeface="Montserrat Black" panose="00000A00000000000000" pitchFamily="2" charset="0"/>
              </a:rPr>
              <a:t>função</a:t>
            </a:r>
            <a:r>
              <a:rPr lang="es-419" sz="2400" dirty="0">
                <a:solidFill>
                  <a:srgbClr val="FF2C5A"/>
                </a:solidFill>
                <a:latin typeface="Montserrat Black" panose="00000A00000000000000" pitchFamily="2" charset="0"/>
              </a:rPr>
              <a:t> como profesor </a:t>
            </a:r>
            <a:r>
              <a:rPr lang="es-419" sz="2400" dirty="0" err="1">
                <a:solidFill>
                  <a:srgbClr val="FF2C5A"/>
                </a:solidFill>
                <a:latin typeface="Montserrat Black" panose="00000A00000000000000" pitchFamily="2" charset="0"/>
              </a:rPr>
              <a:t>cristão</a:t>
            </a:r>
            <a:r>
              <a:rPr lang="es-419" sz="2400" dirty="0">
                <a:solidFill>
                  <a:srgbClr val="FF2C5A"/>
                </a:solidFill>
                <a:latin typeface="Montserrat Black" panose="00000A00000000000000" pitchFamily="2" charset="0"/>
              </a:rPr>
              <a:t>?</a:t>
            </a:r>
            <a:endParaRPr lang="pt-BR" sz="2400" dirty="0">
              <a:solidFill>
                <a:srgbClr val="FF2C5A"/>
              </a:solidFill>
              <a:latin typeface="Montserrat Black" panose="00000A00000000000000" pitchFamily="2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93653DC3-18DD-4CAD-BC1F-2205EB5E0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31" y="2261964"/>
            <a:ext cx="7211065" cy="4351338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Montserrat Light" panose="00000400000000000000" pitchFamily="2" charset="0"/>
              </a:rPr>
              <a:t>Imitar e representar a Deus da melhor maneira.</a:t>
            </a:r>
          </a:p>
          <a:p>
            <a:pPr algn="just"/>
            <a:r>
              <a:rPr lang="pt-BR" sz="2000" dirty="0">
                <a:latin typeface="Montserrat Light" panose="00000400000000000000" pitchFamily="2" charset="0"/>
              </a:rPr>
              <a:t>Disciplinar com amor e misericórdia.</a:t>
            </a:r>
          </a:p>
          <a:p>
            <a:pPr algn="just"/>
            <a:r>
              <a:rPr lang="pt-BR" sz="2000" dirty="0">
                <a:latin typeface="Montserrat Light" panose="00000400000000000000" pitchFamily="2" charset="0"/>
              </a:rPr>
              <a:t>Tratar as crianças com firmeza, mas ao mesmo tempo, com amor. </a:t>
            </a:r>
          </a:p>
          <a:p>
            <a:pPr algn="just"/>
            <a:r>
              <a:rPr lang="pt-BR" sz="2000" dirty="0">
                <a:latin typeface="Montserrat Light" panose="00000400000000000000" pitchFamily="2" charset="0"/>
              </a:rPr>
              <a:t>Acompanhar e trabalhar com os pais no desafio de ensinar e disciplinar os filhos, organizando espaços de aprendizado como: encontro de pais, indicação de livros úteis para a educação de filhos, vídeos ou reflexões curtas sobre disciplina e reverência.</a:t>
            </a:r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5412CD9E-F693-4909-B904-AFF4CEE146A4}"/>
              </a:ext>
            </a:extLst>
          </p:cNvPr>
          <p:cNvSpPr/>
          <p:nvPr/>
        </p:nvSpPr>
        <p:spPr>
          <a:xfrm>
            <a:off x="911433" y="2369982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0E84E2FC-8BB5-4418-A81D-39CDBDD9D1E9}"/>
              </a:ext>
            </a:extLst>
          </p:cNvPr>
          <p:cNvSpPr/>
          <p:nvPr/>
        </p:nvSpPr>
        <p:spPr>
          <a:xfrm>
            <a:off x="911432" y="2774452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BBD0E079-E1C2-432E-A218-07C7DDAF8687}"/>
              </a:ext>
            </a:extLst>
          </p:cNvPr>
          <p:cNvSpPr/>
          <p:nvPr/>
        </p:nvSpPr>
        <p:spPr>
          <a:xfrm>
            <a:off x="911431" y="3163523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ED714515-C1C7-471B-8E4F-474E5E1742F7}"/>
              </a:ext>
            </a:extLst>
          </p:cNvPr>
          <p:cNvSpPr/>
          <p:nvPr/>
        </p:nvSpPr>
        <p:spPr>
          <a:xfrm>
            <a:off x="911430" y="3834220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1C693531-C82C-403C-A5CB-308B87BA3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2753" y="3869491"/>
            <a:ext cx="5316859" cy="3697124"/>
          </a:xfrm>
          <a:prstGeom prst="rect">
            <a:avLst/>
          </a:prstGeom>
        </p:spPr>
      </p:pic>
      <p:pic>
        <p:nvPicPr>
          <p:cNvPr id="20" name="Imagem 19" descr="Uma imagem contendo Logotipo&#10;&#10;Descrição gerada automaticamente">
            <a:extLst>
              <a:ext uri="{FF2B5EF4-FFF2-40B4-BE49-F238E27FC236}">
                <a16:creationId xmlns:a16="http://schemas.microsoft.com/office/drawing/2014/main" id="{A3B3B217-A9CE-47FF-8210-80319C3D5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132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la de computador&#10;&#10;Descrição gerada automaticamente">
            <a:extLst>
              <a:ext uri="{FF2B5EF4-FFF2-40B4-BE49-F238E27FC236}">
                <a16:creationId xmlns:a16="http://schemas.microsoft.com/office/drawing/2014/main" id="{24AEBE65-0F8D-4A12-9432-A58663E36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14" y="2666157"/>
            <a:ext cx="8770086" cy="2444122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F85B1E9-CBF5-4916-AF06-3FAAC85AB8E1}"/>
              </a:ext>
            </a:extLst>
          </p:cNvPr>
          <p:cNvSpPr/>
          <p:nvPr/>
        </p:nvSpPr>
        <p:spPr>
          <a:xfrm>
            <a:off x="3496342" y="3013145"/>
            <a:ext cx="6772585" cy="1354217"/>
          </a:xfrm>
          <a:prstGeom prst="rect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DB93BE-8564-4AA8-800F-0CCBDD128E22}"/>
              </a:ext>
            </a:extLst>
          </p:cNvPr>
          <p:cNvSpPr txBox="1"/>
          <p:nvPr/>
        </p:nvSpPr>
        <p:spPr>
          <a:xfrm>
            <a:off x="3604185" y="3167033"/>
            <a:ext cx="672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</a:rPr>
              <a:t>O caráter formado segundo a semelhança divina é o único tesouro que deste mundo podemos levar para o futuro” (White, </a:t>
            </a:r>
            <a:r>
              <a:rPr lang="pt-BR" sz="1800" i="1" dirty="0">
                <a:solidFill>
                  <a:schemeClr val="bg1"/>
                </a:solidFill>
                <a:latin typeface="Montserrat Medium" panose="00000600000000000000" pitchFamily="2" charset="0"/>
                <a:ea typeface="Calibri" panose="020F0502020204030204" pitchFamily="34" charset="0"/>
              </a:rPr>
              <a:t>Orientação da criança</a:t>
            </a:r>
            <a:r>
              <a:rPr lang="pt-BR" sz="1800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</a:rPr>
              <a:t>, p. 96</a:t>
            </a:r>
            <a:r>
              <a:rPr lang="es-CL" sz="1800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Calibri" panose="020F0502020204030204" pitchFamily="34" charset="0"/>
              </a:rPr>
              <a:t>).</a:t>
            </a:r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D17106D7-E14D-411E-8151-F6AEED80B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71" y="2393768"/>
            <a:ext cx="664741" cy="664741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E1654A29-1828-42DC-8874-2A5CC6A4E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8" y="-748487"/>
            <a:ext cx="1557867" cy="1557867"/>
          </a:xfrm>
          <a:prstGeom prst="rect">
            <a:avLst/>
          </a:prstGeom>
        </p:spPr>
      </p:pic>
      <p:pic>
        <p:nvPicPr>
          <p:cNvPr id="16" name="Imagem 15" descr="Forma, Ícone&#10;&#10;Descrição gerada automaticamente">
            <a:extLst>
              <a:ext uri="{FF2B5EF4-FFF2-40B4-BE49-F238E27FC236}">
                <a16:creationId xmlns:a16="http://schemas.microsoft.com/office/drawing/2014/main" id="{58C8C37E-B54E-4E10-86CC-8BA906452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035">
            <a:off x="11421921" y="1246126"/>
            <a:ext cx="1540158" cy="1540158"/>
          </a:xfrm>
          <a:prstGeom prst="rect">
            <a:avLst/>
          </a:prstGeom>
        </p:spPr>
      </p:pic>
      <p:pic>
        <p:nvPicPr>
          <p:cNvPr id="20" name="Imagem 19" descr="Texto&#10;&#10;Descrição gerada automaticamente com confiança baixa">
            <a:extLst>
              <a:ext uri="{FF2B5EF4-FFF2-40B4-BE49-F238E27FC236}">
                <a16:creationId xmlns:a16="http://schemas.microsoft.com/office/drawing/2014/main" id="{0DFC7A3F-E7C4-4E4A-8BC1-D33D113DC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26FECB73-FD62-4982-98AD-CC1DEC65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19" y="1137201"/>
            <a:ext cx="9250408" cy="1325563"/>
          </a:xfrm>
        </p:spPr>
        <p:txBody>
          <a:bodyPr>
            <a:normAutofit fontScale="90000"/>
          </a:bodyPr>
          <a:lstStyle/>
          <a:p>
            <a:r>
              <a:rPr lang="es-CL" sz="4900" dirty="0">
                <a:effectLst/>
                <a:latin typeface="Montserrat Black" panose="00000A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pt-BR" sz="4900" dirty="0"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900" dirty="0">
                <a:solidFill>
                  <a:srgbClr val="1C3E6E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CL" sz="4900" b="1" dirty="0">
                <a:solidFill>
                  <a:srgbClr val="1C3E6E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FORMAÇÃO DO CARÁCTER E DOMÍNIO PRÓPRIO</a:t>
            </a:r>
            <a:br>
              <a:rPr lang="pt-BR" sz="1800" dirty="0">
                <a:solidFill>
                  <a:srgbClr val="1C3E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rgbClr val="1C3E6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B299CB0-F327-4090-A031-C9C0CAEA9014}"/>
              </a:ext>
            </a:extLst>
          </p:cNvPr>
          <p:cNvSpPr/>
          <p:nvPr/>
        </p:nvSpPr>
        <p:spPr>
          <a:xfrm>
            <a:off x="11073482" y="4367362"/>
            <a:ext cx="514350" cy="827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38788CDF-9F2A-4C6A-AD41-BD898D671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6" y="5058017"/>
            <a:ext cx="10230394" cy="1082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Montserrat Light" panose="00000400000000000000" pitchFamily="2" charset="0"/>
              </a:rPr>
              <a:t>   O domínio próprio e a paciência são bases fundamentais para a construção do caráter, e a disciplina aplicada corretamente é o caminho mais eficiente para alcançar esse objetivo. </a:t>
            </a:r>
          </a:p>
          <a:p>
            <a:pPr marL="0" indent="0">
              <a:buNone/>
            </a:pPr>
            <a:endParaRPr lang="es-419" sz="2000" dirty="0"/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13" name="Imagem 12" descr="Uma imagem contendo Logotipo&#10;&#10;Descrição gerada automaticamente">
            <a:extLst>
              <a:ext uri="{FF2B5EF4-FFF2-40B4-BE49-F238E27FC236}">
                <a16:creationId xmlns:a16="http://schemas.microsoft.com/office/drawing/2014/main" id="{2B5BB701-D2FD-44AC-AB4B-0A22E6EC06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5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2EE3B5DD-42EB-43EF-95FD-FA4DEE1F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753" y="1137401"/>
            <a:ext cx="810360" cy="810360"/>
          </a:xfrm>
          <a:prstGeom prst="rect">
            <a:avLst/>
          </a:prstGeom>
        </p:spPr>
      </p:pic>
      <p:pic>
        <p:nvPicPr>
          <p:cNvPr id="9" name="Imagem 8" descr="Forma, Ícone&#10;&#10;Descrição gerada automaticamente">
            <a:extLst>
              <a:ext uri="{FF2B5EF4-FFF2-40B4-BE49-F238E27FC236}">
                <a16:creationId xmlns:a16="http://schemas.microsoft.com/office/drawing/2014/main" id="{EBE9FB4B-96BA-4042-8304-04448AAB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1513">
            <a:off x="-734897" y="6300737"/>
            <a:ext cx="1114525" cy="1114525"/>
          </a:xfrm>
          <a:prstGeom prst="rect">
            <a:avLst/>
          </a:prstGeom>
        </p:spPr>
      </p:pic>
      <p:pic>
        <p:nvPicPr>
          <p:cNvPr id="18" name="Imagem 17" descr="Texto&#10;&#10;Descrição gerada automaticamente com confiança baixa">
            <a:extLst>
              <a:ext uri="{FF2B5EF4-FFF2-40B4-BE49-F238E27FC236}">
                <a16:creationId xmlns:a16="http://schemas.microsoft.com/office/drawing/2014/main" id="{4F82A804-E4E9-47E5-9E54-FD586476F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619F7F8D-E932-4B1A-A54E-CA5AD6BC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27050"/>
            <a:ext cx="818388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pt-BR" sz="20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2000" dirty="0">
                <a:latin typeface="Montserrat Light" panose="00000400000000000000" pitchFamily="2" charset="0"/>
              </a:rPr>
            </a:br>
            <a:r>
              <a:rPr lang="pt-BR" sz="2400" dirty="0">
                <a:solidFill>
                  <a:srgbClr val="FF2C5A"/>
                </a:solidFill>
                <a:latin typeface="Montserrat ExtraBold" panose="00000900000000000000" pitchFamily="2" charset="0"/>
              </a:rPr>
              <a:t>Qual é o perfil de um professor que busca desenvolver o carácter </a:t>
            </a:r>
            <a:r>
              <a:rPr lang="pt-BR" sz="2800" b="1" dirty="0">
                <a:latin typeface="Montserrat ExtraBold" panose="00000900000000000000" pitchFamily="2" charset="0"/>
              </a:rPr>
              <a:t>X </a:t>
            </a:r>
            <a:r>
              <a:rPr lang="pt-BR" sz="2400" dirty="0">
                <a:solidFill>
                  <a:srgbClr val="1C3E6E"/>
                </a:solidFill>
                <a:latin typeface="Montserrat ExtraBold" panose="00000900000000000000" pitchFamily="2" charset="0"/>
              </a:rPr>
              <a:t>Um que não busca?</a:t>
            </a:r>
            <a:br>
              <a:rPr lang="pt-BR" sz="2000" dirty="0">
                <a:solidFill>
                  <a:srgbClr val="1C3E6E"/>
                </a:solidFill>
                <a:latin typeface="Montserrat Light" panose="00000400000000000000" pitchFamily="2" charset="0"/>
              </a:rPr>
            </a:br>
            <a:br>
              <a:rPr lang="pt-BR" sz="2000" dirty="0">
                <a:solidFill>
                  <a:srgbClr val="1C3E6E"/>
                </a:solidFill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>
              <a:solidFill>
                <a:srgbClr val="1C3E6E"/>
              </a:solidFill>
              <a:latin typeface="Montserrat Light" panose="00000400000000000000" pitchFamily="2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6AA3F41B-6D65-47E6-83F4-36AC4D77F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169"/>
            <a:ext cx="4926726" cy="5558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 sz="2000" dirty="0">
              <a:latin typeface="Montserrat Light" panose="00000400000000000000" pitchFamily="2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Não expressa de forma </a:t>
            </a: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clara, nem incentiva seus alunos a se comportarem.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É firme, paciente, amável e racional.</a:t>
            </a:r>
            <a:endParaRPr lang="pt-BR" sz="18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Leva em conta as necessidades de cada criança de maneira individual.</a:t>
            </a:r>
            <a:endParaRPr lang="pt-BR" sz="18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Procura ter uma relação acolhedora com a criança.</a:t>
            </a:r>
            <a:endParaRPr lang="pt-BR" sz="18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É um exemplo de </a:t>
            </a:r>
            <a:r>
              <a:rPr lang="pt-BR" sz="180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domínio próprio.</a:t>
            </a:r>
            <a:endParaRPr lang="pt-BR" sz="18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Não reflete com a criança, após aplicar um castigo, procurando mudança de atitude e compromisso.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Incentiva as crianças a serem independentes.</a:t>
            </a:r>
            <a:endParaRPr lang="pt-BR" sz="18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sz="2000" dirty="0">
              <a:latin typeface="Montserrat Light" panose="00000400000000000000" pitchFamily="2" charset="0"/>
            </a:endParaRPr>
          </a:p>
        </p:txBody>
      </p:sp>
      <p:sp>
        <p:nvSpPr>
          <p:cNvPr id="24" name="CuadroTexto 4">
            <a:extLst>
              <a:ext uri="{FF2B5EF4-FFF2-40B4-BE49-F238E27FC236}">
                <a16:creationId xmlns:a16="http://schemas.microsoft.com/office/drawing/2014/main" id="{D966AE3B-D141-4ED5-92FC-3CDB23F8D658}"/>
              </a:ext>
            </a:extLst>
          </p:cNvPr>
          <p:cNvSpPr txBox="1"/>
          <p:nvPr/>
        </p:nvSpPr>
        <p:spPr>
          <a:xfrm>
            <a:off x="6475195" y="1936905"/>
            <a:ext cx="51889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latin typeface="Montserrat Light" panose="00000400000000000000" pitchFamily="2" charset="0"/>
              </a:rPr>
              <a:t>As crianças não tem a clara noção de como se comportar adequadamente.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latin typeface="Montserrat Light" panose="00000400000000000000" pitchFamily="2" charset="0"/>
              </a:rPr>
              <a:t>Às vezes corrige, às vezes não</a:t>
            </a:r>
            <a:r>
              <a:rPr lang="es-AR" sz="1800" dirty="0">
                <a:latin typeface="Montserrat Light" panose="00000400000000000000" pitchFamily="2" charset="0"/>
              </a:rPr>
              <a:t>. </a:t>
            </a:r>
            <a:r>
              <a:rPr lang="pt-BR" sz="1800" dirty="0">
                <a:latin typeface="Montserrat Light" panose="00000400000000000000" pitchFamily="2" charset="0"/>
              </a:rPr>
              <a:t>Fica nervoso com facilidade diante da indisciplina e às vezes exagera com a disciplina.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800" dirty="0">
                <a:latin typeface="Montserrat Light" panose="00000400000000000000" pitchFamily="2" charset="0"/>
              </a:rPr>
              <a:t>Trata todos da mesma forma.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latin typeface="Montserrat Light" panose="00000400000000000000" pitchFamily="2" charset="0"/>
              </a:rPr>
              <a:t>Sua forma de tratar é rude e áspera, parece que não gosta de estar junto às crianças.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latin typeface="Montserrat Light" panose="00000400000000000000" pitchFamily="2" charset="0"/>
              </a:rPr>
              <a:t>Não sabe se controlar.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latin typeface="Montserrat Light" panose="00000400000000000000" pitchFamily="2" charset="0"/>
              </a:rPr>
              <a:t>Depois de aplicar um castigo, ele não reflete com a criança, procurando uma mudança de atitude e compromisso.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>
                <a:latin typeface="Montserrat Light" panose="00000400000000000000" pitchFamily="2" charset="0"/>
              </a:rPr>
              <a:t>Faz tudo para os alunos, mostrando-se exigente e controlador.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AR" dirty="0">
              <a:latin typeface="Montserrat Light" panose="00000400000000000000" pitchFamily="2" charset="0"/>
            </a:endParaRPr>
          </a:p>
          <a:p>
            <a:endParaRPr lang="es-AR" dirty="0">
              <a:latin typeface="Montserrat Light" panose="00000400000000000000" pitchFamily="2" charset="0"/>
            </a:endParaRPr>
          </a:p>
          <a:p>
            <a:endParaRPr lang="es-AR" sz="1200" dirty="0"/>
          </a:p>
        </p:txBody>
      </p:sp>
      <p:sp>
        <p:nvSpPr>
          <p:cNvPr id="26" name="Fluxograma: Conector 25">
            <a:extLst>
              <a:ext uri="{FF2B5EF4-FFF2-40B4-BE49-F238E27FC236}">
                <a16:creationId xmlns:a16="http://schemas.microsoft.com/office/drawing/2014/main" id="{5F760DD3-3763-4B9D-8D4E-79926B26A595}"/>
              </a:ext>
            </a:extLst>
          </p:cNvPr>
          <p:cNvSpPr/>
          <p:nvPr/>
        </p:nvSpPr>
        <p:spPr>
          <a:xfrm>
            <a:off x="905800" y="2035742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Conector 26">
            <a:extLst>
              <a:ext uri="{FF2B5EF4-FFF2-40B4-BE49-F238E27FC236}">
                <a16:creationId xmlns:a16="http://schemas.microsoft.com/office/drawing/2014/main" id="{43884D8E-815C-42CE-BD8B-0349500B5A76}"/>
              </a:ext>
            </a:extLst>
          </p:cNvPr>
          <p:cNvSpPr/>
          <p:nvPr/>
        </p:nvSpPr>
        <p:spPr>
          <a:xfrm>
            <a:off x="905799" y="2950823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Conector 27">
            <a:extLst>
              <a:ext uri="{FF2B5EF4-FFF2-40B4-BE49-F238E27FC236}">
                <a16:creationId xmlns:a16="http://schemas.microsoft.com/office/drawing/2014/main" id="{DA3B6735-4A75-40F0-B449-4197CECB23FC}"/>
              </a:ext>
            </a:extLst>
          </p:cNvPr>
          <p:cNvSpPr/>
          <p:nvPr/>
        </p:nvSpPr>
        <p:spPr>
          <a:xfrm>
            <a:off x="905799" y="3369923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E0ADB801-675C-4A1E-A5DD-61A8D5B97D29}"/>
              </a:ext>
            </a:extLst>
          </p:cNvPr>
          <p:cNvSpPr/>
          <p:nvPr/>
        </p:nvSpPr>
        <p:spPr>
          <a:xfrm>
            <a:off x="905799" y="4044012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Conector 29">
            <a:extLst>
              <a:ext uri="{FF2B5EF4-FFF2-40B4-BE49-F238E27FC236}">
                <a16:creationId xmlns:a16="http://schemas.microsoft.com/office/drawing/2014/main" id="{5BCA0972-2A35-4F8F-8BC5-951D8AD105CE}"/>
              </a:ext>
            </a:extLst>
          </p:cNvPr>
          <p:cNvSpPr/>
          <p:nvPr/>
        </p:nvSpPr>
        <p:spPr>
          <a:xfrm>
            <a:off x="905798" y="4727052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Conector 30">
            <a:extLst>
              <a:ext uri="{FF2B5EF4-FFF2-40B4-BE49-F238E27FC236}">
                <a16:creationId xmlns:a16="http://schemas.microsoft.com/office/drawing/2014/main" id="{F64AFA00-D7B6-43FF-BC81-ABEFC3393038}"/>
              </a:ext>
            </a:extLst>
          </p:cNvPr>
          <p:cNvSpPr/>
          <p:nvPr/>
        </p:nvSpPr>
        <p:spPr>
          <a:xfrm>
            <a:off x="905798" y="5127102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Conector 31">
            <a:extLst>
              <a:ext uri="{FF2B5EF4-FFF2-40B4-BE49-F238E27FC236}">
                <a16:creationId xmlns:a16="http://schemas.microsoft.com/office/drawing/2014/main" id="{2FD2C96B-1393-42F4-BA8D-C742AB37971A}"/>
              </a:ext>
            </a:extLst>
          </p:cNvPr>
          <p:cNvSpPr/>
          <p:nvPr/>
        </p:nvSpPr>
        <p:spPr>
          <a:xfrm>
            <a:off x="905797" y="6073509"/>
            <a:ext cx="144199" cy="144199"/>
          </a:xfrm>
          <a:prstGeom prst="flowChartConnector">
            <a:avLst/>
          </a:prstGeom>
          <a:solidFill>
            <a:srgbClr val="FF2C5A"/>
          </a:solidFill>
          <a:ln>
            <a:solidFill>
              <a:srgbClr val="FF2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Conector 32">
            <a:extLst>
              <a:ext uri="{FF2B5EF4-FFF2-40B4-BE49-F238E27FC236}">
                <a16:creationId xmlns:a16="http://schemas.microsoft.com/office/drawing/2014/main" id="{DB99870F-20F6-42F3-BA7D-20EA22B456AC}"/>
              </a:ext>
            </a:extLst>
          </p:cNvPr>
          <p:cNvSpPr/>
          <p:nvPr/>
        </p:nvSpPr>
        <p:spPr>
          <a:xfrm>
            <a:off x="6500591" y="2047413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Conector 33">
            <a:extLst>
              <a:ext uri="{FF2B5EF4-FFF2-40B4-BE49-F238E27FC236}">
                <a16:creationId xmlns:a16="http://schemas.microsoft.com/office/drawing/2014/main" id="{65C706EC-9BB8-458B-B272-90BBB3F2B192}"/>
              </a:ext>
            </a:extLst>
          </p:cNvPr>
          <p:cNvSpPr/>
          <p:nvPr/>
        </p:nvSpPr>
        <p:spPr>
          <a:xfrm>
            <a:off x="6500588" y="2602307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Conector 34">
            <a:extLst>
              <a:ext uri="{FF2B5EF4-FFF2-40B4-BE49-F238E27FC236}">
                <a16:creationId xmlns:a16="http://schemas.microsoft.com/office/drawing/2014/main" id="{38FA6FF7-AAA0-416E-9A57-B98A8721F79B}"/>
              </a:ext>
            </a:extLst>
          </p:cNvPr>
          <p:cNvSpPr/>
          <p:nvPr/>
        </p:nvSpPr>
        <p:spPr>
          <a:xfrm>
            <a:off x="6500590" y="3400985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Conector 35">
            <a:extLst>
              <a:ext uri="{FF2B5EF4-FFF2-40B4-BE49-F238E27FC236}">
                <a16:creationId xmlns:a16="http://schemas.microsoft.com/office/drawing/2014/main" id="{A1352DCA-CABE-4C82-A57D-2E56E2F1082C}"/>
              </a:ext>
            </a:extLst>
          </p:cNvPr>
          <p:cNvSpPr/>
          <p:nvPr/>
        </p:nvSpPr>
        <p:spPr>
          <a:xfrm>
            <a:off x="6500588" y="3688272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luxograma: Conector 36">
            <a:extLst>
              <a:ext uri="{FF2B5EF4-FFF2-40B4-BE49-F238E27FC236}">
                <a16:creationId xmlns:a16="http://schemas.microsoft.com/office/drawing/2014/main" id="{96CBEF91-3492-47F6-9D2E-208451758A8E}"/>
              </a:ext>
            </a:extLst>
          </p:cNvPr>
          <p:cNvSpPr/>
          <p:nvPr/>
        </p:nvSpPr>
        <p:spPr>
          <a:xfrm>
            <a:off x="6501025" y="4499968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luxograma: Conector 37">
            <a:extLst>
              <a:ext uri="{FF2B5EF4-FFF2-40B4-BE49-F238E27FC236}">
                <a16:creationId xmlns:a16="http://schemas.microsoft.com/office/drawing/2014/main" id="{1A6AD2A2-D81D-483A-BC65-4B7C7CC1856B}"/>
              </a:ext>
            </a:extLst>
          </p:cNvPr>
          <p:cNvSpPr/>
          <p:nvPr/>
        </p:nvSpPr>
        <p:spPr>
          <a:xfrm>
            <a:off x="6500588" y="4789584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Fluxograma: Conector 38">
            <a:extLst>
              <a:ext uri="{FF2B5EF4-FFF2-40B4-BE49-F238E27FC236}">
                <a16:creationId xmlns:a16="http://schemas.microsoft.com/office/drawing/2014/main" id="{34D18AAB-F946-4784-B161-8B29DA30458A}"/>
              </a:ext>
            </a:extLst>
          </p:cNvPr>
          <p:cNvSpPr/>
          <p:nvPr/>
        </p:nvSpPr>
        <p:spPr>
          <a:xfrm>
            <a:off x="6500589" y="5593516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 descr="Uma imagem contendo Logotipo&#10;&#10;Descrição gerada automaticamente">
            <a:extLst>
              <a:ext uri="{FF2B5EF4-FFF2-40B4-BE49-F238E27FC236}">
                <a16:creationId xmlns:a16="http://schemas.microsoft.com/office/drawing/2014/main" id="{0A99C089-0C99-4676-AB03-C1547E4DF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Tela de computador&#10;&#10;Descrição gerada automaticamente">
            <a:extLst>
              <a:ext uri="{FF2B5EF4-FFF2-40B4-BE49-F238E27FC236}">
                <a16:creationId xmlns:a16="http://schemas.microsoft.com/office/drawing/2014/main" id="{98AB1067-E5A6-474C-AEFF-9A87E3C3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43" y="2489422"/>
            <a:ext cx="4124053" cy="1149326"/>
          </a:xfrm>
          <a:prstGeom prst="rect">
            <a:avLst/>
          </a:prstGeom>
        </p:spPr>
      </p:pic>
      <p:pic>
        <p:nvPicPr>
          <p:cNvPr id="30" name="Imagem 29" descr="Tela de computador&#10;&#10;Descrição gerada automaticamente">
            <a:extLst>
              <a:ext uri="{FF2B5EF4-FFF2-40B4-BE49-F238E27FC236}">
                <a16:creationId xmlns:a16="http://schemas.microsoft.com/office/drawing/2014/main" id="{28691893-BCF7-441D-BB1C-B96895B23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4" y="2511939"/>
            <a:ext cx="4124053" cy="1149326"/>
          </a:xfrm>
          <a:prstGeom prst="rect">
            <a:avLst/>
          </a:prstGeom>
        </p:spPr>
      </p:pic>
      <p:pic>
        <p:nvPicPr>
          <p:cNvPr id="15" name="Imagem 14" descr="Forma, Ícone&#10;&#10;Descrição gerada automaticamente">
            <a:extLst>
              <a:ext uri="{FF2B5EF4-FFF2-40B4-BE49-F238E27FC236}">
                <a16:creationId xmlns:a16="http://schemas.microsoft.com/office/drawing/2014/main" id="{77DC5A7E-024E-4F13-89E5-1F5E3B3EF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2364">
            <a:off x="4587508" y="5843165"/>
            <a:ext cx="2338402" cy="2248374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1430C9D1-8F3C-46F5-98D9-0D7767DE3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71" y="2441526"/>
            <a:ext cx="664741" cy="664741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B3C9F6C9-F282-4551-89AB-ED545D483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066" y="-1170065"/>
            <a:ext cx="1557867" cy="1557867"/>
          </a:xfrm>
          <a:prstGeom prst="rect">
            <a:avLst/>
          </a:prstGeom>
        </p:spPr>
      </p:pic>
      <p:pic>
        <p:nvPicPr>
          <p:cNvPr id="14" name="Imagem 13" descr="Forma, Ícone&#10;&#10;Descrição gerada automaticamente">
            <a:extLst>
              <a:ext uri="{FF2B5EF4-FFF2-40B4-BE49-F238E27FC236}">
                <a16:creationId xmlns:a16="http://schemas.microsoft.com/office/drawing/2014/main" id="{7310A4F5-0164-450E-9451-A3E4F2EBD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035">
            <a:off x="11241168" y="1188560"/>
            <a:ext cx="1540158" cy="1540158"/>
          </a:xfrm>
          <a:prstGeom prst="rect">
            <a:avLst/>
          </a:prstGeom>
        </p:spPr>
      </p:pic>
      <p:pic>
        <p:nvPicPr>
          <p:cNvPr id="16" name="Imagem 15" descr="Texto&#10;&#10;Descrição gerada automaticamente com confiança baixa">
            <a:extLst>
              <a:ext uri="{FF2B5EF4-FFF2-40B4-BE49-F238E27FC236}">
                <a16:creationId xmlns:a16="http://schemas.microsoft.com/office/drawing/2014/main" id="{EA6F87B9-DA60-4BD0-BF23-E4C4133A5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2EEB7A53-1594-42A3-82C7-F9597626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2" y="961798"/>
            <a:ext cx="10175664" cy="1223098"/>
          </a:xfrm>
        </p:spPr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srgbClr val="1C3E6E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BR" sz="4000" b="1" dirty="0">
                <a:solidFill>
                  <a:srgbClr val="1C3E6E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CONSELHOS PRÁTICOS PARA FOMENTAR A DISCIPLINA E A REVERÊNCIA NA IGREJA</a:t>
            </a:r>
            <a:endParaRPr lang="pt-BR" sz="4800" dirty="0">
              <a:latin typeface="Montserrat Black" panose="00000A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9EB732-1B06-4EBB-93B2-DFF431462837}"/>
              </a:ext>
            </a:extLst>
          </p:cNvPr>
          <p:cNvSpPr txBox="1"/>
          <p:nvPr/>
        </p:nvSpPr>
        <p:spPr>
          <a:xfrm>
            <a:off x="1808914" y="2757587"/>
            <a:ext cx="29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chemeClr val="bg1"/>
                </a:solidFill>
                <a:latin typeface="Montserrat Medium" panose="00000600000000000000" pitchFamily="2" charset="0"/>
              </a:rPr>
              <a:t>REVERÊNCIA</a:t>
            </a:r>
            <a:endParaRPr lang="pt-BR" sz="24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34F154-5377-4592-8992-3FC0FA23E767}"/>
              </a:ext>
            </a:extLst>
          </p:cNvPr>
          <p:cNvSpPr txBox="1"/>
          <p:nvPr/>
        </p:nvSpPr>
        <p:spPr>
          <a:xfrm>
            <a:off x="7483727" y="2633623"/>
            <a:ext cx="336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bg1"/>
                </a:solidFill>
                <a:latin typeface="Montserrat Medium" panose="00000600000000000000" pitchFamily="2" charset="0"/>
              </a:rPr>
              <a:t>UMA IGREJA QUE PROMOVE REVERÊNCIA</a:t>
            </a:r>
            <a:endParaRPr lang="pt-BR" sz="18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23" name="Imagem 22" descr="Uma imagem contendo Logotipo&#10;&#10;Descrição gerada automaticamente">
            <a:extLst>
              <a:ext uri="{FF2B5EF4-FFF2-40B4-BE49-F238E27FC236}">
                <a16:creationId xmlns:a16="http://schemas.microsoft.com/office/drawing/2014/main" id="{098044E7-870B-41EA-B7E3-A4959000D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  <p:sp>
        <p:nvSpPr>
          <p:cNvPr id="33" name="CuadroTexto 7">
            <a:extLst>
              <a:ext uri="{FF2B5EF4-FFF2-40B4-BE49-F238E27FC236}">
                <a16:creationId xmlns:a16="http://schemas.microsoft.com/office/drawing/2014/main" id="{7DCB8E65-4CAE-42C6-82ED-64889946795A}"/>
              </a:ext>
            </a:extLst>
          </p:cNvPr>
          <p:cNvSpPr txBox="1"/>
          <p:nvPr/>
        </p:nvSpPr>
        <p:spPr>
          <a:xfrm>
            <a:off x="1454014" y="3638748"/>
            <a:ext cx="305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</a:rPr>
              <a:t>É uma expressão de amor e respeito em relação a Deus.</a:t>
            </a:r>
            <a:endParaRPr lang="pt-BR" sz="1600" dirty="0">
              <a:latin typeface="Montserrat Light" panose="00000400000000000000" pitchFamily="2" charset="0"/>
            </a:endParaRPr>
          </a:p>
        </p:txBody>
      </p:sp>
      <p:sp>
        <p:nvSpPr>
          <p:cNvPr id="34" name="CuadroTexto 11">
            <a:extLst>
              <a:ext uri="{FF2B5EF4-FFF2-40B4-BE49-F238E27FC236}">
                <a16:creationId xmlns:a16="http://schemas.microsoft.com/office/drawing/2014/main" id="{7F63442F-B4AD-4C2C-A86D-ECEF18931869}"/>
              </a:ext>
            </a:extLst>
          </p:cNvPr>
          <p:cNvSpPr txBox="1"/>
          <p:nvPr/>
        </p:nvSpPr>
        <p:spPr>
          <a:xfrm>
            <a:off x="1523015" y="5845868"/>
            <a:ext cx="292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</a:rPr>
              <a:t>É uma exigência de Deus.</a:t>
            </a:r>
            <a:endParaRPr lang="pt-BR" sz="1600" dirty="0">
              <a:latin typeface="Montserrat Light" panose="00000400000000000000" pitchFamily="2" charset="0"/>
            </a:endParaRPr>
          </a:p>
        </p:txBody>
      </p:sp>
      <p:sp>
        <p:nvSpPr>
          <p:cNvPr id="35" name="CuadroTexto 12">
            <a:extLst>
              <a:ext uri="{FF2B5EF4-FFF2-40B4-BE49-F238E27FC236}">
                <a16:creationId xmlns:a16="http://schemas.microsoft.com/office/drawing/2014/main" id="{D9FA6296-0A97-4C07-9A48-317F8FE8EDBB}"/>
              </a:ext>
            </a:extLst>
          </p:cNvPr>
          <p:cNvSpPr txBox="1"/>
          <p:nvPr/>
        </p:nvSpPr>
        <p:spPr>
          <a:xfrm>
            <a:off x="1367406" y="4349826"/>
            <a:ext cx="3155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Se e</a:t>
            </a:r>
            <a:r>
              <a:rPr lang="pt-BR" sz="1600" dirty="0">
                <a:latin typeface="Montserrat Light" panose="00000400000000000000" pitchFamily="2" charset="0"/>
                <a:ea typeface="Calibri" panose="020F0502020204030204" pitchFamily="34" charset="0"/>
              </a:rPr>
              <a:t>xpressa em uma conduta respeitosa diante do sagrado, santo</a:t>
            </a:r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, e do que é relacionado a Deus (sábado, dinheiro, corpo, oração, etc.). </a:t>
            </a:r>
            <a:endParaRPr lang="pt-BR" sz="1600" dirty="0">
              <a:latin typeface="Montserrat Light" panose="00000400000000000000" pitchFamily="2" charset="0"/>
            </a:endParaRPr>
          </a:p>
        </p:txBody>
      </p:sp>
      <p:sp>
        <p:nvSpPr>
          <p:cNvPr id="36" name="CuadroTexto 16">
            <a:extLst>
              <a:ext uri="{FF2B5EF4-FFF2-40B4-BE49-F238E27FC236}">
                <a16:creationId xmlns:a16="http://schemas.microsoft.com/office/drawing/2014/main" id="{A098AFF4-2D81-4D4E-99C1-CE9D17E161AF}"/>
              </a:ext>
            </a:extLst>
          </p:cNvPr>
          <p:cNvSpPr txBox="1"/>
          <p:nvPr/>
        </p:nvSpPr>
        <p:spPr>
          <a:xfrm>
            <a:off x="7205513" y="4326236"/>
            <a:ext cx="383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Oferece certas comodidades necessárias para seus membros.</a:t>
            </a:r>
            <a:endParaRPr lang="pt-BR" sz="1600" dirty="0">
              <a:latin typeface="Montserrat Light" panose="00000400000000000000" pitchFamily="2" charset="0"/>
            </a:endParaRPr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169AE5AD-081F-4DC2-8619-8B8C05BD6501}"/>
              </a:ext>
            </a:extLst>
          </p:cNvPr>
          <p:cNvSpPr txBox="1"/>
          <p:nvPr/>
        </p:nvSpPr>
        <p:spPr>
          <a:xfrm>
            <a:off x="7020853" y="3674423"/>
            <a:ext cx="443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Capacita e incentiva as famílias a aprender e desenvolver atitudes reverentes.</a:t>
            </a:r>
            <a:endParaRPr lang="pt-BR" sz="1600" dirty="0">
              <a:latin typeface="Montserrat Light" panose="00000400000000000000" pitchFamily="2" charset="0"/>
            </a:endParaRPr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8DEA865E-A66B-481C-928A-C12334EB9696}"/>
              </a:ext>
            </a:extLst>
          </p:cNvPr>
          <p:cNvSpPr txBox="1"/>
          <p:nvPr/>
        </p:nvSpPr>
        <p:spPr>
          <a:xfrm>
            <a:off x="6853240" y="5941386"/>
            <a:ext cx="443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Promove uma adoração agradável a Deus</a:t>
            </a:r>
            <a:r>
              <a:rPr lang="es-CL" sz="1600" dirty="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.</a:t>
            </a:r>
            <a:endParaRPr lang="pt-BR" sz="1600" dirty="0">
              <a:latin typeface="Montserrat Light" panose="00000400000000000000" pitchFamily="2" charset="0"/>
            </a:endParaRPr>
          </a:p>
        </p:txBody>
      </p:sp>
      <p:sp>
        <p:nvSpPr>
          <p:cNvPr id="39" name="CuadroTexto 19">
            <a:extLst>
              <a:ext uri="{FF2B5EF4-FFF2-40B4-BE49-F238E27FC236}">
                <a16:creationId xmlns:a16="http://schemas.microsoft.com/office/drawing/2014/main" id="{D87E3F1F-D445-4CAD-9B84-DE636C200265}"/>
              </a:ext>
            </a:extLst>
          </p:cNvPr>
          <p:cNvSpPr txBox="1"/>
          <p:nvPr/>
        </p:nvSpPr>
        <p:spPr>
          <a:xfrm>
            <a:off x="6985557" y="5010700"/>
            <a:ext cx="430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Montserrat Light" panose="00000400000000000000" pitchFamily="2" charset="0"/>
              </a:rPr>
              <a:t>Entende as crianças e proporciona atividades que mantenham a atenção e o interesse delas nas coisas de Deus.</a:t>
            </a:r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DEFDFB61-724A-4402-99B1-555377640CFA}"/>
              </a:ext>
            </a:extLst>
          </p:cNvPr>
          <p:cNvSpPr/>
          <p:nvPr/>
        </p:nvSpPr>
        <p:spPr>
          <a:xfrm>
            <a:off x="2875477" y="4217766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Conector 20">
            <a:extLst>
              <a:ext uri="{FF2B5EF4-FFF2-40B4-BE49-F238E27FC236}">
                <a16:creationId xmlns:a16="http://schemas.microsoft.com/office/drawing/2014/main" id="{1BAEF020-72C1-4404-BEC8-FA88017025EA}"/>
              </a:ext>
            </a:extLst>
          </p:cNvPr>
          <p:cNvSpPr/>
          <p:nvPr/>
        </p:nvSpPr>
        <p:spPr>
          <a:xfrm>
            <a:off x="2875477" y="5687160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Conector 21">
            <a:extLst>
              <a:ext uri="{FF2B5EF4-FFF2-40B4-BE49-F238E27FC236}">
                <a16:creationId xmlns:a16="http://schemas.microsoft.com/office/drawing/2014/main" id="{F0C10E02-9327-4475-B007-68A34D4B3063}"/>
              </a:ext>
            </a:extLst>
          </p:cNvPr>
          <p:cNvSpPr/>
          <p:nvPr/>
        </p:nvSpPr>
        <p:spPr>
          <a:xfrm>
            <a:off x="9053912" y="4232305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Conector 23">
            <a:extLst>
              <a:ext uri="{FF2B5EF4-FFF2-40B4-BE49-F238E27FC236}">
                <a16:creationId xmlns:a16="http://schemas.microsoft.com/office/drawing/2014/main" id="{E8E2EA00-0758-4CD6-887D-B62C76ABD023}"/>
              </a:ext>
            </a:extLst>
          </p:cNvPr>
          <p:cNvSpPr/>
          <p:nvPr/>
        </p:nvSpPr>
        <p:spPr>
          <a:xfrm>
            <a:off x="9053913" y="4888074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9BEA51AC-FBED-4E60-B2A1-A299718476D7}"/>
              </a:ext>
            </a:extLst>
          </p:cNvPr>
          <p:cNvSpPr/>
          <p:nvPr/>
        </p:nvSpPr>
        <p:spPr>
          <a:xfrm>
            <a:off x="9053913" y="5823765"/>
            <a:ext cx="144199" cy="144199"/>
          </a:xfrm>
          <a:prstGeom prst="flowChartConnector">
            <a:avLst/>
          </a:prstGeom>
          <a:solidFill>
            <a:srgbClr val="1C3E6E"/>
          </a:solidFill>
          <a:ln>
            <a:solidFill>
              <a:srgbClr val="1C3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1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Brinquedo de lego&#10;&#10;Descrição gerada automaticamente">
            <a:extLst>
              <a:ext uri="{FF2B5EF4-FFF2-40B4-BE49-F238E27FC236}">
                <a16:creationId xmlns:a16="http://schemas.microsoft.com/office/drawing/2014/main" id="{F80A80EF-4398-41AD-800B-9F62B6083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0109" y="1985749"/>
            <a:ext cx="4726906" cy="4726906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20D84C84-9989-41DC-AC37-7397C0271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29" y="1597009"/>
            <a:ext cx="664741" cy="664741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AEE73C1D-0934-4A89-8411-B1D319B2F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85" y="-610586"/>
            <a:ext cx="1557867" cy="1557867"/>
          </a:xfrm>
          <a:prstGeom prst="rect">
            <a:avLst/>
          </a:prstGeom>
        </p:spPr>
      </p:pic>
      <p:pic>
        <p:nvPicPr>
          <p:cNvPr id="10" name="Imagem 9" descr="Forma, Ícone&#10;&#10;Descrição gerada automaticamente">
            <a:extLst>
              <a:ext uri="{FF2B5EF4-FFF2-40B4-BE49-F238E27FC236}">
                <a16:creationId xmlns:a16="http://schemas.microsoft.com/office/drawing/2014/main" id="{22068C4B-670D-4D42-A21E-871533CEE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8774">
            <a:off x="10435116" y="5185535"/>
            <a:ext cx="2343798" cy="2343798"/>
          </a:xfrm>
          <a:prstGeom prst="rect">
            <a:avLst/>
          </a:prstGeom>
        </p:spPr>
      </p:pic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EC905FD3-78A4-4A24-824D-F148C5BE8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871632"/>
            <a:ext cx="102363" cy="50459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38B763D-AE28-4EE5-A031-FBFDF792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95" y="1929379"/>
            <a:ext cx="4805355" cy="132556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FF2C5A"/>
                </a:solidFill>
                <a:effectLst/>
                <a:latin typeface="Montserrat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DISCIPLINA NA CLASSE</a:t>
            </a:r>
            <a:br>
              <a:rPr lang="pt-BR" sz="2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800" dirty="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>
              <a:latin typeface="Montserrat Light" panose="00000400000000000000" pitchFamily="2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60527A0-6034-49D5-AEB2-7A94ED0D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95" y="2597550"/>
            <a:ext cx="5795828" cy="3610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pt-BR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Parte da disciplina </a:t>
            </a:r>
            <a:r>
              <a:rPr lang="pt-BR" sz="1800" dirty="0"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é estabelecer limites. Todas as crianças, desde as pequenas até os adolescentes, se sentem confiantes quando sabem o que é correto fazer e o que não é, e até onde podem ir. De fato, com os limites vem a liberdade. Quando você estabelece limites para os seus alunos, você está dando a eles a liberdade de determinar quando haverá consequências; são corrigidos por sua própria decisão e não por suas emoções ou estado de espírito</a:t>
            </a:r>
            <a:r>
              <a:rPr lang="pt-BR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 Uma criança confiante é uma criança que conhece os limites e que sempre é corrigida quando os ultrapassa 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ES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Hubbard. </a:t>
            </a:r>
            <a:r>
              <a:rPr lang="es-ES" sz="1800" i="1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¡No me hagas contar hasta tres!</a:t>
            </a:r>
            <a:r>
              <a:rPr lang="es-ES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2018</a:t>
            </a:r>
            <a:r>
              <a:rPr lang="es-CL" sz="1800" dirty="0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pt-BR" sz="1800" dirty="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Montserrat Light" panose="00000400000000000000" pitchFamily="2" charset="0"/>
            </a:endParaRPr>
          </a:p>
        </p:txBody>
      </p:sp>
      <p:pic>
        <p:nvPicPr>
          <p:cNvPr id="17" name="Imagem 16" descr="Uma imagem contendo Logotipo&#10;&#10;Descrição gerada automaticamente">
            <a:extLst>
              <a:ext uri="{FF2B5EF4-FFF2-40B4-BE49-F238E27FC236}">
                <a16:creationId xmlns:a16="http://schemas.microsoft.com/office/drawing/2014/main" id="{D4E8CBB1-25DF-445D-84B9-9FC69A002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8" y="365125"/>
            <a:ext cx="1249960" cy="3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0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2252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</vt:lpstr>
      <vt:lpstr>Calibri Light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Symbol</vt:lpstr>
      <vt:lpstr>Tema de Office</vt:lpstr>
      <vt:lpstr>Apresentação do PowerPoint</vt:lpstr>
      <vt:lpstr>Apresentação do PowerPoint</vt:lpstr>
      <vt:lpstr>Apresentação do PowerPoint</vt:lpstr>
      <vt:lpstr>1. DISCIPLINA SEGUNDO A BÍBLIA</vt:lpstr>
      <vt:lpstr>Qual é a minha função como profesor cristão?</vt:lpstr>
      <vt:lpstr>  2. FORMAÇÃO DO CARÁCTER E DOMÍNIO PRÓPRIO </vt:lpstr>
      <vt:lpstr>   Qual é o perfil de um professor que busca desenvolver o carácter X Um que não busca?  </vt:lpstr>
      <vt:lpstr>3. CONSELHOS PRÁTICOS PARA FOMENTAR A DISCIPLINA E A REVERÊNCIA NA IGREJA</vt:lpstr>
      <vt:lpstr>DISCIPLINA NA CLASSE  </vt:lpstr>
      <vt:lpstr>Apresentação do PowerPoint</vt:lpstr>
      <vt:lpstr>DICAS PARA O DESENVOLVIMENTO DA CLASE      Com antecedência, avise seus alunos que vai acontecer uma mudança de atividade: “temos cinco minutos para terminar a atividade e vamos encerrar cantando e orando”.      Peça a cooperação: “se vocês me ajudarem a guardar os lápis e as folhas agora, podemos fazer uma brincadeira bíblica rápida antes da classe terminar”.      Quando for possível, dê a seus alunos opções: “Que corinho vocês querem cantar? Meu Deus é tão grande ou Deus está aqui?”.      Trabalhem juntos com alegria. As crianças apreciam ajudar seus professores.      Use a criatividade por meio de jogos e representações para ensinar sobre  bom comportamento.      Enfatize as regras elaboradas em grupo toda vez que for necessário,  incentivando seu cumprimento.  </vt:lpstr>
      <vt:lpstr>O QUE FAZER COM CASOS GRAVES DE INDISCIPLINA?</vt:lpstr>
      <vt:lpstr>ESTRATÉGIAS E TÉCNICAS DE DISCIPLINA POSITIVA    Para entender alguns comportamentos negativos das crianças e saber como ajudá-las, leia as seguintes técnicas adaptadas dos livros Disciplina sin lágrimas (2015) e Conociendo el cerebro del niño (2013) de Siegel e Payne. Ou procure artigos na internet e em outros livros sobre o tema “disciplina positiva”.  </vt:lpstr>
      <vt:lpstr>B. Comunicação eficaz </vt:lpstr>
      <vt:lpstr>C. Técnica do “disco arranhado” </vt:lpstr>
      <vt:lpstr>D. Técnica do nevoeiro</vt:lpstr>
      <vt:lpstr>RENHECIMENTO DOS  BONS COMPORTAMENTOS </vt:lpstr>
      <vt:lpstr>Advertência importante!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liderança</dc:title>
  <dc:creator>Cuca Lapalma</dc:creator>
  <cp:lastModifiedBy>Matheus</cp:lastModifiedBy>
  <cp:revision>67</cp:revision>
  <dcterms:created xsi:type="dcterms:W3CDTF">2021-03-02T08:26:15Z</dcterms:created>
  <dcterms:modified xsi:type="dcterms:W3CDTF">2021-04-19T20:58:22Z</dcterms:modified>
  <cp:contentStatus/>
</cp:coreProperties>
</file>