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5" r:id="rId8"/>
    <p:sldId id="293" r:id="rId9"/>
    <p:sldId id="270" r:id="rId10"/>
    <p:sldId id="313" r:id="rId11"/>
    <p:sldId id="294" r:id="rId12"/>
    <p:sldId id="267" r:id="rId13"/>
    <p:sldId id="303" r:id="rId14"/>
    <p:sldId id="304" r:id="rId15"/>
    <p:sldId id="266" r:id="rId16"/>
    <p:sldId id="268" r:id="rId17"/>
    <p:sldId id="274" r:id="rId18"/>
    <p:sldId id="295" r:id="rId19"/>
    <p:sldId id="269" r:id="rId20"/>
    <p:sldId id="307" r:id="rId21"/>
    <p:sldId id="306" r:id="rId22"/>
    <p:sldId id="272" r:id="rId23"/>
    <p:sldId id="309" r:id="rId24"/>
    <p:sldId id="308" r:id="rId25"/>
    <p:sldId id="314" r:id="rId26"/>
    <p:sldId id="271" r:id="rId27"/>
    <p:sldId id="276" r:id="rId28"/>
    <p:sldId id="296" r:id="rId29"/>
    <p:sldId id="273" r:id="rId30"/>
    <p:sldId id="311" r:id="rId31"/>
    <p:sldId id="315" r:id="rId32"/>
    <p:sldId id="292" r:id="rId33"/>
    <p:sldId id="316" r:id="rId34"/>
    <p:sldId id="291" r:id="rId3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779B13-C9C1-4840-BF42-3C1D4F4460D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100AE5E-13A6-46FC-852C-5EA041F52D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FFB1383-FBE7-468C-9FC2-8EB77D18AD7D}"/>
              </a:ext>
            </a:extLst>
          </p:cNvPr>
          <p:cNvSpPr>
            <a:spLocks noGrp="1"/>
          </p:cNvSpPr>
          <p:nvPr>
            <p:ph type="dt" sz="half" idx="10"/>
          </p:nvPr>
        </p:nvSpPr>
        <p:spPr/>
        <p:txBody>
          <a:bodyPr/>
          <a:lstStyle/>
          <a:p>
            <a:fld id="{8594C91F-F66D-43C1-8C51-B26898623E3E}" type="datetimeFigureOut">
              <a:rPr lang="pt-BR" smtClean="0"/>
              <a:t>05/05/2021</a:t>
            </a:fld>
            <a:endParaRPr lang="pt-BR"/>
          </a:p>
        </p:txBody>
      </p:sp>
      <p:sp>
        <p:nvSpPr>
          <p:cNvPr id="5" name="Espaço Reservado para Rodapé 4">
            <a:extLst>
              <a:ext uri="{FF2B5EF4-FFF2-40B4-BE49-F238E27FC236}">
                <a16:creationId xmlns:a16="http://schemas.microsoft.com/office/drawing/2014/main" id="{71180F5D-EEC2-4FE0-8AE9-B56F71F65CC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F143B8E-4189-4717-A82E-F58955D134A2}"/>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275486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C20A4C-36C9-4F66-BA8F-E3725B6DD57B}"/>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5A78245-755B-4752-9DAB-AC2E7CDA338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AC912C6-6E7E-48F9-806D-5CDDA34D4BC4}"/>
              </a:ext>
            </a:extLst>
          </p:cNvPr>
          <p:cNvSpPr>
            <a:spLocks noGrp="1"/>
          </p:cNvSpPr>
          <p:nvPr>
            <p:ph type="dt" sz="half" idx="10"/>
          </p:nvPr>
        </p:nvSpPr>
        <p:spPr/>
        <p:txBody>
          <a:bodyPr/>
          <a:lstStyle/>
          <a:p>
            <a:fld id="{8594C91F-F66D-43C1-8C51-B26898623E3E}" type="datetimeFigureOut">
              <a:rPr lang="pt-BR" smtClean="0"/>
              <a:t>05/05/2021</a:t>
            </a:fld>
            <a:endParaRPr lang="pt-BR"/>
          </a:p>
        </p:txBody>
      </p:sp>
      <p:sp>
        <p:nvSpPr>
          <p:cNvPr id="5" name="Espaço Reservado para Rodapé 4">
            <a:extLst>
              <a:ext uri="{FF2B5EF4-FFF2-40B4-BE49-F238E27FC236}">
                <a16:creationId xmlns:a16="http://schemas.microsoft.com/office/drawing/2014/main" id="{F8EAA4F7-7F99-4669-80EF-F4607BFF722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E3C30CA-A8FA-49C8-BE75-95847BC0A555}"/>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4130809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ABB836-4D0B-444B-9E2B-C4846EEFC92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24EC968-20FE-4CC2-B2F7-B014AE33CFEE}"/>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83E9A82-8643-4E0F-AA61-EF6B38AC0AEE}"/>
              </a:ext>
            </a:extLst>
          </p:cNvPr>
          <p:cNvSpPr>
            <a:spLocks noGrp="1"/>
          </p:cNvSpPr>
          <p:nvPr>
            <p:ph type="dt" sz="half" idx="10"/>
          </p:nvPr>
        </p:nvSpPr>
        <p:spPr/>
        <p:txBody>
          <a:bodyPr/>
          <a:lstStyle/>
          <a:p>
            <a:fld id="{8594C91F-F66D-43C1-8C51-B26898623E3E}" type="datetimeFigureOut">
              <a:rPr lang="pt-BR" smtClean="0"/>
              <a:t>05/05/2021</a:t>
            </a:fld>
            <a:endParaRPr lang="pt-BR"/>
          </a:p>
        </p:txBody>
      </p:sp>
      <p:sp>
        <p:nvSpPr>
          <p:cNvPr id="5" name="Espaço Reservado para Rodapé 4">
            <a:extLst>
              <a:ext uri="{FF2B5EF4-FFF2-40B4-BE49-F238E27FC236}">
                <a16:creationId xmlns:a16="http://schemas.microsoft.com/office/drawing/2014/main" id="{A39DACB2-B984-4622-B3FC-60B2DC938B3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57F3A44-58BA-4A1F-96F3-7C5457F6D83E}"/>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1983727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bg>
      <p:bgPr>
        <a:solidFill>
          <a:srgbClr val="FFFFFF"/>
        </a:solidFill>
        <a:effectLst/>
      </p:bgPr>
    </p:bg>
    <p:spTree>
      <p:nvGrpSpPr>
        <p:cNvPr id="1" name=""/>
        <p:cNvGrpSpPr/>
        <p:nvPr/>
      </p:nvGrpSpPr>
      <p:grpSpPr>
        <a:xfrm>
          <a:off x="0" y="0"/>
          <a:ext cx="0" cy="0"/>
          <a:chOff x="0" y="0"/>
          <a:chExt cx="0" cy="0"/>
        </a:xfrm>
      </p:grpSpPr>
      <p:sp>
        <p:nvSpPr>
          <p:cNvPr id="11"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4755612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2CD5F-7F17-45F2-900B-022E4FD5B1D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2A3C13D-A199-44CF-934F-AFA968DD044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AF118AE-AA41-402B-BE62-D00859AE3764}"/>
              </a:ext>
            </a:extLst>
          </p:cNvPr>
          <p:cNvSpPr>
            <a:spLocks noGrp="1"/>
          </p:cNvSpPr>
          <p:nvPr>
            <p:ph type="dt" sz="half" idx="10"/>
          </p:nvPr>
        </p:nvSpPr>
        <p:spPr/>
        <p:txBody>
          <a:bodyPr/>
          <a:lstStyle/>
          <a:p>
            <a:fld id="{8594C91F-F66D-43C1-8C51-B26898623E3E}" type="datetimeFigureOut">
              <a:rPr lang="pt-BR" smtClean="0"/>
              <a:t>05/05/2021</a:t>
            </a:fld>
            <a:endParaRPr lang="pt-BR"/>
          </a:p>
        </p:txBody>
      </p:sp>
      <p:sp>
        <p:nvSpPr>
          <p:cNvPr id="5" name="Espaço Reservado para Rodapé 4">
            <a:extLst>
              <a:ext uri="{FF2B5EF4-FFF2-40B4-BE49-F238E27FC236}">
                <a16:creationId xmlns:a16="http://schemas.microsoft.com/office/drawing/2014/main" id="{4E438907-44AD-4642-B431-B405F01139B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ED2520C-F0D9-4A0D-B2AD-CDB40EA640FA}"/>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134902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C7F3A6-B28D-43A6-8335-AA2DE3321C0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BD5F4E5-8113-483F-BAC8-E32F62E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4ABCE059-73CE-497A-A89C-6A55852C370F}"/>
              </a:ext>
            </a:extLst>
          </p:cNvPr>
          <p:cNvSpPr>
            <a:spLocks noGrp="1"/>
          </p:cNvSpPr>
          <p:nvPr>
            <p:ph type="dt" sz="half" idx="10"/>
          </p:nvPr>
        </p:nvSpPr>
        <p:spPr/>
        <p:txBody>
          <a:bodyPr/>
          <a:lstStyle/>
          <a:p>
            <a:fld id="{8594C91F-F66D-43C1-8C51-B26898623E3E}" type="datetimeFigureOut">
              <a:rPr lang="pt-BR" smtClean="0"/>
              <a:t>05/05/2021</a:t>
            </a:fld>
            <a:endParaRPr lang="pt-BR"/>
          </a:p>
        </p:txBody>
      </p:sp>
      <p:sp>
        <p:nvSpPr>
          <p:cNvPr id="5" name="Espaço Reservado para Rodapé 4">
            <a:extLst>
              <a:ext uri="{FF2B5EF4-FFF2-40B4-BE49-F238E27FC236}">
                <a16:creationId xmlns:a16="http://schemas.microsoft.com/office/drawing/2014/main" id="{1879C447-1DD3-4B65-98BD-8A02EB8CC83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E0A8C29-C7A3-452B-852F-0DCBA84D8DD4}"/>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39207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43094-CDFA-4F9B-8823-8425AF5A296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D3DF25C-9DFE-4624-A8D4-5B5CA28D49B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1876892-EB87-4912-A923-E9F121C3598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8CE9CE78-D9A8-4C7E-AC61-EE70FADE664A}"/>
              </a:ext>
            </a:extLst>
          </p:cNvPr>
          <p:cNvSpPr>
            <a:spLocks noGrp="1"/>
          </p:cNvSpPr>
          <p:nvPr>
            <p:ph type="dt" sz="half" idx="10"/>
          </p:nvPr>
        </p:nvSpPr>
        <p:spPr/>
        <p:txBody>
          <a:bodyPr/>
          <a:lstStyle/>
          <a:p>
            <a:fld id="{8594C91F-F66D-43C1-8C51-B26898623E3E}" type="datetimeFigureOut">
              <a:rPr lang="pt-BR" smtClean="0"/>
              <a:t>05/05/2021</a:t>
            </a:fld>
            <a:endParaRPr lang="pt-BR"/>
          </a:p>
        </p:txBody>
      </p:sp>
      <p:sp>
        <p:nvSpPr>
          <p:cNvPr id="6" name="Espaço Reservado para Rodapé 5">
            <a:extLst>
              <a:ext uri="{FF2B5EF4-FFF2-40B4-BE49-F238E27FC236}">
                <a16:creationId xmlns:a16="http://schemas.microsoft.com/office/drawing/2014/main" id="{1ABCA380-785A-48F3-A949-B41BDB16E4D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8252FFF-3427-4A41-BF7D-506D36FFBD9E}"/>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305628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B6A76-922D-403A-976A-B758F39656C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9FC4214-4744-444F-A362-0674D66EB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E215760-9024-4B13-BFFA-A6A06179FB3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833C9DFC-0B13-4CEC-A87A-9E60E583C6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1EFA6DA-FDA5-4566-AB44-4A70E2A00893}"/>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FA33DE5-6BF8-40A9-BC80-465CF8ED0A85}"/>
              </a:ext>
            </a:extLst>
          </p:cNvPr>
          <p:cNvSpPr>
            <a:spLocks noGrp="1"/>
          </p:cNvSpPr>
          <p:nvPr>
            <p:ph type="dt" sz="half" idx="10"/>
          </p:nvPr>
        </p:nvSpPr>
        <p:spPr/>
        <p:txBody>
          <a:bodyPr/>
          <a:lstStyle/>
          <a:p>
            <a:fld id="{8594C91F-F66D-43C1-8C51-B26898623E3E}" type="datetimeFigureOut">
              <a:rPr lang="pt-BR" smtClean="0"/>
              <a:t>05/05/2021</a:t>
            </a:fld>
            <a:endParaRPr lang="pt-BR"/>
          </a:p>
        </p:txBody>
      </p:sp>
      <p:sp>
        <p:nvSpPr>
          <p:cNvPr id="8" name="Espaço Reservado para Rodapé 7">
            <a:extLst>
              <a:ext uri="{FF2B5EF4-FFF2-40B4-BE49-F238E27FC236}">
                <a16:creationId xmlns:a16="http://schemas.microsoft.com/office/drawing/2014/main" id="{C6F7E889-41D7-4669-802E-B144E59EB89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74E34200-38D9-4A38-89C2-EF4DDC772BDE}"/>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3988677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12F8A-641A-457C-B944-FDD1E6EB582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3BC083A-83F5-4BED-80D1-F751BC50D0AE}"/>
              </a:ext>
            </a:extLst>
          </p:cNvPr>
          <p:cNvSpPr>
            <a:spLocks noGrp="1"/>
          </p:cNvSpPr>
          <p:nvPr>
            <p:ph type="dt" sz="half" idx="10"/>
          </p:nvPr>
        </p:nvSpPr>
        <p:spPr/>
        <p:txBody>
          <a:bodyPr/>
          <a:lstStyle/>
          <a:p>
            <a:fld id="{8594C91F-F66D-43C1-8C51-B26898623E3E}" type="datetimeFigureOut">
              <a:rPr lang="pt-BR" smtClean="0"/>
              <a:t>05/05/2021</a:t>
            </a:fld>
            <a:endParaRPr lang="pt-BR"/>
          </a:p>
        </p:txBody>
      </p:sp>
      <p:sp>
        <p:nvSpPr>
          <p:cNvPr id="4" name="Espaço Reservado para Rodapé 3">
            <a:extLst>
              <a:ext uri="{FF2B5EF4-FFF2-40B4-BE49-F238E27FC236}">
                <a16:creationId xmlns:a16="http://schemas.microsoft.com/office/drawing/2014/main" id="{A2EB2A32-E77A-49D2-B3ED-762619823B1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B3DC50AE-025A-4886-983E-22FCDBA87926}"/>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96588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24FEB2F-12E5-4D04-A699-51AB637CFB1C}"/>
              </a:ext>
            </a:extLst>
          </p:cNvPr>
          <p:cNvSpPr>
            <a:spLocks noGrp="1"/>
          </p:cNvSpPr>
          <p:nvPr>
            <p:ph type="dt" sz="half" idx="10"/>
          </p:nvPr>
        </p:nvSpPr>
        <p:spPr/>
        <p:txBody>
          <a:bodyPr/>
          <a:lstStyle/>
          <a:p>
            <a:fld id="{8594C91F-F66D-43C1-8C51-B26898623E3E}" type="datetimeFigureOut">
              <a:rPr lang="pt-BR" smtClean="0"/>
              <a:t>05/05/2021</a:t>
            </a:fld>
            <a:endParaRPr lang="pt-BR"/>
          </a:p>
        </p:txBody>
      </p:sp>
      <p:sp>
        <p:nvSpPr>
          <p:cNvPr id="3" name="Espaço Reservado para Rodapé 2">
            <a:extLst>
              <a:ext uri="{FF2B5EF4-FFF2-40B4-BE49-F238E27FC236}">
                <a16:creationId xmlns:a16="http://schemas.microsoft.com/office/drawing/2014/main" id="{F5092280-3B87-481E-9D9E-FA3CDA2A9747}"/>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B4ADF7B-54A9-4AC7-AE93-7E872F7BD09F}"/>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366860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D42189-BD40-4F7E-AF6D-065C72A2DE4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0B28C37-8E13-4979-94E5-194CC29937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2E873FA-11F2-47B5-BE8B-475E2BD88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73A7805-47BB-437C-87B1-DA135B038A69}"/>
              </a:ext>
            </a:extLst>
          </p:cNvPr>
          <p:cNvSpPr>
            <a:spLocks noGrp="1"/>
          </p:cNvSpPr>
          <p:nvPr>
            <p:ph type="dt" sz="half" idx="10"/>
          </p:nvPr>
        </p:nvSpPr>
        <p:spPr/>
        <p:txBody>
          <a:bodyPr/>
          <a:lstStyle/>
          <a:p>
            <a:fld id="{8594C91F-F66D-43C1-8C51-B26898623E3E}" type="datetimeFigureOut">
              <a:rPr lang="pt-BR" smtClean="0"/>
              <a:t>05/05/2021</a:t>
            </a:fld>
            <a:endParaRPr lang="pt-BR"/>
          </a:p>
        </p:txBody>
      </p:sp>
      <p:sp>
        <p:nvSpPr>
          <p:cNvPr id="6" name="Espaço Reservado para Rodapé 5">
            <a:extLst>
              <a:ext uri="{FF2B5EF4-FFF2-40B4-BE49-F238E27FC236}">
                <a16:creationId xmlns:a16="http://schemas.microsoft.com/office/drawing/2014/main" id="{45E2794A-97DE-4BB1-8FBE-16BE3E97427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E7DAF97-B37C-4C3C-9B59-CA091166AD64}"/>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288442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69CD72-542D-4427-8CEA-74FDB756272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8402F03A-70BA-465E-9F8D-307D601FE9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D9E79C09-6CA1-432C-A181-DA2B2EB9F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763E50D-9909-4351-B78E-D3AC4EE1BBDB}"/>
              </a:ext>
            </a:extLst>
          </p:cNvPr>
          <p:cNvSpPr>
            <a:spLocks noGrp="1"/>
          </p:cNvSpPr>
          <p:nvPr>
            <p:ph type="dt" sz="half" idx="10"/>
          </p:nvPr>
        </p:nvSpPr>
        <p:spPr/>
        <p:txBody>
          <a:bodyPr/>
          <a:lstStyle/>
          <a:p>
            <a:fld id="{8594C91F-F66D-43C1-8C51-B26898623E3E}" type="datetimeFigureOut">
              <a:rPr lang="pt-BR" smtClean="0"/>
              <a:t>05/05/2021</a:t>
            </a:fld>
            <a:endParaRPr lang="pt-BR"/>
          </a:p>
        </p:txBody>
      </p:sp>
      <p:sp>
        <p:nvSpPr>
          <p:cNvPr id="6" name="Espaço Reservado para Rodapé 5">
            <a:extLst>
              <a:ext uri="{FF2B5EF4-FFF2-40B4-BE49-F238E27FC236}">
                <a16:creationId xmlns:a16="http://schemas.microsoft.com/office/drawing/2014/main" id="{4B6165F3-FFCC-4B37-AB20-AA71CE57FF2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8FF0DB-CB82-48F7-B641-3CF6F2CEBAB4}"/>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10046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D8E8189-5953-4633-AF17-5432A89528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62DDA7C-9307-4A5C-950E-9A1DFF5650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D438E34-83C5-4675-A3B8-7AAD8F29BE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4C91F-F66D-43C1-8C51-B26898623E3E}" type="datetimeFigureOut">
              <a:rPr lang="pt-BR" smtClean="0"/>
              <a:t>05/05/2021</a:t>
            </a:fld>
            <a:endParaRPr lang="pt-BR"/>
          </a:p>
        </p:txBody>
      </p:sp>
      <p:sp>
        <p:nvSpPr>
          <p:cNvPr id="5" name="Espaço Reservado para Rodapé 4">
            <a:extLst>
              <a:ext uri="{FF2B5EF4-FFF2-40B4-BE49-F238E27FC236}">
                <a16:creationId xmlns:a16="http://schemas.microsoft.com/office/drawing/2014/main" id="{B0B16016-F364-486A-B8CC-A23EB10418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59019E85-9456-47CE-97D8-7F6CD1670B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29DA6-06E9-4A45-BE3D-3D6975767135}" type="slidenum">
              <a:rPr lang="pt-BR" smtClean="0"/>
              <a:t>‹nº›</a:t>
            </a:fld>
            <a:endParaRPr lang="pt-BR"/>
          </a:p>
        </p:txBody>
      </p:sp>
    </p:spTree>
    <p:extLst>
      <p:ext uri="{BB962C8B-B14F-4D97-AF65-F5344CB8AC3E}">
        <p14:creationId xmlns:p14="http://schemas.microsoft.com/office/powerpoint/2010/main" val="3256980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1ADCD-53DB-49F4-A785-4139D64BB235}"/>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BA99EEC3-2F4F-43C9-9538-F5AA281140E6}"/>
              </a:ext>
            </a:extLst>
          </p:cNvPr>
          <p:cNvSpPr>
            <a:spLocks noGrp="1"/>
          </p:cNvSpPr>
          <p:nvPr>
            <p:ph type="subTitle" idx="1"/>
          </p:nvPr>
        </p:nvSpPr>
        <p:spPr/>
        <p:txBody>
          <a:bodyPr/>
          <a:lstStyle/>
          <a:p>
            <a:endParaRPr lang="pt-BR"/>
          </a:p>
        </p:txBody>
      </p:sp>
      <p:pic>
        <p:nvPicPr>
          <p:cNvPr id="7" name="Imagem 6" descr="Texto&#10;&#10;Descrição gerada automaticamente">
            <a:extLst>
              <a:ext uri="{FF2B5EF4-FFF2-40B4-BE49-F238E27FC236}">
                <a16:creationId xmlns:a16="http://schemas.microsoft.com/office/drawing/2014/main" id="{6851C92A-DE04-4A4B-BA3C-72FEB4438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747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m 4" descr="Ícone&#10;&#10;Descrição gerada automaticamente">
            <a:extLst>
              <a:ext uri="{FF2B5EF4-FFF2-40B4-BE49-F238E27FC236}">
                <a16:creationId xmlns:a16="http://schemas.microsoft.com/office/drawing/2014/main" id="{14A04D01-CBD2-471B-A550-C5F10A394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410502" y="3024547"/>
            <a:ext cx="2621443" cy="1474561"/>
          </a:xfrm>
          <a:prstGeom prst="rect">
            <a:avLst/>
          </a:prstGeom>
        </p:spPr>
      </p:pic>
      <p:sp>
        <p:nvSpPr>
          <p:cNvPr id="6" name="Título 9">
            <a:extLst>
              <a:ext uri="{FF2B5EF4-FFF2-40B4-BE49-F238E27FC236}">
                <a16:creationId xmlns:a16="http://schemas.microsoft.com/office/drawing/2014/main" id="{3B8583BE-4DA9-4169-AE4F-2C7D510B1D82}"/>
              </a:ext>
            </a:extLst>
          </p:cNvPr>
          <p:cNvSpPr txBox="1">
            <a:spLocks/>
          </p:cNvSpPr>
          <p:nvPr/>
        </p:nvSpPr>
        <p:spPr>
          <a:xfrm>
            <a:off x="2641600" y="2292658"/>
            <a:ext cx="9283700" cy="22726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a:solidFill>
                  <a:schemeClr val="accent2">
                    <a:lumMod val="50000"/>
                  </a:schemeClr>
                </a:solidFill>
                <a:latin typeface="Trebuchet MS" panose="020B0603020202020204" pitchFamily="34" charset="0"/>
              </a:rPr>
              <a:t>O acordo sobre a terra</a:t>
            </a:r>
          </a:p>
        </p:txBody>
      </p:sp>
    </p:spTree>
    <p:extLst>
      <p:ext uri="{BB962C8B-B14F-4D97-AF65-F5344CB8AC3E}">
        <p14:creationId xmlns:p14="http://schemas.microsoft.com/office/powerpoint/2010/main" val="1752238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60991" y="527808"/>
            <a:ext cx="6198532" cy="6527800"/>
          </a:xfrm>
        </p:spPr>
        <p:txBody>
          <a:bodyPr>
            <a:normAutofit/>
          </a:bodyPr>
          <a:lstStyle/>
          <a:p>
            <a:pPr marL="0" indent="0" algn="just">
              <a:buNone/>
            </a:pPr>
            <a:r>
              <a:rPr lang="pt-BR" sz="2600" dirty="0">
                <a:latin typeface="Trebuchet MS" panose="020B0603020202020204" pitchFamily="34" charset="0"/>
              </a:rPr>
              <a:t>A promessa de que uma terra seria concedida ao povo de Deus, Israel, foi primeiramente dada a Abraão e depois repetida a Isaque e a Jacó. No leito de morte, José repetiu essa promessa (</a:t>
            </a:r>
            <a:r>
              <a:rPr lang="pt-BR" sz="2600" dirty="0" err="1">
                <a:latin typeface="Trebuchet MS" panose="020B0603020202020204" pitchFamily="34" charset="0"/>
              </a:rPr>
              <a:t>Gn</a:t>
            </a:r>
            <a:r>
              <a:rPr lang="pt-BR" sz="2600" dirty="0">
                <a:latin typeface="Trebuchet MS" panose="020B0603020202020204" pitchFamily="34" charset="0"/>
              </a:rPr>
              <a:t> 50:24). No entanto, Deus informou a Abraão que “quatrocentos anos” se passariam antes que a descendência dele tomasse posse da terra (</a:t>
            </a:r>
            <a:r>
              <a:rPr lang="pt-BR" sz="2600" dirty="0" err="1">
                <a:latin typeface="Trebuchet MS" panose="020B0603020202020204" pitchFamily="34" charset="0"/>
              </a:rPr>
              <a:t>Gn</a:t>
            </a:r>
            <a:r>
              <a:rPr lang="pt-BR" sz="2600" dirty="0">
                <a:latin typeface="Trebuchet MS" panose="020B0603020202020204" pitchFamily="34" charset="0"/>
              </a:rPr>
              <a:t> 15:13, 16). </a:t>
            </a:r>
            <a:r>
              <a:rPr lang="pt-BR" sz="2600" dirty="0">
                <a:solidFill>
                  <a:srgbClr val="FF0000"/>
                </a:solidFill>
                <a:latin typeface="Trebuchet MS" panose="020B0603020202020204" pitchFamily="34" charset="0"/>
              </a:rPr>
              <a:t>O cumprimento da promessa começou nos dias de Moisés e Josué. Moisés repetiu a ordem divina: “Eis aqui a terra que Eu pus diante de vocês; entrem e tomem posse da terra” (</a:t>
            </a:r>
            <a:r>
              <a:rPr lang="pt-BR" sz="2600" dirty="0" err="1">
                <a:solidFill>
                  <a:srgbClr val="FF0000"/>
                </a:solidFill>
                <a:latin typeface="Trebuchet MS" panose="020B0603020202020204" pitchFamily="34" charset="0"/>
              </a:rPr>
              <a:t>Dt</a:t>
            </a:r>
            <a:r>
              <a:rPr lang="pt-BR" sz="2600" dirty="0">
                <a:solidFill>
                  <a:srgbClr val="FF0000"/>
                </a:solidFill>
                <a:latin typeface="Trebuchet MS" panose="020B0603020202020204" pitchFamily="34" charset="0"/>
              </a:rPr>
              <a:t> 1:8).</a:t>
            </a:r>
          </a:p>
        </p:txBody>
      </p:sp>
      <p:pic>
        <p:nvPicPr>
          <p:cNvPr id="11" name="Imagem 10" descr="Desenho de um homem&#10;&#10;Descrição gerada automaticamente com confiança média">
            <a:extLst>
              <a:ext uri="{FF2B5EF4-FFF2-40B4-BE49-F238E27FC236}">
                <a16:creationId xmlns:a16="http://schemas.microsoft.com/office/drawing/2014/main" id="{40DBBEE5-7777-404D-91F6-60A1ABC01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201" y="347413"/>
            <a:ext cx="3389746" cy="6163173"/>
          </a:xfrm>
          <a:prstGeom prst="rect">
            <a:avLst/>
          </a:prstGeom>
        </p:spPr>
      </p:pic>
    </p:spTree>
    <p:extLst>
      <p:ext uri="{BB962C8B-B14F-4D97-AF65-F5344CB8AC3E}">
        <p14:creationId xmlns:p14="http://schemas.microsoft.com/office/powerpoint/2010/main" val="2936022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comida&#10;&#10;Descrição gerada automaticamente">
            <a:extLst>
              <a:ext uri="{FF2B5EF4-FFF2-40B4-BE49-F238E27FC236}">
                <a16:creationId xmlns:a16="http://schemas.microsoft.com/office/drawing/2014/main" id="{5108F5F3-3C45-418E-959C-2E3FC80808C4}"/>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duotone>
              <a:prstClr val="black"/>
              <a:srgbClr val="D9C3A5">
                <a:tint val="50000"/>
                <a:satMod val="180000"/>
              </a:srgbClr>
            </a:duotone>
            <a:alphaModFix/>
            <a:extLst>
              <a:ext uri="{28A0092B-C50C-407E-A947-70E740481C1C}">
                <a14:useLocalDpi xmlns:a14="http://schemas.microsoft.com/office/drawing/2010/main" val="0"/>
              </a:ext>
            </a:extLst>
          </a:blip>
          <a:stretch>
            <a:fillRect/>
          </a:stretch>
        </p:blipFill>
        <p:spPr>
          <a:xfrm>
            <a:off x="8985759" y="3626026"/>
            <a:ext cx="3206241" cy="2942617"/>
          </a:xfrm>
          <a:prstGeom prst="rect">
            <a:avLst/>
          </a:prstGeom>
        </p:spPr>
      </p:pic>
      <p:sp>
        <p:nvSpPr>
          <p:cNvPr id="7" name="Em sua opinião, qual foi o propósito de Deus em criar,  estabelecer e empregar Adão?">
            <a:extLst>
              <a:ext uri="{FF2B5EF4-FFF2-40B4-BE49-F238E27FC236}">
                <a16:creationId xmlns:a16="http://schemas.microsoft.com/office/drawing/2014/main" id="{EFADD04B-F52E-45C8-BBEC-56E72B8974A0}"/>
              </a:ext>
            </a:extLst>
          </p:cNvPr>
          <p:cNvSpPr txBox="1"/>
          <p:nvPr/>
        </p:nvSpPr>
        <p:spPr>
          <a:xfrm>
            <a:off x="441833" y="1982761"/>
            <a:ext cx="11460203" cy="1429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O que está implícito no texto de Deuteronômio 28:1, 15? Em resumo, a terra lhes seria dada como parte da aliança em que havia obrigações. Quais obrigações Israel tinha?</a:t>
            </a:r>
            <a:endParaRPr lang="pt-BR" sz="4400" dirty="0"/>
          </a:p>
        </p:txBody>
      </p:sp>
    </p:spTree>
    <p:extLst>
      <p:ext uri="{BB962C8B-B14F-4D97-AF65-F5344CB8AC3E}">
        <p14:creationId xmlns:p14="http://schemas.microsoft.com/office/powerpoint/2010/main" val="324002714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376237" y="682625"/>
            <a:ext cx="11439525" cy="6175375"/>
          </a:xfrm>
        </p:spPr>
        <p:txBody>
          <a:bodyPr>
            <a:normAutofit/>
          </a:bodyPr>
          <a:lstStyle/>
          <a:p>
            <a:pPr marL="0" indent="0" algn="just">
              <a:spcBef>
                <a:spcPts val="0"/>
              </a:spcBef>
              <a:buNone/>
            </a:pPr>
            <a:r>
              <a:rPr lang="pt-BR" sz="2400" dirty="0">
                <a:latin typeface="Trebuchet MS" panose="020B0603020202020204" pitchFamily="34" charset="0"/>
              </a:rPr>
              <a:t>A primeira parte de Deuteronômio 28 descreve as bênçãos que Israel receberia se obedecesse a vontade de Deus. A outra parte do capítulo trata das maldições que lhe sucederiam caso não a cumprisse. Essas maldições eram “em grande parte, mas não completamente, ocasionadas simplesmente dando espaço para que o pecado desenvolvesse seus resultados prejudiciais [...]. ‘Quem semeia para a sua própria carne, da carne colherá corrupção’ (</a:t>
            </a:r>
            <a:r>
              <a:rPr lang="pt-BR" sz="2400" dirty="0" err="1">
                <a:latin typeface="Trebuchet MS" panose="020B0603020202020204" pitchFamily="34" charset="0"/>
              </a:rPr>
              <a:t>Gl</a:t>
            </a:r>
            <a:r>
              <a:rPr lang="pt-BR" sz="2400" dirty="0">
                <a:latin typeface="Trebuchet MS" panose="020B0603020202020204" pitchFamily="34" charset="0"/>
              </a:rPr>
              <a:t> 6:8). </a:t>
            </a:r>
            <a:r>
              <a:rPr lang="pt-BR" sz="2400" dirty="0">
                <a:solidFill>
                  <a:srgbClr val="FF0000"/>
                </a:solidFill>
                <a:latin typeface="Trebuchet MS" panose="020B0603020202020204" pitchFamily="34" charset="0"/>
              </a:rPr>
              <a:t>Como a água, que, deixada por conta própria, não deixa de correr até achar seu nível; como um relógio que, deixado por si mesmo, não deixará de funcionar até que se esgote completamente; como uma árvore que, deixada a crescer, não deixa de produzir seu fruto apropriado – assim também o pecado tem um nível a buscar, um curso a correr, um fruto a amadurecer, e seu fim é a morte” </a:t>
            </a:r>
            <a:r>
              <a:rPr lang="pt-BR" sz="2400" dirty="0">
                <a:latin typeface="Trebuchet MS" panose="020B0603020202020204" pitchFamily="34" charset="0"/>
              </a:rPr>
              <a:t>(</a:t>
            </a:r>
            <a:r>
              <a:rPr lang="pt-BR" sz="2400" dirty="0" err="1">
                <a:latin typeface="Trebuchet MS" panose="020B0603020202020204" pitchFamily="34" charset="0"/>
              </a:rPr>
              <a:t>Rm</a:t>
            </a:r>
            <a:r>
              <a:rPr lang="pt-BR" sz="2400" dirty="0">
                <a:latin typeface="Trebuchet MS" panose="020B0603020202020204" pitchFamily="34" charset="0"/>
              </a:rPr>
              <a:t> 6:21; </a:t>
            </a:r>
            <a:r>
              <a:rPr lang="pt-BR" sz="2400" i="1" dirty="0">
                <a:latin typeface="Trebuchet MS" panose="020B0603020202020204" pitchFamily="34" charset="0"/>
              </a:rPr>
              <a:t>The </a:t>
            </a:r>
            <a:r>
              <a:rPr lang="pt-BR" sz="2400" i="1" dirty="0" err="1">
                <a:latin typeface="Trebuchet MS" panose="020B0603020202020204" pitchFamily="34" charset="0"/>
              </a:rPr>
              <a:t>Pulpit</a:t>
            </a:r>
            <a:r>
              <a:rPr lang="pt-BR" sz="2400" i="1" dirty="0">
                <a:latin typeface="Trebuchet MS" panose="020B0603020202020204" pitchFamily="34" charset="0"/>
              </a:rPr>
              <a:t> </a:t>
            </a:r>
            <a:r>
              <a:rPr lang="pt-BR" sz="2400" i="1" dirty="0" err="1">
                <a:latin typeface="Trebuchet MS" panose="020B0603020202020204" pitchFamily="34" charset="0"/>
              </a:rPr>
              <a:t>Commentary</a:t>
            </a:r>
            <a:r>
              <a:rPr lang="pt-BR" sz="2400" i="1" dirty="0">
                <a:latin typeface="Trebuchet MS" panose="020B0603020202020204" pitchFamily="34" charset="0"/>
              </a:rPr>
              <a:t>: </a:t>
            </a:r>
            <a:r>
              <a:rPr lang="pt-BR" sz="2400" i="1" dirty="0" err="1">
                <a:latin typeface="Trebuchet MS" panose="020B0603020202020204" pitchFamily="34" charset="0"/>
              </a:rPr>
              <a:t>Deuteronomy</a:t>
            </a:r>
            <a:r>
              <a:rPr lang="pt-BR" sz="2400" dirty="0">
                <a:latin typeface="Trebuchet MS" panose="020B0603020202020204" pitchFamily="34" charset="0"/>
              </a:rPr>
              <a:t> [Comentário Púlpito: Deuteronômio], H. D. M. Spence e Joseph S. </a:t>
            </a:r>
            <a:r>
              <a:rPr lang="pt-BR" sz="2400" dirty="0" err="1">
                <a:latin typeface="Trebuchet MS" panose="020B0603020202020204" pitchFamily="34" charset="0"/>
              </a:rPr>
              <a:t>Exell</a:t>
            </a:r>
            <a:r>
              <a:rPr lang="pt-BR" sz="2400" dirty="0">
                <a:latin typeface="Trebuchet MS" panose="020B0603020202020204" pitchFamily="34" charset="0"/>
              </a:rPr>
              <a:t>, </a:t>
            </a:r>
            <a:r>
              <a:rPr lang="pt-BR" sz="2400" dirty="0" err="1">
                <a:latin typeface="Trebuchet MS" panose="020B0603020202020204" pitchFamily="34" charset="0"/>
              </a:rPr>
              <a:t>orgs</a:t>
            </a:r>
            <a:r>
              <a:rPr lang="pt-BR" sz="2400" dirty="0">
                <a:latin typeface="Trebuchet MS" panose="020B0603020202020204" pitchFamily="34" charset="0"/>
              </a:rPr>
              <a:t>. </a:t>
            </a:r>
            <a:r>
              <a:rPr lang="pt-BR" sz="2400" dirty="0" err="1">
                <a:latin typeface="Trebuchet MS" panose="020B0603020202020204" pitchFamily="34" charset="0"/>
              </a:rPr>
              <a:t>Peabody</a:t>
            </a:r>
            <a:r>
              <a:rPr lang="pt-BR" sz="2400" dirty="0">
                <a:latin typeface="Trebuchet MS" panose="020B0603020202020204" pitchFamily="34" charset="0"/>
              </a:rPr>
              <a:t>, MA: </a:t>
            </a:r>
            <a:r>
              <a:rPr lang="pt-BR" sz="2400" dirty="0" err="1">
                <a:latin typeface="Trebuchet MS" panose="020B0603020202020204" pitchFamily="34" charset="0"/>
              </a:rPr>
              <a:t>Hendrickson</a:t>
            </a:r>
            <a:r>
              <a:rPr lang="pt-BR" sz="2400" dirty="0">
                <a:latin typeface="Trebuchet MS" panose="020B0603020202020204" pitchFamily="34" charset="0"/>
              </a:rPr>
              <a:t> </a:t>
            </a:r>
            <a:r>
              <a:rPr lang="pt-BR" sz="2400" dirty="0" err="1">
                <a:latin typeface="Trebuchet MS" panose="020B0603020202020204" pitchFamily="34" charset="0"/>
              </a:rPr>
              <a:t>Publishers</a:t>
            </a:r>
            <a:r>
              <a:rPr lang="pt-BR" sz="2400" dirty="0">
                <a:latin typeface="Trebuchet MS" panose="020B0603020202020204" pitchFamily="34" charset="0"/>
              </a:rPr>
              <a:t>, 1890, v. 3, p. 439).</a:t>
            </a:r>
            <a:endParaRPr lang="pt-BR" sz="3600" dirty="0">
              <a:latin typeface="Trebuchet MS" panose="020B0603020202020204" pitchFamily="34" charset="0"/>
            </a:endParaRPr>
          </a:p>
        </p:txBody>
      </p:sp>
    </p:spTree>
    <p:extLst>
      <p:ext uri="{BB962C8B-B14F-4D97-AF65-F5344CB8AC3E}">
        <p14:creationId xmlns:p14="http://schemas.microsoft.com/office/powerpoint/2010/main" val="1891960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376237" y="682625"/>
            <a:ext cx="11439525" cy="6175375"/>
          </a:xfrm>
        </p:spPr>
        <p:txBody>
          <a:bodyPr>
            <a:normAutofit/>
          </a:bodyPr>
          <a:lstStyle/>
          <a:p>
            <a:pPr marL="0" indent="0" algn="just">
              <a:spcBef>
                <a:spcPts val="0"/>
              </a:spcBef>
              <a:buNone/>
            </a:pPr>
            <a:r>
              <a:rPr lang="pt-BR" dirty="0">
                <a:solidFill>
                  <a:srgbClr val="FF0000"/>
                </a:solidFill>
                <a:latin typeface="Trebuchet MS" panose="020B0603020202020204" pitchFamily="34" charset="0"/>
              </a:rPr>
              <a:t>As promessas sobre a terra não eram incondicionais, mas faziam parte da aliança. Israel deveria cumprir sua parte no acordo; caso contrário, as promessas poderiam ser anuladas. </a:t>
            </a:r>
            <a:r>
              <a:rPr lang="pt-BR" dirty="0">
                <a:latin typeface="Trebuchet MS" panose="020B0603020202020204" pitchFamily="34" charset="0"/>
              </a:rPr>
              <a:t>Várias vezes, o Senhor deixou claro que, se eles desobedecessem, a terra lhes seria tomada (</a:t>
            </a:r>
            <a:r>
              <a:rPr lang="pt-BR" dirty="0" err="1">
                <a:latin typeface="Trebuchet MS" panose="020B0603020202020204" pitchFamily="34" charset="0"/>
              </a:rPr>
              <a:t>Lv</a:t>
            </a:r>
            <a:r>
              <a:rPr lang="pt-BR" dirty="0">
                <a:latin typeface="Trebuchet MS" panose="020B0603020202020204" pitchFamily="34" charset="0"/>
              </a:rPr>
              <a:t> 26:27-33). É difícil imaginar como o Senhor poderia ter sido mais explícito em Suas palavras.</a:t>
            </a:r>
            <a:endParaRPr lang="pt-BR" sz="4000" dirty="0">
              <a:latin typeface="Trebuchet MS" panose="020B0603020202020204" pitchFamily="34" charset="0"/>
            </a:endParaRPr>
          </a:p>
        </p:txBody>
      </p:sp>
      <p:pic>
        <p:nvPicPr>
          <p:cNvPr id="5" name="Imagem 4" descr="Logotipo&#10;&#10;Descrição gerada automaticamente">
            <a:extLst>
              <a:ext uri="{FF2B5EF4-FFF2-40B4-BE49-F238E27FC236}">
                <a16:creationId xmlns:a16="http://schemas.microsoft.com/office/drawing/2014/main" id="{0CDE45C1-015B-4AE6-B5D6-9BEE0B1BF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476" y="2657176"/>
            <a:ext cx="5714286" cy="4295238"/>
          </a:xfrm>
          <a:prstGeom prst="rect">
            <a:avLst/>
          </a:prstGeom>
        </p:spPr>
      </p:pic>
    </p:spTree>
    <p:extLst>
      <p:ext uri="{BB962C8B-B14F-4D97-AF65-F5344CB8AC3E}">
        <p14:creationId xmlns:p14="http://schemas.microsoft.com/office/powerpoint/2010/main" val="201554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m 4" descr="Ícone&#10;&#10;Descrição gerada automaticamente">
            <a:extLst>
              <a:ext uri="{FF2B5EF4-FFF2-40B4-BE49-F238E27FC236}">
                <a16:creationId xmlns:a16="http://schemas.microsoft.com/office/drawing/2014/main" id="{14A04D01-CBD2-471B-A550-C5F10A394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410502" y="3024547"/>
            <a:ext cx="2621443" cy="1474561"/>
          </a:xfrm>
          <a:prstGeom prst="rect">
            <a:avLst/>
          </a:prstGeom>
        </p:spPr>
      </p:pic>
      <p:sp>
        <p:nvSpPr>
          <p:cNvPr id="6" name="Título 9">
            <a:extLst>
              <a:ext uri="{FF2B5EF4-FFF2-40B4-BE49-F238E27FC236}">
                <a16:creationId xmlns:a16="http://schemas.microsoft.com/office/drawing/2014/main" id="{3B8583BE-4DA9-4169-AE4F-2C7D510B1D82}"/>
              </a:ext>
            </a:extLst>
          </p:cNvPr>
          <p:cNvSpPr txBox="1">
            <a:spLocks/>
          </p:cNvSpPr>
          <p:nvPr/>
        </p:nvSpPr>
        <p:spPr>
          <a:xfrm>
            <a:off x="1974850" y="1759258"/>
            <a:ext cx="9895572" cy="22726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a:solidFill>
                  <a:schemeClr val="accent2">
                    <a:lumMod val="50000"/>
                  </a:schemeClr>
                </a:solidFill>
                <a:latin typeface="Trebuchet MS" panose="020B0603020202020204" pitchFamily="34" charset="0"/>
              </a:rPr>
              <a:t>Israel e a aliança</a:t>
            </a:r>
          </a:p>
        </p:txBody>
      </p:sp>
    </p:spTree>
    <p:extLst>
      <p:ext uri="{BB962C8B-B14F-4D97-AF65-F5344CB8AC3E}">
        <p14:creationId xmlns:p14="http://schemas.microsoft.com/office/powerpoint/2010/main" val="1937500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03199" y="384561"/>
            <a:ext cx="11674475" cy="6790939"/>
          </a:xfrm>
        </p:spPr>
        <p:txBody>
          <a:bodyPr>
            <a:normAutofit/>
          </a:bodyPr>
          <a:lstStyle/>
          <a:p>
            <a:pPr marL="0" indent="0" algn="just">
              <a:buNone/>
            </a:pPr>
            <a:r>
              <a:rPr lang="pt-BR" dirty="0"/>
              <a:t>“Mas eles não quiseram ouvir, nem atenderam. Ao contrário, andaram, cada um, segundo a dureza do seu coração maligno. Por isso, fiz cair sobre eles todas as ameaças desta aliança, a qual lhes ordenei que cumprissem, mas que eles não cumpriram” (Jr 11:8).</a:t>
            </a:r>
          </a:p>
          <a:p>
            <a:pPr marL="0" indent="0" algn="just">
              <a:buNone/>
            </a:pPr>
            <a:endParaRPr lang="pt-BR" dirty="0"/>
          </a:p>
          <a:p>
            <a:pPr marL="0" indent="0" algn="just">
              <a:buNone/>
            </a:pPr>
            <a:r>
              <a:rPr lang="pt-BR" dirty="0"/>
              <a:t>Examine o texto acima. O Senhor havia dito que traria sobre eles “todas as ameaças desta aliança”. Veja que Ele estava Se referindo a algo ruim! Embora costumemos pensar na aliança como algo que nos oferece apenas o que é bom, existe o outro lado. Esse princípio foi visto em Noé. Deus ofereceu a Noé algo maravilhoso, isto é, a possibilidade de ser preservado da destruição, mas Noé teve que obedecer a fim de receber as bênçãos da graça de Deus. Caso contrário, teria lugar o outro lado da aliança.</a:t>
            </a:r>
          </a:p>
        </p:txBody>
      </p:sp>
      <p:pic>
        <p:nvPicPr>
          <p:cNvPr id="9" name="Imagem 8" descr="Desenho em preto e branco&#10;&#10;Descrição gerada automaticamente">
            <a:extLst>
              <a:ext uri="{FF2B5EF4-FFF2-40B4-BE49-F238E27FC236}">
                <a16:creationId xmlns:a16="http://schemas.microsoft.com/office/drawing/2014/main" id="{C0102186-1D17-4495-8D56-A41052018F76}"/>
              </a:ext>
            </a:extLst>
          </p:cNvPr>
          <p:cNvPicPr>
            <a:picLocks noChangeAspect="1"/>
          </p:cNvPicPr>
          <p:nvPr/>
        </p:nvPicPr>
        <p:blipFill>
          <a:blip r:embed="rId3">
            <a:clrChange>
              <a:clrFrom>
                <a:srgbClr val="F6F6F6"/>
              </a:clrFrom>
              <a:clrTo>
                <a:srgbClr val="F6F6F6">
                  <a:alpha val="0"/>
                </a:srgbClr>
              </a:clrTo>
            </a:clrChange>
            <a:duotone>
              <a:schemeClr val="accent2">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6040436" y="3224212"/>
            <a:ext cx="7810500" cy="4105275"/>
          </a:xfrm>
          <a:prstGeom prst="rect">
            <a:avLst/>
          </a:prstGeom>
        </p:spPr>
      </p:pic>
    </p:spTree>
    <p:extLst>
      <p:ext uri="{BB962C8B-B14F-4D97-AF65-F5344CB8AC3E}">
        <p14:creationId xmlns:p14="http://schemas.microsoft.com/office/powerpoint/2010/main" val="2239925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comida&#10;&#10;Descrição gerada automaticamente">
            <a:extLst>
              <a:ext uri="{FF2B5EF4-FFF2-40B4-BE49-F238E27FC236}">
                <a16:creationId xmlns:a16="http://schemas.microsoft.com/office/drawing/2014/main" id="{5108F5F3-3C45-418E-959C-2E3FC80808C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118658"/>
            <a:ext cx="11220451" cy="1429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Compare o texto acima com Gênesis 6:5, que trata do mundo antediluviano. Qual é o paralelo? É importante controlar os pensamentos?</a:t>
            </a:r>
            <a:endParaRPr lang="pt-BR" sz="4000" dirty="0"/>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985759" y="3626026"/>
            <a:ext cx="3206241" cy="2942617"/>
          </a:xfrm>
          <a:prstGeom prst="rect">
            <a:avLst/>
          </a:prstGeom>
        </p:spPr>
      </p:pic>
    </p:spTree>
    <p:extLst>
      <p:ext uri="{BB962C8B-B14F-4D97-AF65-F5344CB8AC3E}">
        <p14:creationId xmlns:p14="http://schemas.microsoft.com/office/powerpoint/2010/main" val="400805541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431964" y="436269"/>
            <a:ext cx="11522348" cy="6527800"/>
          </a:xfrm>
        </p:spPr>
        <p:txBody>
          <a:bodyPr>
            <a:normAutofit/>
          </a:bodyPr>
          <a:lstStyle/>
          <a:p>
            <a:pPr marL="0" indent="0" algn="just">
              <a:buNone/>
            </a:pPr>
            <a:r>
              <a:rPr lang="pt-BR" dirty="0">
                <a:latin typeface="Trebuchet MS" panose="020B0603020202020204" pitchFamily="34" charset="0"/>
              </a:rPr>
              <a:t>Infelizmente, a história de Israel foi, em grande parte, um padrão repetido de apostasia, seguido por juízos divinos, arrependimento e um período de obediência. Apenas por um curto período, no governo de Davi e Salomão, foi controlada toda a extensão do território prometido.</a:t>
            </a:r>
          </a:p>
          <a:p>
            <a:pPr marL="0" indent="0" algn="just">
              <a:buNone/>
            </a:pPr>
            <a:endParaRPr lang="pt-BR" dirty="0">
              <a:latin typeface="Trebuchet MS" panose="020B0603020202020204" pitchFamily="34" charset="0"/>
            </a:endParaRPr>
          </a:p>
          <a:p>
            <a:pPr marL="0" indent="0" algn="just">
              <a:buNone/>
            </a:pPr>
            <a:r>
              <a:rPr lang="pt-BR" dirty="0">
                <a:latin typeface="Trebuchet MS" panose="020B0603020202020204" pitchFamily="34" charset="0"/>
              </a:rPr>
              <a:t>Observe estes textos de Jeremias sobre a apostasia de Israel: “'Se um homem repudiar a sua mulher, e ela o deixar e se tornar esposa de outro homem, será que o primeiro marido poderá voltar para ela? Não seria aquela terra totalmente contaminada por causa disso? Ora, você se prostituiu com muitos amantes e ainda assim quer voltar para mim!' – diz o Senhor [...]. Mas, assim como a mulher que, com traição, se afasta do seu marido, assim você foi infiel para comigo, ó casa de Israel’, diz o Senhor” (Jr 3:1, 20).</a:t>
            </a:r>
          </a:p>
        </p:txBody>
      </p:sp>
    </p:spTree>
    <p:extLst>
      <p:ext uri="{BB962C8B-B14F-4D97-AF65-F5344CB8AC3E}">
        <p14:creationId xmlns:p14="http://schemas.microsoft.com/office/powerpoint/2010/main" val="2688272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315650" y="394632"/>
            <a:ext cx="11579021" cy="4408207"/>
          </a:xfrm>
        </p:spPr>
        <p:txBody>
          <a:bodyPr>
            <a:normAutofit/>
          </a:bodyPr>
          <a:lstStyle/>
          <a:p>
            <a:pPr marL="0" indent="0" algn="just">
              <a:buNone/>
            </a:pPr>
            <a:r>
              <a:rPr lang="pt-BR" dirty="0">
                <a:latin typeface="Trebuchet MS" panose="020B0603020202020204" pitchFamily="34" charset="0"/>
              </a:rPr>
              <a:t>Isso traz à mente algo mencionado anteriormente: a aliança que Deus deseja conosco não é apenas um insensível acordo legal feito entre empresários que buscam o melhor negócio, mas um compromisso, tão sério e sagrado quanto o casamento, e por essa razão o Senhor usou essas imagens.</a:t>
            </a:r>
          </a:p>
          <a:p>
            <a:pPr marL="0" indent="0" algn="just">
              <a:buNone/>
            </a:pPr>
            <a:endParaRPr lang="pt-BR" dirty="0">
              <a:latin typeface="Trebuchet MS" panose="020B0603020202020204" pitchFamily="34" charset="0"/>
            </a:endParaRPr>
          </a:p>
          <a:p>
            <a:pPr marL="0" indent="0" algn="just">
              <a:buNone/>
            </a:pPr>
            <a:r>
              <a:rPr lang="pt-BR" dirty="0">
                <a:latin typeface="Trebuchet MS" panose="020B0603020202020204" pitchFamily="34" charset="0"/>
              </a:rPr>
              <a:t>A apostasia de Israel não teve origem na desobediência, mas na quebra do relacionamento com o Senhor, uma ruptura que resultou na desobediência e que trouxe o castigo sobre eles.</a:t>
            </a:r>
          </a:p>
        </p:txBody>
      </p:sp>
      <p:pic>
        <p:nvPicPr>
          <p:cNvPr id="10" name="Imagem 9" descr="Desenho de uma pessoa&#10;&#10;Descrição gerada automaticamente com confiança baixa">
            <a:extLst>
              <a:ext uri="{FF2B5EF4-FFF2-40B4-BE49-F238E27FC236}">
                <a16:creationId xmlns:a16="http://schemas.microsoft.com/office/drawing/2014/main" id="{778113D5-027C-40EF-9A36-CD7D1EFC74C3}"/>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8759374" y="3983068"/>
            <a:ext cx="2070813" cy="2593693"/>
          </a:xfrm>
          <a:prstGeom prst="rect">
            <a:avLst/>
          </a:prstGeom>
        </p:spPr>
      </p:pic>
    </p:spTree>
    <p:extLst>
      <p:ext uri="{BB962C8B-B14F-4D97-AF65-F5344CB8AC3E}">
        <p14:creationId xmlns:p14="http://schemas.microsoft.com/office/powerpoint/2010/main" val="295317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3F048-F061-4183-8820-2D5511E1360D}"/>
              </a:ext>
            </a:extLst>
          </p:cNvPr>
          <p:cNvSpPr>
            <a:spLocks noGrp="1"/>
          </p:cNvSpPr>
          <p:nvPr>
            <p:ph type="title"/>
          </p:nvPr>
        </p:nvSpPr>
        <p:spPr/>
        <p:txBody>
          <a:bodyPr/>
          <a:lstStyle/>
          <a:p>
            <a:endParaRPr lang="pt-BR"/>
          </a:p>
        </p:txBody>
      </p:sp>
      <p:pic>
        <p:nvPicPr>
          <p:cNvPr id="11" name="Imagem 10" descr="Uma imagem contendo Site&#10;&#10;Descrição gerada automaticamente">
            <a:extLst>
              <a:ext uri="{FF2B5EF4-FFF2-40B4-BE49-F238E27FC236}">
                <a16:creationId xmlns:a16="http://schemas.microsoft.com/office/drawing/2014/main" id="{0EAA9021-CB86-4169-9E68-1D9111E06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ítulo 9">
            <a:extLst>
              <a:ext uri="{FF2B5EF4-FFF2-40B4-BE49-F238E27FC236}">
                <a16:creationId xmlns:a16="http://schemas.microsoft.com/office/drawing/2014/main" id="{27804283-A92A-4D44-B577-54C2564F9B67}"/>
              </a:ext>
            </a:extLst>
          </p:cNvPr>
          <p:cNvSpPr txBox="1">
            <a:spLocks/>
          </p:cNvSpPr>
          <p:nvPr/>
        </p:nvSpPr>
        <p:spPr>
          <a:xfrm>
            <a:off x="1033780" y="521493"/>
            <a:ext cx="3629025" cy="101282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8000" b="1">
                <a:latin typeface="Trebuchet MS" panose="020B0603020202020204" pitchFamily="34" charset="0"/>
              </a:rPr>
              <a:t>Lição 6</a:t>
            </a:r>
            <a:endParaRPr lang="pt-BR" sz="8000" b="1" dirty="0">
              <a:latin typeface="Trebuchet MS" panose="020B0603020202020204" pitchFamily="34" charset="0"/>
            </a:endParaRPr>
          </a:p>
        </p:txBody>
      </p:sp>
      <p:sp>
        <p:nvSpPr>
          <p:cNvPr id="13" name="Título 9">
            <a:extLst>
              <a:ext uri="{FF2B5EF4-FFF2-40B4-BE49-F238E27FC236}">
                <a16:creationId xmlns:a16="http://schemas.microsoft.com/office/drawing/2014/main" id="{E927BD9B-6F69-4049-B9AB-CFA7EC671BBB}"/>
              </a:ext>
            </a:extLst>
          </p:cNvPr>
          <p:cNvSpPr txBox="1">
            <a:spLocks/>
          </p:cNvSpPr>
          <p:nvPr/>
        </p:nvSpPr>
        <p:spPr>
          <a:xfrm>
            <a:off x="5280638" y="1196857"/>
            <a:ext cx="6690995" cy="22726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a:solidFill>
                  <a:schemeClr val="accent2">
                    <a:lumMod val="50000"/>
                  </a:schemeClr>
                </a:solidFill>
                <a:latin typeface="Trebuchet MS" panose="020B0603020202020204" pitchFamily="34" charset="0"/>
              </a:rPr>
              <a:t>A descendência de Abraão</a:t>
            </a:r>
          </a:p>
        </p:txBody>
      </p:sp>
      <p:sp>
        <p:nvSpPr>
          <p:cNvPr id="14" name="Subtítulo 10">
            <a:extLst>
              <a:ext uri="{FF2B5EF4-FFF2-40B4-BE49-F238E27FC236}">
                <a16:creationId xmlns:a16="http://schemas.microsoft.com/office/drawing/2014/main" id="{8FD3139E-D6FC-472A-B424-902F3F001C12}"/>
              </a:ext>
            </a:extLst>
          </p:cNvPr>
          <p:cNvSpPr txBox="1">
            <a:spLocks/>
          </p:cNvSpPr>
          <p:nvPr/>
        </p:nvSpPr>
        <p:spPr>
          <a:xfrm>
            <a:off x="5715001" y="4236440"/>
            <a:ext cx="6256632" cy="780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1400" dirty="0">
                <a:latin typeface="Trebuchet MS" panose="020B0603020202020204" pitchFamily="34" charset="0"/>
              </a:rPr>
              <a:t>“Vocês, porém, são geração eleita, sacerdócio real, nação santa, povo de propriedade exclusiva de Deus, a fim de proclamar as virtudes Daquele que os chamou das trevas para a Sua maravilhosa luz” (1Pe 2:9).</a:t>
            </a:r>
            <a:endParaRPr lang="pt-BR" sz="501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4275400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m 4" descr="Ícone&#10;&#10;Descrição gerada automaticamente">
            <a:extLst>
              <a:ext uri="{FF2B5EF4-FFF2-40B4-BE49-F238E27FC236}">
                <a16:creationId xmlns:a16="http://schemas.microsoft.com/office/drawing/2014/main" id="{14A04D01-CBD2-471B-A550-C5F10A394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410502" y="3024547"/>
            <a:ext cx="2621443" cy="1474561"/>
          </a:xfrm>
          <a:prstGeom prst="rect">
            <a:avLst/>
          </a:prstGeom>
        </p:spPr>
      </p:pic>
      <p:sp>
        <p:nvSpPr>
          <p:cNvPr id="6" name="Título 9">
            <a:extLst>
              <a:ext uri="{FF2B5EF4-FFF2-40B4-BE49-F238E27FC236}">
                <a16:creationId xmlns:a16="http://schemas.microsoft.com/office/drawing/2014/main" id="{3B8583BE-4DA9-4169-AE4F-2C7D510B1D82}"/>
              </a:ext>
            </a:extLst>
          </p:cNvPr>
          <p:cNvSpPr txBox="1">
            <a:spLocks/>
          </p:cNvSpPr>
          <p:nvPr/>
        </p:nvSpPr>
        <p:spPr>
          <a:xfrm>
            <a:off x="1974850" y="1759258"/>
            <a:ext cx="9895572" cy="22726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a:solidFill>
                  <a:schemeClr val="accent2">
                    <a:lumMod val="50000"/>
                  </a:schemeClr>
                </a:solidFill>
                <a:latin typeface="Trebuchet MS" panose="020B0603020202020204" pitchFamily="34" charset="0"/>
              </a:rPr>
              <a:t>O remanescente</a:t>
            </a:r>
          </a:p>
        </p:txBody>
      </p:sp>
    </p:spTree>
    <p:extLst>
      <p:ext uri="{BB962C8B-B14F-4D97-AF65-F5344CB8AC3E}">
        <p14:creationId xmlns:p14="http://schemas.microsoft.com/office/powerpoint/2010/main" val="264213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comida&#10;&#10;Descrição gerada automaticamente">
            <a:extLst>
              <a:ext uri="{FF2B5EF4-FFF2-40B4-BE49-F238E27FC236}">
                <a16:creationId xmlns:a16="http://schemas.microsoft.com/office/drawing/2014/main" id="{5108F5F3-3C45-418E-959C-2E3FC80808C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118658"/>
            <a:ext cx="11220451" cy="1429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Apesar do repetido padrão de apostasia, juízos divinos e arrependimento de Israel, que esperança encontramos em Isaías 4:3, Miqueias 4:6, 7 e Sofonias 3:12, 13?</a:t>
            </a:r>
            <a:endParaRPr lang="pt-BR" sz="4400" dirty="0"/>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985759" y="3626026"/>
            <a:ext cx="3206241" cy="2942617"/>
          </a:xfrm>
          <a:prstGeom prst="rect">
            <a:avLst/>
          </a:prstGeom>
        </p:spPr>
      </p:pic>
    </p:spTree>
    <p:extLst>
      <p:ext uri="{BB962C8B-B14F-4D97-AF65-F5344CB8AC3E}">
        <p14:creationId xmlns:p14="http://schemas.microsoft.com/office/powerpoint/2010/main" val="419110647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5958048" y="1420768"/>
            <a:ext cx="5892800" cy="6527800"/>
          </a:xfrm>
        </p:spPr>
        <p:txBody>
          <a:bodyPr>
            <a:normAutofit/>
          </a:bodyPr>
          <a:lstStyle/>
          <a:p>
            <a:pPr marL="0" indent="0" algn="just">
              <a:buNone/>
            </a:pPr>
            <a:r>
              <a:rPr lang="pt-BR" dirty="0">
                <a:latin typeface="Trebuchet MS" panose="020B0603020202020204" pitchFamily="34" charset="0"/>
              </a:rPr>
              <a:t>Embora o plano de Deus para o antigo Israel tivesse se deteriorado pela desobediência, ele nunca foi completamente frustrado. Entre as ervas daninhas, algumas flores ainda cresceram. Muitos profetas do Antigo Testamento falaram desse remanescente fiel, a quem Deus reuniria para Si como um belo ramalhete. </a:t>
            </a:r>
            <a:endParaRPr lang="pt-BR" sz="16600"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pic>
        <p:nvPicPr>
          <p:cNvPr id="9" name="Imagem 8">
            <a:extLst>
              <a:ext uri="{FF2B5EF4-FFF2-40B4-BE49-F238E27FC236}">
                <a16:creationId xmlns:a16="http://schemas.microsoft.com/office/drawing/2014/main" id="{6CB5F516-DAAB-4D80-8BDE-B8762638F18A}"/>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1152" y="1671507"/>
            <a:ext cx="5094913" cy="3821185"/>
          </a:xfrm>
          <a:prstGeom prst="rect">
            <a:avLst/>
          </a:prstGeom>
        </p:spPr>
      </p:pic>
    </p:spTree>
    <p:extLst>
      <p:ext uri="{BB962C8B-B14F-4D97-AF65-F5344CB8AC3E}">
        <p14:creationId xmlns:p14="http://schemas.microsoft.com/office/powerpoint/2010/main" val="2257748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53534" y="1233267"/>
            <a:ext cx="11616888" cy="7430898"/>
          </a:xfrm>
        </p:spPr>
        <p:txBody>
          <a:bodyPr>
            <a:normAutofit/>
          </a:bodyPr>
          <a:lstStyle/>
          <a:p>
            <a:pPr marL="0" indent="0" algn="just">
              <a:spcBef>
                <a:spcPts val="0"/>
              </a:spcBef>
              <a:buNone/>
            </a:pPr>
            <a:r>
              <a:rPr lang="pt-BR" sz="2400" dirty="0">
                <a:latin typeface="Trebuchet MS" panose="020B0603020202020204" pitchFamily="34" charset="0"/>
              </a:rPr>
              <a:t>O propósito de Deus em criar e preservar um remanescente fiel era o mesmo que tinha sido para toda a nação de Israel: usá-lo como Seu instrumento divinamente designado para declarar “entre as nações” a Sua “glória” (</a:t>
            </a:r>
            <a:r>
              <a:rPr lang="pt-BR" sz="2400" dirty="0" err="1">
                <a:latin typeface="Trebuchet MS" panose="020B0603020202020204" pitchFamily="34" charset="0"/>
              </a:rPr>
              <a:t>Is</a:t>
            </a:r>
            <a:r>
              <a:rPr lang="pt-BR" sz="2400" dirty="0">
                <a:latin typeface="Trebuchet MS" panose="020B0603020202020204" pitchFamily="34" charset="0"/>
              </a:rPr>
              <a:t> 66:19). Dessa maneira, outros se uniriam aos fiéis “para adorar o Rei, o Senhor dos Exércitos” (</a:t>
            </a:r>
            <a:r>
              <a:rPr lang="pt-BR" sz="2400" dirty="0" err="1">
                <a:latin typeface="Trebuchet MS" panose="020B0603020202020204" pitchFamily="34" charset="0"/>
              </a:rPr>
              <a:t>Zc</a:t>
            </a:r>
            <a:r>
              <a:rPr lang="pt-BR" sz="2400" dirty="0">
                <a:latin typeface="Trebuchet MS" panose="020B0603020202020204" pitchFamily="34" charset="0"/>
              </a:rPr>
              <a:t> 14:16). Portanto, por mais grave que a situação tivesse se tornado, Deus sempre teve alguns fiéis que, apesar da apostasia nas fileiras do povo escolhido de Deus, preservaram seu chamado e eleição (2Pe 1:10). Em resumo, quaisquer que fossem as falhas da nação como um todo, ainda havia aqueles que tentavam cumprir, da melhor maneira possível, sua parte na aliança (veja, por exemplo, 1Rs 19:14-18). Embora talvez tenham sofrido com sua nação como um todo (por exemplo, com o exílio), a promessa final e suprema da aliança, a da vida eterna, será deles.</a:t>
            </a:r>
            <a:endParaRPr lang="pt-BR" sz="6600" dirty="0">
              <a:latin typeface="Trebuchet MS" panose="020B0603020202020204" pitchFamily="34" charset="0"/>
            </a:endParaRPr>
          </a:p>
        </p:txBody>
      </p:sp>
    </p:spTree>
    <p:extLst>
      <p:ext uri="{BB962C8B-B14F-4D97-AF65-F5344CB8AC3E}">
        <p14:creationId xmlns:p14="http://schemas.microsoft.com/office/powerpoint/2010/main" val="3830482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comida&#10;&#10;Descrição gerada automaticamente">
            <a:extLst>
              <a:ext uri="{FF2B5EF4-FFF2-40B4-BE49-F238E27FC236}">
                <a16:creationId xmlns:a16="http://schemas.microsoft.com/office/drawing/2014/main" id="{5108F5F3-3C45-418E-959C-2E3FC80808C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210991"/>
            <a:ext cx="11220451" cy="1244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400" b="1" dirty="0"/>
              <a:t>O que Jesus disse em João 10:27, 28? Aplique Suas palavras, bem como as promessas contidas ali, à apostasia no antigo Israel. Como essas palavras explicam a existência de um remanescente fiel?</a:t>
            </a:r>
            <a:endParaRPr lang="pt-BR" sz="4800" dirty="0"/>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985759" y="3626026"/>
            <a:ext cx="3206241" cy="2942617"/>
          </a:xfrm>
          <a:prstGeom prst="rect">
            <a:avLst/>
          </a:prstGeom>
        </p:spPr>
      </p:pic>
    </p:spTree>
    <p:extLst>
      <p:ext uri="{BB962C8B-B14F-4D97-AF65-F5344CB8AC3E}">
        <p14:creationId xmlns:p14="http://schemas.microsoft.com/office/powerpoint/2010/main" val="414808037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53534" y="1233267"/>
            <a:ext cx="5425813" cy="7430898"/>
          </a:xfrm>
        </p:spPr>
        <p:txBody>
          <a:bodyPr>
            <a:normAutofit/>
          </a:bodyPr>
          <a:lstStyle/>
          <a:p>
            <a:pPr marL="0" indent="0" algn="just">
              <a:spcBef>
                <a:spcPts val="0"/>
              </a:spcBef>
              <a:buNone/>
            </a:pPr>
            <a:r>
              <a:rPr lang="pt-BR" sz="2400" dirty="0">
                <a:latin typeface="Trebuchet MS" panose="020B0603020202020204" pitchFamily="34" charset="0"/>
              </a:rPr>
              <a:t>Há alguns anos, uma jovem abandonou completamente sua fé cristã, principalmente porque tinha sido desencorajada pelo pecado, apostasia e hipocrisia que via em sua igreja. “Aquelas pessoas não eram realmente cristãs”, disse ela, usando isso como desculpa para desistir de tudo. Com base nos princípios do estudo de hoje, por que a desculpa dela é tão vazia?</a:t>
            </a:r>
            <a:endParaRPr lang="pt-BR" sz="8800" dirty="0">
              <a:latin typeface="Trebuchet MS" panose="020B0603020202020204" pitchFamily="34" charset="0"/>
            </a:endParaRPr>
          </a:p>
        </p:txBody>
      </p:sp>
      <p:pic>
        <p:nvPicPr>
          <p:cNvPr id="5" name="Imagem 4" descr="Ícone&#10;&#10;Descrição gerada automaticamente">
            <a:extLst>
              <a:ext uri="{FF2B5EF4-FFF2-40B4-BE49-F238E27FC236}">
                <a16:creationId xmlns:a16="http://schemas.microsoft.com/office/drawing/2014/main" id="{C71DD6B5-4434-46FE-ACB9-F2C47EA57B88}"/>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304516" y="831271"/>
            <a:ext cx="4980561" cy="4980561"/>
          </a:xfrm>
          <a:prstGeom prst="rect">
            <a:avLst/>
          </a:prstGeom>
        </p:spPr>
      </p:pic>
    </p:spTree>
    <p:extLst>
      <p:ext uri="{BB962C8B-B14F-4D97-AF65-F5344CB8AC3E}">
        <p14:creationId xmlns:p14="http://schemas.microsoft.com/office/powerpoint/2010/main" val="1473126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m 4" descr="Ícone&#10;&#10;Descrição gerada automaticamente">
            <a:extLst>
              <a:ext uri="{FF2B5EF4-FFF2-40B4-BE49-F238E27FC236}">
                <a16:creationId xmlns:a16="http://schemas.microsoft.com/office/drawing/2014/main" id="{14A04D01-CBD2-471B-A550-C5F10A394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410502" y="3024547"/>
            <a:ext cx="2621443" cy="1474561"/>
          </a:xfrm>
          <a:prstGeom prst="rect">
            <a:avLst/>
          </a:prstGeom>
        </p:spPr>
      </p:pic>
      <p:sp>
        <p:nvSpPr>
          <p:cNvPr id="6" name="Título 9">
            <a:extLst>
              <a:ext uri="{FF2B5EF4-FFF2-40B4-BE49-F238E27FC236}">
                <a16:creationId xmlns:a16="http://schemas.microsoft.com/office/drawing/2014/main" id="{3B8583BE-4DA9-4169-AE4F-2C7D510B1D82}"/>
              </a:ext>
            </a:extLst>
          </p:cNvPr>
          <p:cNvSpPr txBox="1">
            <a:spLocks/>
          </p:cNvSpPr>
          <p:nvPr/>
        </p:nvSpPr>
        <p:spPr>
          <a:xfrm>
            <a:off x="2275876" y="1627003"/>
            <a:ext cx="9283700" cy="22726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a:solidFill>
                  <a:schemeClr val="accent2">
                    <a:lumMod val="50000"/>
                  </a:schemeClr>
                </a:solidFill>
                <a:latin typeface="Trebuchet MS" panose="020B0603020202020204" pitchFamily="34" charset="0"/>
              </a:rPr>
              <a:t>O Israel espiritual</a:t>
            </a:r>
          </a:p>
        </p:txBody>
      </p:sp>
    </p:spTree>
    <p:extLst>
      <p:ext uri="{BB962C8B-B14F-4D97-AF65-F5344CB8AC3E}">
        <p14:creationId xmlns:p14="http://schemas.microsoft.com/office/powerpoint/2010/main" val="2834143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06375" y="1346775"/>
            <a:ext cx="6702425" cy="6527800"/>
          </a:xfrm>
        </p:spPr>
        <p:txBody>
          <a:bodyPr>
            <a:normAutofit/>
          </a:bodyPr>
          <a:lstStyle/>
          <a:p>
            <a:pPr marL="0" indent="0" algn="just">
              <a:buNone/>
            </a:pPr>
            <a:r>
              <a:rPr lang="pt-BR" sz="3200" dirty="0">
                <a:latin typeface="Trebuchet MS" panose="020B0603020202020204" pitchFamily="34" charset="0"/>
              </a:rPr>
              <a:t>Apesar das falhas de Israel, o Senhor não abandonou Seu plano de criar um povo para servi-Lo. No Antigo Testamento, é retratada a expectativa de que o Senhor criaria um Israel espiritual, um corpo de fiéis, judeus e gentios, que continuasse evangelizando. Chegamos à igreja primitiva.</a:t>
            </a:r>
          </a:p>
          <a:p>
            <a:pPr marL="0" indent="0" algn="just">
              <a:buNone/>
            </a:pPr>
            <a:r>
              <a:rPr lang="pt-BR" sz="3200" dirty="0">
                <a:solidFill>
                  <a:srgbClr val="FF0000"/>
                </a:solidFill>
                <a:latin typeface="Trebuchet MS" panose="020B0603020202020204" pitchFamily="34" charset="0"/>
              </a:rPr>
              <a:t>Leia Gálatas 3:26-29</a:t>
            </a:r>
            <a:endParaRPr lang="pt-BR" sz="6600" dirty="0">
              <a:solidFill>
                <a:srgbClr val="FF0000"/>
              </a:solidFill>
              <a:latin typeface="Trebuchet MS" panose="020B0603020202020204" pitchFamily="34" charset="0"/>
            </a:endParaRPr>
          </a:p>
        </p:txBody>
      </p:sp>
      <p:pic>
        <p:nvPicPr>
          <p:cNvPr id="6" name="Imagem 5">
            <a:extLst>
              <a:ext uri="{FF2B5EF4-FFF2-40B4-BE49-F238E27FC236}">
                <a16:creationId xmlns:a16="http://schemas.microsoft.com/office/drawing/2014/main" id="{7F054530-909E-4833-BB33-112F71083D3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12000" y="990600"/>
            <a:ext cx="4876800" cy="4876800"/>
          </a:xfrm>
          <a:prstGeom prst="rect">
            <a:avLst/>
          </a:prstGeom>
        </p:spPr>
      </p:pic>
    </p:spTree>
    <p:extLst>
      <p:ext uri="{BB962C8B-B14F-4D97-AF65-F5344CB8AC3E}">
        <p14:creationId xmlns:p14="http://schemas.microsoft.com/office/powerpoint/2010/main" val="986269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comida&#10;&#10;Descrição gerada automaticamente">
            <a:extLst>
              <a:ext uri="{FF2B5EF4-FFF2-40B4-BE49-F238E27FC236}">
                <a16:creationId xmlns:a16="http://schemas.microsoft.com/office/drawing/2014/main" id="{5108F5F3-3C45-418E-959C-2E3FC80808C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108269" y="1913029"/>
            <a:ext cx="9513903" cy="4322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pPr algn="just">
              <a:spcAft>
                <a:spcPts val="1200"/>
              </a:spcAft>
            </a:pPr>
            <a:r>
              <a:rPr lang="pt-BR" sz="2400" b="1" dirty="0"/>
              <a:t>A qual promessa Paulo se referiu no verso 29?</a:t>
            </a:r>
          </a:p>
          <a:p>
            <a:pPr algn="just">
              <a:spcAft>
                <a:spcPts val="1200"/>
              </a:spcAft>
            </a:pPr>
            <a:r>
              <a:rPr lang="pt-BR" sz="2400" b="1" dirty="0"/>
              <a:t>Que elemento principal torna uma pessoa herdeira dessas promessas? </a:t>
            </a:r>
            <a:r>
              <a:rPr lang="pt-BR" sz="2400" b="1" dirty="0" err="1"/>
              <a:t>Gl</a:t>
            </a:r>
            <a:r>
              <a:rPr lang="pt-BR" sz="2400" b="1" dirty="0"/>
              <a:t> 3:26</a:t>
            </a:r>
          </a:p>
          <a:p>
            <a:pPr algn="just">
              <a:spcAft>
                <a:spcPts val="1200"/>
              </a:spcAft>
            </a:pPr>
            <a:r>
              <a:rPr lang="pt-BR" sz="2400" b="1" dirty="0"/>
              <a:t>Por que Paulo acabou com distinções de sexo, nacionalidade e status social?</a:t>
            </a:r>
          </a:p>
          <a:p>
            <a:pPr algn="just">
              <a:spcAft>
                <a:spcPts val="1200"/>
              </a:spcAft>
            </a:pPr>
            <a:r>
              <a:rPr lang="pt-BR" sz="2400" b="1" dirty="0"/>
              <a:t>O que significa ser “um em Cristo”?</a:t>
            </a:r>
          </a:p>
          <a:p>
            <a:pPr algn="just">
              <a:spcAft>
                <a:spcPts val="1200"/>
              </a:spcAft>
            </a:pPr>
            <a:r>
              <a:rPr lang="pt-BR" sz="2400" b="1" dirty="0"/>
              <a:t>Leia Romanos 4:16, 17. Como esses versos nos ajudam a entender Gálatas 3:26-29? </a:t>
            </a:r>
            <a:endParaRPr sz="1800" b="1" dirty="0"/>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985759" y="3626026"/>
            <a:ext cx="3206241" cy="2942617"/>
          </a:xfrm>
          <a:prstGeom prst="rect">
            <a:avLst/>
          </a:prstGeom>
        </p:spPr>
      </p:pic>
    </p:spTree>
    <p:extLst>
      <p:ext uri="{BB962C8B-B14F-4D97-AF65-F5344CB8AC3E}">
        <p14:creationId xmlns:p14="http://schemas.microsoft.com/office/powerpoint/2010/main" val="36748311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396656" y="931178"/>
            <a:ext cx="5542749" cy="7623495"/>
          </a:xfrm>
        </p:spPr>
        <p:txBody>
          <a:bodyPr>
            <a:normAutofit/>
          </a:bodyPr>
          <a:lstStyle/>
          <a:p>
            <a:pPr marL="0" indent="0" algn="just">
              <a:buNone/>
            </a:pPr>
            <a:r>
              <a:rPr lang="pt-BR" sz="2400" dirty="0">
                <a:latin typeface="Trebuchet MS" panose="020B0603020202020204" pitchFamily="34" charset="0"/>
              </a:rPr>
              <a:t>Como filho de Abraão, </a:t>
            </a:r>
            <a:r>
              <a:rPr lang="pt-BR" sz="2400" dirty="0">
                <a:solidFill>
                  <a:srgbClr val="FF0000"/>
                </a:solidFill>
                <a:latin typeface="Trebuchet MS" panose="020B0603020202020204" pitchFamily="34" charset="0"/>
              </a:rPr>
              <a:t>Cristo Se tornou, em sentido especial, herdeiro das promessas da aliança. </a:t>
            </a:r>
            <a:r>
              <a:rPr lang="pt-BR" sz="2400" dirty="0">
                <a:latin typeface="Trebuchet MS" panose="020B0603020202020204" pitchFamily="34" charset="0"/>
              </a:rPr>
              <a:t>Mediante o batismo, adquirimos parentesco com Cristo e, por meio Dele, adquirimos o direito de participar das promessas feitas a Abraão. Portanto, tudo o que Deus prometeu a Abraão se encontra em Cristo, e as promessas se tornam nossas, não por motivo de nacionalidade, etnia ou sexo, mas pela graça, que Deus nos concede pela fé.</a:t>
            </a:r>
            <a:endParaRPr lang="pt-BR" sz="4800" dirty="0">
              <a:effectLst>
                <a:outerShdw blurRad="38100" dist="38100" dir="2700000" algn="tl">
                  <a:srgbClr val="000000">
                    <a:alpha val="43137"/>
                  </a:srgbClr>
                </a:outerShdw>
              </a:effectLst>
              <a:latin typeface="Trebuchet MS" panose="020B0603020202020204" pitchFamily="34" charset="0"/>
            </a:endParaRPr>
          </a:p>
        </p:txBody>
      </p:sp>
      <p:pic>
        <p:nvPicPr>
          <p:cNvPr id="7" name="Imagem 6" descr="Imagem em preto e branco de rosto de pessoa&#10;&#10;Descrição gerada automaticamente">
            <a:extLst>
              <a:ext uri="{FF2B5EF4-FFF2-40B4-BE49-F238E27FC236}">
                <a16:creationId xmlns:a16="http://schemas.microsoft.com/office/drawing/2014/main" id="{4B7CA956-8EE7-491D-9054-80E777F31515}"/>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30109" y="341746"/>
            <a:ext cx="9144000" cy="6858000"/>
          </a:xfrm>
          <a:prstGeom prst="rect">
            <a:avLst/>
          </a:prstGeom>
        </p:spPr>
      </p:pic>
    </p:spTree>
    <p:extLst>
      <p:ext uri="{BB962C8B-B14F-4D97-AF65-F5344CB8AC3E}">
        <p14:creationId xmlns:p14="http://schemas.microsoft.com/office/powerpoint/2010/main" val="283684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Uma imagem contendo comida&#10;&#10;Descrição gerada automaticamente">
            <a:extLst>
              <a:ext uri="{FF2B5EF4-FFF2-40B4-BE49-F238E27FC236}">
                <a16:creationId xmlns:a16="http://schemas.microsoft.com/office/drawing/2014/main" id="{68AB662C-04C5-4C38-9556-DFDA09715EE3}"/>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ço Reservado para Conteúdo 3">
            <a:extLst>
              <a:ext uri="{FF2B5EF4-FFF2-40B4-BE49-F238E27FC236}">
                <a16:creationId xmlns:a16="http://schemas.microsoft.com/office/drawing/2014/main" id="{C6AC1991-8FE2-454A-BF2D-514A99363933}"/>
              </a:ext>
            </a:extLst>
          </p:cNvPr>
          <p:cNvSpPr>
            <a:spLocks noGrp="1"/>
          </p:cNvSpPr>
          <p:nvPr>
            <p:ph idx="1"/>
          </p:nvPr>
        </p:nvSpPr>
        <p:spPr>
          <a:xfrm>
            <a:off x="5434984" y="1271587"/>
            <a:ext cx="6362700" cy="4314825"/>
          </a:xfrm>
        </p:spPr>
        <p:txBody>
          <a:bodyPr>
            <a:normAutofit/>
          </a:bodyPr>
          <a:lstStyle/>
          <a:p>
            <a:pPr marL="0" indent="0" algn="just">
              <a:spcBef>
                <a:spcPts val="0"/>
              </a:spcBef>
              <a:buNone/>
            </a:pPr>
            <a:r>
              <a:rPr lang="pt-BR" sz="3600" dirty="0">
                <a:latin typeface="Trebuchet MS" panose="020B0603020202020204" pitchFamily="34" charset="0"/>
              </a:rPr>
              <a:t>Quais promessas da aliança o Senhor fez a Israel? Quais condições vieram com essas promessas? A nação cumpriu essas condições? O que aconteceu quando eles desobedeceram?</a:t>
            </a:r>
          </a:p>
        </p:txBody>
      </p:sp>
      <p:pic>
        <p:nvPicPr>
          <p:cNvPr id="3" name="Imagem 2" descr="Desenho de uma pessoa&#10;&#10;Descrição gerada automaticamente com confiança média">
            <a:extLst>
              <a:ext uri="{FF2B5EF4-FFF2-40B4-BE49-F238E27FC236}">
                <a16:creationId xmlns:a16="http://schemas.microsoft.com/office/drawing/2014/main" id="{490B31FC-59AF-4F4E-B5B5-587CFEFC25A2}"/>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03750" y="669117"/>
            <a:ext cx="4536918" cy="4845428"/>
          </a:xfrm>
          <a:prstGeom prst="rect">
            <a:avLst/>
          </a:prstGeom>
        </p:spPr>
      </p:pic>
    </p:spTree>
    <p:extLst>
      <p:ext uri="{BB962C8B-B14F-4D97-AF65-F5344CB8AC3E}">
        <p14:creationId xmlns:p14="http://schemas.microsoft.com/office/powerpoint/2010/main" val="853103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53534" y="1233267"/>
            <a:ext cx="7581783" cy="7430898"/>
          </a:xfrm>
        </p:spPr>
        <p:txBody>
          <a:bodyPr>
            <a:normAutofit/>
          </a:bodyPr>
          <a:lstStyle/>
          <a:p>
            <a:pPr marL="0" indent="0" algn="just">
              <a:spcBef>
                <a:spcPts val="0"/>
              </a:spcBef>
              <a:buNone/>
            </a:pPr>
            <a:r>
              <a:rPr lang="pt-BR" sz="2200" dirty="0">
                <a:latin typeface="Trebuchet MS" panose="020B0603020202020204" pitchFamily="34" charset="0"/>
              </a:rPr>
              <a:t>“A dádiva a Abraão e sua descendência incluirá não simplesmente a região de Canaã, mas a Terra toda. [...] ‘Não foi por intermédio da lei que a Abraão ou a sua descendência coube a promessa de ser herdeiro do mundo, e sim mediante a justiça da fé’ (</a:t>
            </a:r>
            <a:r>
              <a:rPr lang="pt-BR" sz="2200" dirty="0" err="1">
                <a:latin typeface="Trebuchet MS" panose="020B0603020202020204" pitchFamily="34" charset="0"/>
              </a:rPr>
              <a:t>Rm</a:t>
            </a:r>
            <a:r>
              <a:rPr lang="pt-BR" sz="2200" dirty="0">
                <a:latin typeface="Trebuchet MS" panose="020B0603020202020204" pitchFamily="34" charset="0"/>
              </a:rPr>
              <a:t> 4:13). E a Bíblia claramente ensina que as promessas feitas a Abraão devem se cumprir por meio de Cristo. [...] Os crentes tornam-se herdeiros de ‘uma herança incorruptível, incontaminável e que se não pode murchar’ (1Pe 1:4, ARC), ou seja, a Terra livre da maldição do pecado” (Ellen G. White, </a:t>
            </a:r>
            <a:r>
              <a:rPr lang="pt-BR" sz="2200" i="1" dirty="0">
                <a:latin typeface="Trebuchet MS" panose="020B0603020202020204" pitchFamily="34" charset="0"/>
              </a:rPr>
              <a:t>Patriarcas e Profetas</a:t>
            </a:r>
            <a:r>
              <a:rPr lang="pt-BR" sz="2200" dirty="0">
                <a:latin typeface="Trebuchet MS" panose="020B0603020202020204" pitchFamily="34" charset="0"/>
              </a:rPr>
              <a:t>, p. 170). Essa promessa será cumprida literalmente quando os santos viverem na nova Terra com Cristo para todo o sempre (</a:t>
            </a:r>
            <a:r>
              <a:rPr lang="pt-BR" sz="2200" dirty="0" err="1">
                <a:latin typeface="Trebuchet MS" panose="020B0603020202020204" pitchFamily="34" charset="0"/>
              </a:rPr>
              <a:t>Dn</a:t>
            </a:r>
            <a:r>
              <a:rPr lang="pt-BR" sz="2200" dirty="0">
                <a:latin typeface="Trebuchet MS" panose="020B0603020202020204" pitchFamily="34" charset="0"/>
              </a:rPr>
              <a:t> 7:27).</a:t>
            </a:r>
          </a:p>
        </p:txBody>
      </p:sp>
      <p:pic>
        <p:nvPicPr>
          <p:cNvPr id="12" name="Imagem 11" descr="Ícone&#10;&#10;Descrição gerada automaticamente">
            <a:extLst>
              <a:ext uri="{FF2B5EF4-FFF2-40B4-BE49-F238E27FC236}">
                <a16:creationId xmlns:a16="http://schemas.microsoft.com/office/drawing/2014/main" id="{B48B3AC4-3F7E-4C1B-88A0-5EF1E2BE5F8D}"/>
              </a:ext>
            </a:extLst>
          </p:cNvPr>
          <p:cNvPicPr>
            <a:picLocks noChangeAspect="1"/>
          </p:cNvPicPr>
          <p:nvPr/>
        </p:nvPicPr>
        <p:blipFill>
          <a:blip r:embed="rId3">
            <a:clrChange>
              <a:clrFrom>
                <a:srgbClr val="FFFFFF"/>
              </a:clrFrom>
              <a:clrTo>
                <a:srgbClr val="FFFFFF">
                  <a:alpha val="0"/>
                </a:srgbClr>
              </a:clrTo>
            </a:clrChange>
            <a:alphaModFix amt="35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6447638" y="1248384"/>
            <a:ext cx="6578367" cy="3700332"/>
          </a:xfrm>
          <a:prstGeom prst="rect">
            <a:avLst/>
          </a:prstGeom>
        </p:spPr>
      </p:pic>
    </p:spTree>
    <p:extLst>
      <p:ext uri="{BB962C8B-B14F-4D97-AF65-F5344CB8AC3E}">
        <p14:creationId xmlns:p14="http://schemas.microsoft.com/office/powerpoint/2010/main" val="1046950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53534" y="1233267"/>
            <a:ext cx="11482664" cy="7430898"/>
          </a:xfrm>
        </p:spPr>
        <p:txBody>
          <a:bodyPr>
            <a:normAutofit/>
          </a:bodyPr>
          <a:lstStyle/>
          <a:p>
            <a:pPr marL="0" indent="0" algn="just">
              <a:spcBef>
                <a:spcPts val="0"/>
              </a:spcBef>
              <a:buNone/>
            </a:pPr>
            <a:r>
              <a:rPr lang="pt-BR" sz="2200" dirty="0">
                <a:latin typeface="Trebuchet MS" panose="020B0603020202020204" pitchFamily="34" charset="0"/>
              </a:rPr>
              <a:t>“Deus não reconhece nenhuma distinção em matéria de nacionalidade ou classe social. Ele é o Criador de toda a humanidade. Pela criação, os seres humanos são membros de uma mesma família, e todos são um pela redenção. Cristo veio para demolir todo muro de separação, para abrir cada compartimento das cortes do templo, a fim de que cada pessoa pudesse ter livre acesso a Deus. Seu amor é tão amplo, tão profundo, tão pleno, que chega a todos os lugares. Esse amor tira da influência de Satanás os que foram iludidos por seus enganos, colocando-os dentro dos limites do trono de Deus, o trono circundado pelo arco-íris da promessa. Em Cristo ‘não existe diferença entre judeus e não judeus, entre escravos e pessoas livres’” (</a:t>
            </a:r>
            <a:r>
              <a:rPr lang="pt-BR" sz="2200" dirty="0" err="1">
                <a:latin typeface="Trebuchet MS" panose="020B0603020202020204" pitchFamily="34" charset="0"/>
              </a:rPr>
              <a:t>Gl</a:t>
            </a:r>
            <a:r>
              <a:rPr lang="pt-BR" sz="2200" dirty="0">
                <a:latin typeface="Trebuchet MS" panose="020B0603020202020204" pitchFamily="34" charset="0"/>
              </a:rPr>
              <a:t> 3:28, NTLH; Ellen G. White, </a:t>
            </a:r>
            <a:r>
              <a:rPr lang="pt-BR" sz="2200" i="1" dirty="0">
                <a:latin typeface="Trebuchet MS" panose="020B0603020202020204" pitchFamily="34" charset="0"/>
              </a:rPr>
              <a:t>Profetas e Reis</a:t>
            </a:r>
            <a:r>
              <a:rPr lang="pt-BR" sz="2200" dirty="0">
                <a:latin typeface="Trebuchet MS" panose="020B0603020202020204" pitchFamily="34" charset="0"/>
              </a:rPr>
              <a:t>, p. 369, 370).</a:t>
            </a:r>
          </a:p>
        </p:txBody>
      </p:sp>
      <p:pic>
        <p:nvPicPr>
          <p:cNvPr id="12" name="Imagem 11" descr="Ícone&#10;&#10;Descrição gerada automaticamente">
            <a:extLst>
              <a:ext uri="{FF2B5EF4-FFF2-40B4-BE49-F238E27FC236}">
                <a16:creationId xmlns:a16="http://schemas.microsoft.com/office/drawing/2014/main" id="{B48B3AC4-3F7E-4C1B-88A0-5EF1E2BE5F8D}"/>
              </a:ext>
            </a:extLst>
          </p:cNvPr>
          <p:cNvPicPr>
            <a:picLocks noChangeAspect="1"/>
          </p:cNvPicPr>
          <p:nvPr/>
        </p:nvPicPr>
        <p:blipFill>
          <a:blip r:embed="rId3">
            <a:clrChange>
              <a:clrFrom>
                <a:srgbClr val="FFFFFF"/>
              </a:clrFrom>
              <a:clrTo>
                <a:srgbClr val="FFFFFF">
                  <a:alpha val="0"/>
                </a:srgbClr>
              </a:clrTo>
            </a:clrChange>
            <a:alphaModFix/>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8758106" y="4425584"/>
            <a:ext cx="4091730" cy="2301598"/>
          </a:xfrm>
          <a:prstGeom prst="rect">
            <a:avLst/>
          </a:prstGeom>
        </p:spPr>
      </p:pic>
    </p:spTree>
    <p:extLst>
      <p:ext uri="{BB962C8B-B14F-4D97-AF65-F5344CB8AC3E}">
        <p14:creationId xmlns:p14="http://schemas.microsoft.com/office/powerpoint/2010/main" val="3943493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5685793" y="2305049"/>
            <a:ext cx="6210300" cy="2854179"/>
          </a:xfrm>
        </p:spPr>
        <p:txBody>
          <a:bodyPr>
            <a:normAutofit/>
          </a:bodyPr>
          <a:lstStyle/>
          <a:p>
            <a:pPr marL="0" indent="0" algn="just">
              <a:buNone/>
            </a:pPr>
            <a:r>
              <a:rPr lang="pt-BR" dirty="0">
                <a:latin typeface="Trebuchet MS" panose="020B0603020202020204" pitchFamily="34" charset="0"/>
              </a:rPr>
              <a:t>Os sacerdotes faziam sacrifícios de animais que apontavam para o Messias. Sendo um sacerdócio real, quais tipos de “sacrifícios” os membros da igreja devem fazer? </a:t>
            </a:r>
          </a:p>
          <a:p>
            <a:pPr marL="0" indent="0" algn="just">
              <a:buNone/>
            </a:pPr>
            <a:r>
              <a:rPr lang="pt-BR" dirty="0">
                <a:latin typeface="Trebuchet MS" panose="020B0603020202020204" pitchFamily="34" charset="0"/>
              </a:rPr>
              <a:t>(1Pe 2:5).</a:t>
            </a:r>
            <a:endParaRPr lang="pt-BR" sz="308300" dirty="0">
              <a:effectLst>
                <a:outerShdw blurRad="38100" dist="38100" dir="2700000" algn="tl">
                  <a:srgbClr val="000000">
                    <a:alpha val="43137"/>
                  </a:srgbClr>
                </a:outerShdw>
              </a:effectLst>
              <a:latin typeface="Trebuchet MS" panose="020B0603020202020204" pitchFamily="34" charset="0"/>
            </a:endParaRPr>
          </a:p>
        </p:txBody>
      </p:sp>
      <p:pic>
        <p:nvPicPr>
          <p:cNvPr id="8" name="Imagem 7" descr="Ícone&#10;&#10;Descrição gerada automaticamente">
            <a:extLst>
              <a:ext uri="{FF2B5EF4-FFF2-40B4-BE49-F238E27FC236}">
                <a16:creationId xmlns:a16="http://schemas.microsoft.com/office/drawing/2014/main" id="{7787A845-9AB8-4787-ABDE-5A6C30305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48" y="1438793"/>
            <a:ext cx="4011897" cy="3980414"/>
          </a:xfrm>
          <a:prstGeom prst="rect">
            <a:avLst/>
          </a:prstGeom>
        </p:spPr>
      </p:pic>
    </p:spTree>
    <p:extLst>
      <p:ext uri="{BB962C8B-B14F-4D97-AF65-F5344CB8AC3E}">
        <p14:creationId xmlns:p14="http://schemas.microsoft.com/office/powerpoint/2010/main" val="2289014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3C5EE4E-BCBC-4B77-9A39-EF22DC476479}"/>
              </a:ext>
            </a:extLst>
          </p:cNvPr>
          <p:cNvPicPr>
            <a:picLocks noChangeAspect="1"/>
          </p:cNvPicPr>
          <p:nvPr/>
        </p:nvPicPr>
        <p:blipFill>
          <a:blip r:embed="rId2"/>
          <a:stretch>
            <a:fillRect/>
          </a:stretch>
        </p:blipFill>
        <p:spPr>
          <a:xfrm>
            <a:off x="4630809" y="0"/>
            <a:ext cx="7561191"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425042" y="2001910"/>
            <a:ext cx="6210300" cy="2854179"/>
          </a:xfrm>
        </p:spPr>
        <p:txBody>
          <a:bodyPr>
            <a:normAutofit/>
          </a:bodyPr>
          <a:lstStyle/>
          <a:p>
            <a:pPr marL="0" indent="0" algn="just">
              <a:buNone/>
            </a:pPr>
            <a:r>
              <a:rPr lang="pt-BR" sz="4000" dirty="0">
                <a:effectLst>
                  <a:outerShdw blurRad="38100" dist="38100" dir="2700000" algn="tl">
                    <a:srgbClr val="000000">
                      <a:alpha val="43137"/>
                    </a:srgbClr>
                  </a:outerShdw>
                </a:effectLst>
                <a:latin typeface="Trebuchet MS" panose="020B0603020202020204" pitchFamily="34" charset="0"/>
              </a:rPr>
              <a:t>Conheça o novo </a:t>
            </a:r>
          </a:p>
          <a:p>
            <a:pPr marL="0" indent="0" algn="just">
              <a:buNone/>
            </a:pPr>
            <a:r>
              <a:rPr lang="pt-BR" sz="4000" dirty="0">
                <a:effectLst>
                  <a:outerShdw blurRad="38100" dist="38100" dir="2700000" algn="tl">
                    <a:srgbClr val="000000">
                      <a:alpha val="43137"/>
                    </a:srgbClr>
                  </a:outerShdw>
                </a:effectLst>
                <a:latin typeface="Trebuchet MS" panose="020B0603020202020204" pitchFamily="34" charset="0"/>
              </a:rPr>
              <a:t>Estudo bíblico</a:t>
            </a:r>
          </a:p>
        </p:txBody>
      </p:sp>
    </p:spTree>
    <p:extLst>
      <p:ext uri="{BB962C8B-B14F-4D97-AF65-F5344CB8AC3E}">
        <p14:creationId xmlns:p14="http://schemas.microsoft.com/office/powerpoint/2010/main" val="383372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1ADCD-53DB-49F4-A785-4139D64BB235}"/>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BA99EEC3-2F4F-43C9-9538-F5AA281140E6}"/>
              </a:ext>
            </a:extLst>
          </p:cNvPr>
          <p:cNvSpPr>
            <a:spLocks noGrp="1"/>
          </p:cNvSpPr>
          <p:nvPr>
            <p:ph type="subTitle" idx="1"/>
          </p:nvPr>
        </p:nvSpPr>
        <p:spPr/>
        <p:txBody>
          <a:bodyPr/>
          <a:lstStyle/>
          <a:p>
            <a:endParaRPr lang="pt-BR"/>
          </a:p>
        </p:txBody>
      </p:sp>
      <p:pic>
        <p:nvPicPr>
          <p:cNvPr id="7" name="Imagem 6" descr="Texto&#10;&#10;Descrição gerada automaticamente">
            <a:extLst>
              <a:ext uri="{FF2B5EF4-FFF2-40B4-BE49-F238E27FC236}">
                <a16:creationId xmlns:a16="http://schemas.microsoft.com/office/drawing/2014/main" id="{6851C92A-DE04-4A4B-BA3C-72FEB4438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2835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4904776" y="2463183"/>
            <a:ext cx="6654800" cy="6527800"/>
          </a:xfrm>
        </p:spPr>
        <p:txBody>
          <a:bodyPr>
            <a:normAutofit/>
          </a:bodyPr>
          <a:lstStyle/>
          <a:p>
            <a:pPr marL="514350" indent="-514350" algn="just">
              <a:buFont typeface="+mj-lt"/>
              <a:buAutoNum type="arabicPeriod"/>
            </a:pPr>
            <a:r>
              <a:rPr lang="pt-BR" sz="3600" dirty="0">
                <a:latin typeface="Trebuchet MS" panose="020B0603020202020204" pitchFamily="34" charset="0"/>
              </a:rPr>
              <a:t>Escolhidos entre todos os povos</a:t>
            </a:r>
          </a:p>
          <a:p>
            <a:pPr marL="514350" indent="-514350" algn="just">
              <a:buFont typeface="+mj-lt"/>
              <a:buAutoNum type="arabicPeriod"/>
            </a:pPr>
            <a:r>
              <a:rPr lang="pt-BR" sz="3600" dirty="0">
                <a:latin typeface="Trebuchet MS" panose="020B0603020202020204" pitchFamily="34" charset="0"/>
              </a:rPr>
              <a:t>O acordo sobre a terra</a:t>
            </a:r>
          </a:p>
          <a:p>
            <a:pPr marL="514350" indent="-514350" algn="just">
              <a:buFont typeface="+mj-lt"/>
              <a:buAutoNum type="arabicPeriod"/>
            </a:pPr>
            <a:r>
              <a:rPr lang="pt-BR" sz="3600" dirty="0">
                <a:latin typeface="Trebuchet MS" panose="020B0603020202020204" pitchFamily="34" charset="0"/>
              </a:rPr>
              <a:t>Israel e a aliança</a:t>
            </a:r>
          </a:p>
          <a:p>
            <a:pPr marL="514350" indent="-514350" algn="just">
              <a:buFont typeface="+mj-lt"/>
              <a:buAutoNum type="arabicPeriod"/>
            </a:pPr>
            <a:r>
              <a:rPr lang="pt-BR" sz="3600" dirty="0">
                <a:latin typeface="Trebuchet MS" panose="020B0603020202020204" pitchFamily="34" charset="0"/>
              </a:rPr>
              <a:t>O remanescente</a:t>
            </a:r>
          </a:p>
          <a:p>
            <a:pPr marL="514350" indent="-514350" algn="just">
              <a:buFont typeface="+mj-lt"/>
              <a:buAutoNum type="arabicPeriod"/>
            </a:pPr>
            <a:r>
              <a:rPr lang="pt-BR" sz="3600" dirty="0">
                <a:latin typeface="Trebuchet MS" panose="020B0603020202020204" pitchFamily="34" charset="0"/>
              </a:rPr>
              <a:t>O Israel Espiritual</a:t>
            </a:r>
          </a:p>
          <a:p>
            <a:pPr marL="514350" indent="-514350" algn="just">
              <a:buFont typeface="+mj-lt"/>
              <a:buAutoNum type="arabicPeriod"/>
            </a:pPr>
            <a:endParaRPr lang="pt-BR" sz="3600" dirty="0">
              <a:latin typeface="Trebuchet MS" panose="020B0603020202020204" pitchFamily="34" charset="0"/>
            </a:endParaRPr>
          </a:p>
        </p:txBody>
      </p:sp>
      <p:pic>
        <p:nvPicPr>
          <p:cNvPr id="5" name="Imagem 4" descr="Ícone&#10;&#10;Descrição gerada automaticamente">
            <a:extLst>
              <a:ext uri="{FF2B5EF4-FFF2-40B4-BE49-F238E27FC236}">
                <a16:creationId xmlns:a16="http://schemas.microsoft.com/office/drawing/2014/main" id="{14A04D01-CBD2-471B-A550-C5F10A394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410502" y="731889"/>
            <a:ext cx="2621443" cy="1474561"/>
          </a:xfrm>
          <a:prstGeom prst="rect">
            <a:avLst/>
          </a:prstGeom>
        </p:spPr>
      </p:pic>
      <p:sp>
        <p:nvSpPr>
          <p:cNvPr id="6" name="Título 9">
            <a:extLst>
              <a:ext uri="{FF2B5EF4-FFF2-40B4-BE49-F238E27FC236}">
                <a16:creationId xmlns:a16="http://schemas.microsoft.com/office/drawing/2014/main" id="{3B8583BE-4DA9-4169-AE4F-2C7D510B1D82}"/>
              </a:ext>
            </a:extLst>
          </p:cNvPr>
          <p:cNvSpPr txBox="1">
            <a:spLocks/>
          </p:cNvSpPr>
          <p:nvPr/>
        </p:nvSpPr>
        <p:spPr>
          <a:xfrm>
            <a:off x="2626338" y="-488642"/>
            <a:ext cx="8003562" cy="22726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a:solidFill>
                  <a:schemeClr val="accent2">
                    <a:lumMod val="50000"/>
                  </a:schemeClr>
                </a:solidFill>
                <a:latin typeface="Trebuchet MS" panose="020B0603020202020204" pitchFamily="34" charset="0"/>
              </a:rPr>
              <a:t>Temas da Semana</a:t>
            </a:r>
          </a:p>
        </p:txBody>
      </p:sp>
    </p:spTree>
    <p:extLst>
      <p:ext uri="{BB962C8B-B14F-4D97-AF65-F5344CB8AC3E}">
        <p14:creationId xmlns:p14="http://schemas.microsoft.com/office/powerpoint/2010/main" val="11689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m 4" descr="Ícone&#10;&#10;Descrição gerada automaticamente">
            <a:extLst>
              <a:ext uri="{FF2B5EF4-FFF2-40B4-BE49-F238E27FC236}">
                <a16:creationId xmlns:a16="http://schemas.microsoft.com/office/drawing/2014/main" id="{14A04D01-CBD2-471B-A550-C5F10A394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410502" y="3024547"/>
            <a:ext cx="2621443" cy="1474561"/>
          </a:xfrm>
          <a:prstGeom prst="rect">
            <a:avLst/>
          </a:prstGeom>
        </p:spPr>
      </p:pic>
      <p:sp>
        <p:nvSpPr>
          <p:cNvPr id="6" name="Título 9">
            <a:extLst>
              <a:ext uri="{FF2B5EF4-FFF2-40B4-BE49-F238E27FC236}">
                <a16:creationId xmlns:a16="http://schemas.microsoft.com/office/drawing/2014/main" id="{3B8583BE-4DA9-4169-AE4F-2C7D510B1D82}"/>
              </a:ext>
            </a:extLst>
          </p:cNvPr>
          <p:cNvSpPr txBox="1">
            <a:spLocks/>
          </p:cNvSpPr>
          <p:nvPr/>
        </p:nvSpPr>
        <p:spPr>
          <a:xfrm>
            <a:off x="2641600" y="2292658"/>
            <a:ext cx="9283700" cy="22726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a:solidFill>
                  <a:schemeClr val="accent2">
                    <a:lumMod val="50000"/>
                  </a:schemeClr>
                </a:solidFill>
                <a:latin typeface="Trebuchet MS" panose="020B0603020202020204" pitchFamily="34" charset="0"/>
              </a:rPr>
              <a:t>Escolhidos entre </a:t>
            </a:r>
          </a:p>
          <a:p>
            <a:r>
              <a:rPr lang="pt-BR" b="1" dirty="0">
                <a:solidFill>
                  <a:schemeClr val="accent2">
                    <a:lumMod val="50000"/>
                  </a:schemeClr>
                </a:solidFill>
                <a:latin typeface="Trebuchet MS" panose="020B0603020202020204" pitchFamily="34" charset="0"/>
              </a:rPr>
              <a:t>todos os povos</a:t>
            </a:r>
          </a:p>
        </p:txBody>
      </p:sp>
    </p:spTree>
    <p:extLst>
      <p:ext uri="{BB962C8B-B14F-4D97-AF65-F5344CB8AC3E}">
        <p14:creationId xmlns:p14="http://schemas.microsoft.com/office/powerpoint/2010/main" val="268064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475241" y="472550"/>
            <a:ext cx="11151900" cy="6527800"/>
          </a:xfrm>
        </p:spPr>
        <p:txBody>
          <a:bodyPr>
            <a:normAutofit/>
          </a:bodyPr>
          <a:lstStyle/>
          <a:p>
            <a:pPr marL="0" indent="0" algn="just">
              <a:buNone/>
            </a:pPr>
            <a:r>
              <a:rPr lang="pt-BR" dirty="0">
                <a:latin typeface="Trebuchet MS" panose="020B0603020202020204" pitchFamily="34" charset="0"/>
              </a:rPr>
              <a:t>“Porque vocês são povo santo para o Senhor, seu Deus. O Senhor, seu Deus, os escolheu, para que, de todos os povos que há sobre a Terra, vocês fossem o Seu povo próprio” (</a:t>
            </a:r>
            <a:r>
              <a:rPr lang="pt-BR" dirty="0" err="1">
                <a:latin typeface="Trebuchet MS" panose="020B0603020202020204" pitchFamily="34" charset="0"/>
              </a:rPr>
              <a:t>Dt</a:t>
            </a:r>
            <a:r>
              <a:rPr lang="pt-BR" dirty="0">
                <a:latin typeface="Trebuchet MS" panose="020B0603020202020204" pitchFamily="34" charset="0"/>
              </a:rPr>
              <a:t> 7:6).</a:t>
            </a:r>
          </a:p>
          <a:p>
            <a:pPr marL="0" indent="0" algn="just">
              <a:buNone/>
            </a:pPr>
            <a:endParaRPr lang="pt-BR" dirty="0">
              <a:latin typeface="Trebuchet MS" panose="020B0603020202020204" pitchFamily="34" charset="0"/>
            </a:endParaRPr>
          </a:p>
          <a:p>
            <a:pPr marL="0" indent="0" algn="just">
              <a:buNone/>
            </a:pPr>
            <a:endParaRPr lang="pt-BR" dirty="0">
              <a:latin typeface="Trebuchet MS" panose="020B0603020202020204" pitchFamily="34" charset="0"/>
            </a:endParaRPr>
          </a:p>
          <a:p>
            <a:pPr marL="0" indent="0" algn="just">
              <a:buNone/>
            </a:pPr>
            <a:r>
              <a:rPr lang="pt-BR" dirty="0">
                <a:latin typeface="Trebuchet MS" panose="020B0603020202020204" pitchFamily="34" charset="0"/>
              </a:rPr>
              <a:t>Sem dúvida, o Senhor escolheu especificamente o povo hebreu para ser Seu representante especial na Terra. A palavra traduzida como “próprio” no verso acima, </a:t>
            </a:r>
            <a:r>
              <a:rPr lang="pt-BR" dirty="0" err="1">
                <a:latin typeface="Trebuchet MS" panose="020B0603020202020204" pitchFamily="34" charset="0"/>
              </a:rPr>
              <a:t>segulah</a:t>
            </a:r>
            <a:r>
              <a:rPr lang="pt-BR" dirty="0">
                <a:latin typeface="Trebuchet MS" panose="020B0603020202020204" pitchFamily="34" charset="0"/>
              </a:rPr>
              <a:t>, pode significar “propriedade valiosa” ou “tesouro peculiar”. Além disso, é crucial lembrar que essa escolha foi totalmente um ato de Deus, uma expressão de Sua graça. Não havia nada no povo em si que o fizesse merecer essa graça. Não poderia haver, pois a graça é imerecida.</a:t>
            </a:r>
          </a:p>
        </p:txBody>
      </p:sp>
    </p:spTree>
    <p:extLst>
      <p:ext uri="{BB962C8B-B14F-4D97-AF65-F5344CB8AC3E}">
        <p14:creationId xmlns:p14="http://schemas.microsoft.com/office/powerpoint/2010/main" val="413427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comida&#10;&#10;Descrição gerada automaticamente">
            <a:extLst>
              <a:ext uri="{FF2B5EF4-FFF2-40B4-BE49-F238E27FC236}">
                <a16:creationId xmlns:a16="http://schemas.microsoft.com/office/drawing/2014/main" id="{5108F5F3-3C45-418E-959C-2E3FC80808C4}"/>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571967"/>
            <a:ext cx="11220451" cy="567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Como Ezequiel 16:8 explicou a escolha do Senhor por Israel?</a:t>
            </a:r>
            <a:endParaRPr lang="pt-BR" sz="4800" dirty="0"/>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985759" y="3626026"/>
            <a:ext cx="3206241" cy="2942617"/>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395681" y="738232"/>
            <a:ext cx="11400638" cy="5769528"/>
          </a:xfrm>
        </p:spPr>
        <p:txBody>
          <a:bodyPr>
            <a:normAutofit/>
          </a:bodyPr>
          <a:lstStyle/>
          <a:p>
            <a:pPr marL="0" indent="0" algn="just">
              <a:buNone/>
            </a:pPr>
            <a:r>
              <a:rPr lang="pt-BR" sz="2600" dirty="0">
                <a:latin typeface="Trebuchet MS" panose="020B0603020202020204" pitchFamily="34" charset="0"/>
              </a:rPr>
              <a:t>“</a:t>
            </a:r>
            <a:r>
              <a:rPr lang="pt-BR" sz="2600" dirty="0">
                <a:solidFill>
                  <a:srgbClr val="FF0000"/>
                </a:solidFill>
                <a:latin typeface="Trebuchet MS" panose="020B0603020202020204" pitchFamily="34" charset="0"/>
              </a:rPr>
              <a:t>Por que Israel foi escolhido por </a:t>
            </a:r>
            <a:r>
              <a:rPr lang="pt-BR" sz="2600" dirty="0" err="1">
                <a:solidFill>
                  <a:srgbClr val="FF0000"/>
                </a:solidFill>
                <a:latin typeface="Trebuchet MS" panose="020B0603020202020204" pitchFamily="34" charset="0"/>
              </a:rPr>
              <a:t>Yahweh</a:t>
            </a:r>
            <a:r>
              <a:rPr lang="pt-BR" sz="2600" dirty="0">
                <a:solidFill>
                  <a:srgbClr val="FF0000"/>
                </a:solidFill>
                <a:latin typeface="Trebuchet MS" panose="020B0603020202020204" pitchFamily="34" charset="0"/>
              </a:rPr>
              <a:t>? Isso era inexplicável. </a:t>
            </a:r>
            <a:r>
              <a:rPr lang="pt-BR" sz="2600" dirty="0">
                <a:latin typeface="Trebuchet MS" panose="020B0603020202020204" pitchFamily="34" charset="0"/>
              </a:rPr>
              <a:t>Israel era um pequeno povo sem grande cultura nem prestígio. Não possuía nenhuma qualidade pessoal especial que justificasse essa escolha. </a:t>
            </a:r>
            <a:r>
              <a:rPr lang="pt-BR" sz="2600" dirty="0">
                <a:solidFill>
                  <a:srgbClr val="FF0000"/>
                </a:solidFill>
                <a:latin typeface="Trebuchet MS" panose="020B0603020202020204" pitchFamily="34" charset="0"/>
              </a:rPr>
              <a:t>A eleição foi unicamente um ato de Deus [...].</a:t>
            </a:r>
            <a:r>
              <a:rPr lang="pt-BR" sz="2600" dirty="0">
                <a:latin typeface="Trebuchet MS" panose="020B0603020202020204" pitchFamily="34" charset="0"/>
              </a:rPr>
              <a:t> </a:t>
            </a:r>
            <a:r>
              <a:rPr lang="pt-BR" sz="2600" dirty="0">
                <a:solidFill>
                  <a:srgbClr val="FF0000"/>
                </a:solidFill>
                <a:latin typeface="Trebuchet MS" panose="020B0603020202020204" pitchFamily="34" charset="0"/>
              </a:rPr>
              <a:t>A principal causa para essa escolha está no mistério do amor divino.</a:t>
            </a:r>
            <a:r>
              <a:rPr lang="pt-BR" sz="2600" dirty="0">
                <a:latin typeface="Trebuchet MS" panose="020B0603020202020204" pitchFamily="34" charset="0"/>
              </a:rPr>
              <a:t> No entanto, o fato é que Deus amou Israel e o escolheu, honrando assim Sua promessa aos pais [...]. Israel havia sido escolhido em virtude do amor de </a:t>
            </a:r>
            <a:r>
              <a:rPr lang="pt-BR" sz="2600" dirty="0" err="1">
                <a:latin typeface="Trebuchet MS" panose="020B0603020202020204" pitchFamily="34" charset="0"/>
              </a:rPr>
              <a:t>Yahweh</a:t>
            </a:r>
            <a:r>
              <a:rPr lang="pt-BR" sz="2600" dirty="0">
                <a:latin typeface="Trebuchet MS" panose="020B0603020202020204" pitchFamily="34" charset="0"/>
              </a:rPr>
              <a:t> para com ele. Foi libertado da escravidão no Egito por uma demonstração do poder de </a:t>
            </a:r>
            <a:r>
              <a:rPr lang="pt-BR" sz="2600" dirty="0" err="1">
                <a:latin typeface="Trebuchet MS" panose="020B0603020202020204" pitchFamily="34" charset="0"/>
              </a:rPr>
              <a:t>Yahweh</a:t>
            </a:r>
            <a:r>
              <a:rPr lang="pt-BR" sz="2600" dirty="0">
                <a:latin typeface="Trebuchet MS" panose="020B0603020202020204" pitchFamily="34" charset="0"/>
              </a:rPr>
              <a:t>. </a:t>
            </a:r>
            <a:r>
              <a:rPr lang="pt-BR" sz="2600" dirty="0">
                <a:solidFill>
                  <a:srgbClr val="FF0000"/>
                </a:solidFill>
                <a:latin typeface="Trebuchet MS" panose="020B0603020202020204" pitchFamily="34" charset="0"/>
              </a:rPr>
              <a:t>Uma vez que ela compreendesse esses grandes fatos, perceberia que realmente é um povo santo e especialmente estimado. Portanto, qualquer tendência de sua parte de renunciar a uma condição tão nobre era extremamente repreensível”</a:t>
            </a:r>
            <a:r>
              <a:rPr lang="pt-BR" sz="2600" dirty="0">
                <a:latin typeface="Trebuchet MS" panose="020B0603020202020204" pitchFamily="34" charset="0"/>
              </a:rPr>
              <a:t> (J. A. Thompson, </a:t>
            </a:r>
            <a:r>
              <a:rPr lang="pt-BR" sz="2600" i="1" dirty="0" err="1">
                <a:latin typeface="Trebuchet MS" panose="020B0603020202020204" pitchFamily="34" charset="0"/>
              </a:rPr>
              <a:t>Deuteronomy</a:t>
            </a:r>
            <a:r>
              <a:rPr lang="pt-BR" sz="2600" dirty="0">
                <a:latin typeface="Trebuchet MS" panose="020B0603020202020204" pitchFamily="34" charset="0"/>
              </a:rPr>
              <a:t> [Deuteronômio]. Londres: </a:t>
            </a:r>
            <a:r>
              <a:rPr lang="pt-BR" sz="2600" dirty="0" err="1">
                <a:latin typeface="Trebuchet MS" panose="020B0603020202020204" pitchFamily="34" charset="0"/>
              </a:rPr>
              <a:t>Inter-Varsity</a:t>
            </a:r>
            <a:r>
              <a:rPr lang="pt-BR" sz="2600" dirty="0">
                <a:latin typeface="Trebuchet MS" panose="020B0603020202020204" pitchFamily="34" charset="0"/>
              </a:rPr>
              <a:t> Press, 1974, p. 130, 131).</a:t>
            </a:r>
          </a:p>
        </p:txBody>
      </p:sp>
    </p:spTree>
    <p:extLst>
      <p:ext uri="{BB962C8B-B14F-4D97-AF65-F5344CB8AC3E}">
        <p14:creationId xmlns:p14="http://schemas.microsoft.com/office/powerpoint/2010/main" val="427307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362591" y="1169477"/>
            <a:ext cx="6642217" cy="7430898"/>
          </a:xfrm>
        </p:spPr>
        <p:txBody>
          <a:bodyPr>
            <a:normAutofit/>
          </a:bodyPr>
          <a:lstStyle/>
          <a:p>
            <a:pPr marL="0" indent="0" algn="just">
              <a:spcBef>
                <a:spcPts val="0"/>
              </a:spcBef>
              <a:buNone/>
            </a:pPr>
            <a:r>
              <a:rPr lang="pt-BR" sz="2400" dirty="0">
                <a:latin typeface="Trebuchet MS" panose="020B0603020202020204" pitchFamily="34" charset="0"/>
              </a:rPr>
              <a:t>De acordo com o plano divino, os israelitas deveriam ser uma nação real e sacerdotal. </a:t>
            </a:r>
            <a:r>
              <a:rPr lang="pt-BR" sz="2400" dirty="0">
                <a:solidFill>
                  <a:srgbClr val="FF0000"/>
                </a:solidFill>
                <a:latin typeface="Trebuchet MS" panose="020B0603020202020204" pitchFamily="34" charset="0"/>
              </a:rPr>
              <a:t>Em um mundo ímpio, eles deveriam ser reis morais e espirituais, no sentido de que deviam prevalecer sobre o reino do pecado (</a:t>
            </a:r>
            <a:r>
              <a:rPr lang="pt-BR" sz="2400" dirty="0" err="1">
                <a:solidFill>
                  <a:srgbClr val="FF0000"/>
                </a:solidFill>
                <a:latin typeface="Trebuchet MS" panose="020B0603020202020204" pitchFamily="34" charset="0"/>
              </a:rPr>
              <a:t>Ap</a:t>
            </a:r>
            <a:r>
              <a:rPr lang="pt-BR" sz="2400" dirty="0">
                <a:solidFill>
                  <a:srgbClr val="FF0000"/>
                </a:solidFill>
                <a:latin typeface="Trebuchet MS" panose="020B0603020202020204" pitchFamily="34" charset="0"/>
              </a:rPr>
              <a:t> 20:6). </a:t>
            </a:r>
            <a:r>
              <a:rPr lang="pt-BR" sz="2400" dirty="0">
                <a:latin typeface="Trebuchet MS" panose="020B0603020202020204" pitchFamily="34" charset="0"/>
              </a:rPr>
              <a:t>Como sacerdotes, deveriam se aproximar do Senhor em oração, louvor e sacrifício. Como intermediários entre Deus e os pagãos, deveriam servir como instrutores, pregadores e profetas, e ser exemplos de um viver santo, expositores do Céu acerca da verdadeira religião.</a:t>
            </a:r>
            <a:endParaRPr lang="pt-BR" sz="4800" dirty="0">
              <a:latin typeface="Trebuchet MS" panose="020B0603020202020204" pitchFamily="34" charset="0"/>
            </a:endParaRPr>
          </a:p>
        </p:txBody>
      </p:sp>
      <p:pic>
        <p:nvPicPr>
          <p:cNvPr id="7" name="Imagem 6" descr="Desenho de personagem de desenho animado&#10;&#10;Descrição gerada automaticamente">
            <a:extLst>
              <a:ext uri="{FF2B5EF4-FFF2-40B4-BE49-F238E27FC236}">
                <a16:creationId xmlns:a16="http://schemas.microsoft.com/office/drawing/2014/main" id="{41F1454B-DB66-4C1A-A61E-7D9DF3851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404" y="-258619"/>
            <a:ext cx="6858000" cy="6858000"/>
          </a:xfrm>
          <a:prstGeom prst="rect">
            <a:avLst/>
          </a:prstGeom>
        </p:spPr>
      </p:pic>
    </p:spTree>
    <p:extLst>
      <p:ext uri="{BB962C8B-B14F-4D97-AF65-F5344CB8AC3E}">
        <p14:creationId xmlns:p14="http://schemas.microsoft.com/office/powerpoint/2010/main" val="267152824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2332</Words>
  <Application>Microsoft Office PowerPoint</Application>
  <PresentationFormat>Widescreen</PresentationFormat>
  <Paragraphs>62</Paragraphs>
  <Slides>34</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34</vt:i4>
      </vt:variant>
    </vt:vector>
  </HeadingPairs>
  <TitlesOfParts>
    <vt:vector size="39" baseType="lpstr">
      <vt:lpstr>Arial</vt:lpstr>
      <vt:lpstr>Calibri</vt:lpstr>
      <vt:lpstr>Calibri Light</vt:lpstr>
      <vt:lpstr>Trebuchet MS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USEB - AES - Lucas Costa Viana</dc:creator>
  <cp:lastModifiedBy>USEB - AES - Lucas Costa Viana</cp:lastModifiedBy>
  <cp:revision>37</cp:revision>
  <dcterms:created xsi:type="dcterms:W3CDTF">2021-04-01T11:30:09Z</dcterms:created>
  <dcterms:modified xsi:type="dcterms:W3CDTF">2021-05-05T15:51:03Z</dcterms:modified>
</cp:coreProperties>
</file>