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93" r:id="rId8"/>
    <p:sldId id="265" r:id="rId9"/>
    <p:sldId id="294" r:id="rId10"/>
    <p:sldId id="266" r:id="rId11"/>
    <p:sldId id="267" r:id="rId12"/>
    <p:sldId id="268" r:id="rId13"/>
    <p:sldId id="301" r:id="rId14"/>
    <p:sldId id="295" r:id="rId15"/>
    <p:sldId id="271" r:id="rId16"/>
    <p:sldId id="269" r:id="rId17"/>
    <p:sldId id="274" r:id="rId18"/>
    <p:sldId id="272" r:id="rId19"/>
    <p:sldId id="273" r:id="rId20"/>
    <p:sldId id="277" r:id="rId21"/>
    <p:sldId id="276" r:id="rId22"/>
    <p:sldId id="296" r:id="rId23"/>
    <p:sldId id="297" r:id="rId24"/>
    <p:sldId id="275" r:id="rId25"/>
    <p:sldId id="279" r:id="rId26"/>
    <p:sldId id="283" r:id="rId27"/>
    <p:sldId id="280" r:id="rId28"/>
    <p:sldId id="302" r:id="rId29"/>
    <p:sldId id="298" r:id="rId30"/>
    <p:sldId id="281" r:id="rId31"/>
    <p:sldId id="270" r:id="rId32"/>
    <p:sldId id="292" r:id="rId33"/>
    <p:sldId id="291"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79B13-C9C1-4840-BF42-3C1D4F4460D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100AE5E-13A6-46FC-852C-5EA041F52D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FFB1383-FBE7-468C-9FC2-8EB77D18AD7D}"/>
              </a:ext>
            </a:extLst>
          </p:cNvPr>
          <p:cNvSpPr>
            <a:spLocks noGrp="1"/>
          </p:cNvSpPr>
          <p:nvPr>
            <p:ph type="dt" sz="half" idx="10"/>
          </p:nvPr>
        </p:nvSpPr>
        <p:spPr/>
        <p:txBody>
          <a:bodyPr/>
          <a:lstStyle/>
          <a:p>
            <a:fld id="{8594C91F-F66D-43C1-8C51-B26898623E3E}" type="datetimeFigureOut">
              <a:rPr lang="pt-BR" smtClean="0"/>
              <a:t>14/04/2021</a:t>
            </a:fld>
            <a:endParaRPr lang="pt-BR"/>
          </a:p>
        </p:txBody>
      </p:sp>
      <p:sp>
        <p:nvSpPr>
          <p:cNvPr id="5" name="Espaço Reservado para Rodapé 4">
            <a:extLst>
              <a:ext uri="{FF2B5EF4-FFF2-40B4-BE49-F238E27FC236}">
                <a16:creationId xmlns:a16="http://schemas.microsoft.com/office/drawing/2014/main" id="{71180F5D-EEC2-4FE0-8AE9-B56F71F65CC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F143B8E-4189-4717-A82E-F58955D134A2}"/>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275486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20A4C-36C9-4F66-BA8F-E3725B6DD57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5A78245-755B-4752-9DAB-AC2E7CDA338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AC912C6-6E7E-48F9-806D-5CDDA34D4BC4}"/>
              </a:ext>
            </a:extLst>
          </p:cNvPr>
          <p:cNvSpPr>
            <a:spLocks noGrp="1"/>
          </p:cNvSpPr>
          <p:nvPr>
            <p:ph type="dt" sz="half" idx="10"/>
          </p:nvPr>
        </p:nvSpPr>
        <p:spPr/>
        <p:txBody>
          <a:bodyPr/>
          <a:lstStyle/>
          <a:p>
            <a:fld id="{8594C91F-F66D-43C1-8C51-B26898623E3E}" type="datetimeFigureOut">
              <a:rPr lang="pt-BR" smtClean="0"/>
              <a:t>14/04/2021</a:t>
            </a:fld>
            <a:endParaRPr lang="pt-BR"/>
          </a:p>
        </p:txBody>
      </p:sp>
      <p:sp>
        <p:nvSpPr>
          <p:cNvPr id="5" name="Espaço Reservado para Rodapé 4">
            <a:extLst>
              <a:ext uri="{FF2B5EF4-FFF2-40B4-BE49-F238E27FC236}">
                <a16:creationId xmlns:a16="http://schemas.microsoft.com/office/drawing/2014/main" id="{F8EAA4F7-7F99-4669-80EF-F4607BFF722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E3C30CA-A8FA-49C8-BE75-95847BC0A555}"/>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4130809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ABB836-4D0B-444B-9E2B-C4846EEFC92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24EC968-20FE-4CC2-B2F7-B014AE33CFEE}"/>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83E9A82-8643-4E0F-AA61-EF6B38AC0AEE}"/>
              </a:ext>
            </a:extLst>
          </p:cNvPr>
          <p:cNvSpPr>
            <a:spLocks noGrp="1"/>
          </p:cNvSpPr>
          <p:nvPr>
            <p:ph type="dt" sz="half" idx="10"/>
          </p:nvPr>
        </p:nvSpPr>
        <p:spPr/>
        <p:txBody>
          <a:bodyPr/>
          <a:lstStyle/>
          <a:p>
            <a:fld id="{8594C91F-F66D-43C1-8C51-B26898623E3E}" type="datetimeFigureOut">
              <a:rPr lang="pt-BR" smtClean="0"/>
              <a:t>14/04/2021</a:t>
            </a:fld>
            <a:endParaRPr lang="pt-BR"/>
          </a:p>
        </p:txBody>
      </p:sp>
      <p:sp>
        <p:nvSpPr>
          <p:cNvPr id="5" name="Espaço Reservado para Rodapé 4">
            <a:extLst>
              <a:ext uri="{FF2B5EF4-FFF2-40B4-BE49-F238E27FC236}">
                <a16:creationId xmlns:a16="http://schemas.microsoft.com/office/drawing/2014/main" id="{A39DACB2-B984-4622-B3FC-60B2DC938B3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7F3A44-58BA-4A1F-96F3-7C5457F6D83E}"/>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1983727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bg>
      <p:bgPr>
        <a:solidFill>
          <a:srgbClr val="FFFFFF"/>
        </a:solidFill>
        <a:effectLst/>
      </p:bgPr>
    </p:bg>
    <p:spTree>
      <p:nvGrpSpPr>
        <p:cNvPr id="1" name=""/>
        <p:cNvGrpSpPr/>
        <p:nvPr/>
      </p:nvGrpSpPr>
      <p:grpSpPr>
        <a:xfrm>
          <a:off x="0" y="0"/>
          <a:ext cx="0" cy="0"/>
          <a:chOff x="0" y="0"/>
          <a:chExt cx="0" cy="0"/>
        </a:xfrm>
      </p:grpSpPr>
      <p:sp>
        <p:nvSpPr>
          <p:cNvPr id="1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4755612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2CD5F-7F17-45F2-900B-022E4FD5B1D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2A3C13D-A199-44CF-934F-AFA968DD044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AF118AE-AA41-402B-BE62-D00859AE3764}"/>
              </a:ext>
            </a:extLst>
          </p:cNvPr>
          <p:cNvSpPr>
            <a:spLocks noGrp="1"/>
          </p:cNvSpPr>
          <p:nvPr>
            <p:ph type="dt" sz="half" idx="10"/>
          </p:nvPr>
        </p:nvSpPr>
        <p:spPr/>
        <p:txBody>
          <a:bodyPr/>
          <a:lstStyle/>
          <a:p>
            <a:fld id="{8594C91F-F66D-43C1-8C51-B26898623E3E}" type="datetimeFigureOut">
              <a:rPr lang="pt-BR" smtClean="0"/>
              <a:t>14/04/2021</a:t>
            </a:fld>
            <a:endParaRPr lang="pt-BR"/>
          </a:p>
        </p:txBody>
      </p:sp>
      <p:sp>
        <p:nvSpPr>
          <p:cNvPr id="5" name="Espaço Reservado para Rodapé 4">
            <a:extLst>
              <a:ext uri="{FF2B5EF4-FFF2-40B4-BE49-F238E27FC236}">
                <a16:creationId xmlns:a16="http://schemas.microsoft.com/office/drawing/2014/main" id="{4E438907-44AD-4642-B431-B405F01139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ED2520C-F0D9-4A0D-B2AD-CDB40EA640FA}"/>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134902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C7F3A6-B28D-43A6-8335-AA2DE3321C0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BD5F4E5-8113-483F-BAC8-E32F62E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4ABCE059-73CE-497A-A89C-6A55852C370F}"/>
              </a:ext>
            </a:extLst>
          </p:cNvPr>
          <p:cNvSpPr>
            <a:spLocks noGrp="1"/>
          </p:cNvSpPr>
          <p:nvPr>
            <p:ph type="dt" sz="half" idx="10"/>
          </p:nvPr>
        </p:nvSpPr>
        <p:spPr/>
        <p:txBody>
          <a:bodyPr/>
          <a:lstStyle/>
          <a:p>
            <a:fld id="{8594C91F-F66D-43C1-8C51-B26898623E3E}" type="datetimeFigureOut">
              <a:rPr lang="pt-BR" smtClean="0"/>
              <a:t>14/04/2021</a:t>
            </a:fld>
            <a:endParaRPr lang="pt-BR"/>
          </a:p>
        </p:txBody>
      </p:sp>
      <p:sp>
        <p:nvSpPr>
          <p:cNvPr id="5" name="Espaço Reservado para Rodapé 4">
            <a:extLst>
              <a:ext uri="{FF2B5EF4-FFF2-40B4-BE49-F238E27FC236}">
                <a16:creationId xmlns:a16="http://schemas.microsoft.com/office/drawing/2014/main" id="{1879C447-1DD3-4B65-98BD-8A02EB8CC83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E0A8C29-C7A3-452B-852F-0DCBA84D8DD4}"/>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39207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43094-CDFA-4F9B-8823-8425AF5A296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D3DF25C-9DFE-4624-A8D4-5B5CA28D49B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1876892-EB87-4912-A923-E9F121C3598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CE9CE78-D9A8-4C7E-AC61-EE70FADE664A}"/>
              </a:ext>
            </a:extLst>
          </p:cNvPr>
          <p:cNvSpPr>
            <a:spLocks noGrp="1"/>
          </p:cNvSpPr>
          <p:nvPr>
            <p:ph type="dt" sz="half" idx="10"/>
          </p:nvPr>
        </p:nvSpPr>
        <p:spPr/>
        <p:txBody>
          <a:bodyPr/>
          <a:lstStyle/>
          <a:p>
            <a:fld id="{8594C91F-F66D-43C1-8C51-B26898623E3E}" type="datetimeFigureOut">
              <a:rPr lang="pt-BR" smtClean="0"/>
              <a:t>14/04/2021</a:t>
            </a:fld>
            <a:endParaRPr lang="pt-BR"/>
          </a:p>
        </p:txBody>
      </p:sp>
      <p:sp>
        <p:nvSpPr>
          <p:cNvPr id="6" name="Espaço Reservado para Rodapé 5">
            <a:extLst>
              <a:ext uri="{FF2B5EF4-FFF2-40B4-BE49-F238E27FC236}">
                <a16:creationId xmlns:a16="http://schemas.microsoft.com/office/drawing/2014/main" id="{1ABCA380-785A-48F3-A949-B41BDB16E4D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8252FFF-3427-4A41-BF7D-506D36FFBD9E}"/>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305628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B6A76-922D-403A-976A-B758F39656C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9FC4214-4744-444F-A362-0674D66EB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E215760-9024-4B13-BFFA-A6A06179FB3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833C9DFC-0B13-4CEC-A87A-9E60E583C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1EFA6DA-FDA5-4566-AB44-4A70E2A0089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FA33DE5-6BF8-40A9-BC80-465CF8ED0A85}"/>
              </a:ext>
            </a:extLst>
          </p:cNvPr>
          <p:cNvSpPr>
            <a:spLocks noGrp="1"/>
          </p:cNvSpPr>
          <p:nvPr>
            <p:ph type="dt" sz="half" idx="10"/>
          </p:nvPr>
        </p:nvSpPr>
        <p:spPr/>
        <p:txBody>
          <a:bodyPr/>
          <a:lstStyle/>
          <a:p>
            <a:fld id="{8594C91F-F66D-43C1-8C51-B26898623E3E}" type="datetimeFigureOut">
              <a:rPr lang="pt-BR" smtClean="0"/>
              <a:t>14/04/2021</a:t>
            </a:fld>
            <a:endParaRPr lang="pt-BR"/>
          </a:p>
        </p:txBody>
      </p:sp>
      <p:sp>
        <p:nvSpPr>
          <p:cNvPr id="8" name="Espaço Reservado para Rodapé 7">
            <a:extLst>
              <a:ext uri="{FF2B5EF4-FFF2-40B4-BE49-F238E27FC236}">
                <a16:creationId xmlns:a16="http://schemas.microsoft.com/office/drawing/2014/main" id="{C6F7E889-41D7-4669-802E-B144E59EB89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4E34200-38D9-4A38-89C2-EF4DDC772BDE}"/>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398867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12F8A-641A-457C-B944-FDD1E6EB582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3BC083A-83F5-4BED-80D1-F751BC50D0AE}"/>
              </a:ext>
            </a:extLst>
          </p:cNvPr>
          <p:cNvSpPr>
            <a:spLocks noGrp="1"/>
          </p:cNvSpPr>
          <p:nvPr>
            <p:ph type="dt" sz="half" idx="10"/>
          </p:nvPr>
        </p:nvSpPr>
        <p:spPr/>
        <p:txBody>
          <a:bodyPr/>
          <a:lstStyle/>
          <a:p>
            <a:fld id="{8594C91F-F66D-43C1-8C51-B26898623E3E}" type="datetimeFigureOut">
              <a:rPr lang="pt-BR" smtClean="0"/>
              <a:t>14/04/2021</a:t>
            </a:fld>
            <a:endParaRPr lang="pt-BR"/>
          </a:p>
        </p:txBody>
      </p:sp>
      <p:sp>
        <p:nvSpPr>
          <p:cNvPr id="4" name="Espaço Reservado para Rodapé 3">
            <a:extLst>
              <a:ext uri="{FF2B5EF4-FFF2-40B4-BE49-F238E27FC236}">
                <a16:creationId xmlns:a16="http://schemas.microsoft.com/office/drawing/2014/main" id="{A2EB2A32-E77A-49D2-B3ED-762619823B1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B3DC50AE-025A-4886-983E-22FCDBA87926}"/>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96588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24FEB2F-12E5-4D04-A699-51AB637CFB1C}"/>
              </a:ext>
            </a:extLst>
          </p:cNvPr>
          <p:cNvSpPr>
            <a:spLocks noGrp="1"/>
          </p:cNvSpPr>
          <p:nvPr>
            <p:ph type="dt" sz="half" idx="10"/>
          </p:nvPr>
        </p:nvSpPr>
        <p:spPr/>
        <p:txBody>
          <a:bodyPr/>
          <a:lstStyle/>
          <a:p>
            <a:fld id="{8594C91F-F66D-43C1-8C51-B26898623E3E}" type="datetimeFigureOut">
              <a:rPr lang="pt-BR" smtClean="0"/>
              <a:t>14/04/2021</a:t>
            </a:fld>
            <a:endParaRPr lang="pt-BR"/>
          </a:p>
        </p:txBody>
      </p:sp>
      <p:sp>
        <p:nvSpPr>
          <p:cNvPr id="3" name="Espaço Reservado para Rodapé 2">
            <a:extLst>
              <a:ext uri="{FF2B5EF4-FFF2-40B4-BE49-F238E27FC236}">
                <a16:creationId xmlns:a16="http://schemas.microsoft.com/office/drawing/2014/main" id="{F5092280-3B87-481E-9D9E-FA3CDA2A9747}"/>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B4ADF7B-54A9-4AC7-AE93-7E872F7BD09F}"/>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366860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42189-BD40-4F7E-AF6D-065C72A2DE4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0B28C37-8E13-4979-94E5-194CC2993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2E873FA-11F2-47B5-BE8B-475E2BD88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73A7805-47BB-437C-87B1-DA135B038A69}"/>
              </a:ext>
            </a:extLst>
          </p:cNvPr>
          <p:cNvSpPr>
            <a:spLocks noGrp="1"/>
          </p:cNvSpPr>
          <p:nvPr>
            <p:ph type="dt" sz="half" idx="10"/>
          </p:nvPr>
        </p:nvSpPr>
        <p:spPr/>
        <p:txBody>
          <a:bodyPr/>
          <a:lstStyle/>
          <a:p>
            <a:fld id="{8594C91F-F66D-43C1-8C51-B26898623E3E}" type="datetimeFigureOut">
              <a:rPr lang="pt-BR" smtClean="0"/>
              <a:t>14/04/2021</a:t>
            </a:fld>
            <a:endParaRPr lang="pt-BR"/>
          </a:p>
        </p:txBody>
      </p:sp>
      <p:sp>
        <p:nvSpPr>
          <p:cNvPr id="6" name="Espaço Reservado para Rodapé 5">
            <a:extLst>
              <a:ext uri="{FF2B5EF4-FFF2-40B4-BE49-F238E27FC236}">
                <a16:creationId xmlns:a16="http://schemas.microsoft.com/office/drawing/2014/main" id="{45E2794A-97DE-4BB1-8FBE-16BE3E97427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E7DAF97-B37C-4C3C-9B59-CA091166AD64}"/>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288442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69CD72-542D-4427-8CEA-74FDB756272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402F03A-70BA-465E-9F8D-307D601FE9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9E79C09-6CA1-432C-A181-DA2B2EB9F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763E50D-9909-4351-B78E-D3AC4EE1BBDB}"/>
              </a:ext>
            </a:extLst>
          </p:cNvPr>
          <p:cNvSpPr>
            <a:spLocks noGrp="1"/>
          </p:cNvSpPr>
          <p:nvPr>
            <p:ph type="dt" sz="half" idx="10"/>
          </p:nvPr>
        </p:nvSpPr>
        <p:spPr/>
        <p:txBody>
          <a:bodyPr/>
          <a:lstStyle/>
          <a:p>
            <a:fld id="{8594C91F-F66D-43C1-8C51-B26898623E3E}" type="datetimeFigureOut">
              <a:rPr lang="pt-BR" smtClean="0"/>
              <a:t>14/04/2021</a:t>
            </a:fld>
            <a:endParaRPr lang="pt-BR"/>
          </a:p>
        </p:txBody>
      </p:sp>
      <p:sp>
        <p:nvSpPr>
          <p:cNvPr id="6" name="Espaço Reservado para Rodapé 5">
            <a:extLst>
              <a:ext uri="{FF2B5EF4-FFF2-40B4-BE49-F238E27FC236}">
                <a16:creationId xmlns:a16="http://schemas.microsoft.com/office/drawing/2014/main" id="{4B6165F3-FFCC-4B37-AB20-AA71CE57FF2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8FF0DB-CB82-48F7-B641-3CF6F2CEBAB4}"/>
              </a:ext>
            </a:extLst>
          </p:cNvPr>
          <p:cNvSpPr>
            <a:spLocks noGrp="1"/>
          </p:cNvSpPr>
          <p:nvPr>
            <p:ph type="sldNum" sz="quarter" idx="12"/>
          </p:nvPr>
        </p:nvSpPr>
        <p:spPr/>
        <p:txBody>
          <a:bodyPr/>
          <a:lstStyle/>
          <a:p>
            <a:fld id="{66729DA6-06E9-4A45-BE3D-3D6975767135}" type="slidenum">
              <a:rPr lang="pt-BR" smtClean="0"/>
              <a:t>‹nº›</a:t>
            </a:fld>
            <a:endParaRPr lang="pt-BR"/>
          </a:p>
        </p:txBody>
      </p:sp>
    </p:spTree>
    <p:extLst>
      <p:ext uri="{BB962C8B-B14F-4D97-AF65-F5344CB8AC3E}">
        <p14:creationId xmlns:p14="http://schemas.microsoft.com/office/powerpoint/2010/main" val="10046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D8E8189-5953-4633-AF17-5432A89528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62DDA7C-9307-4A5C-950E-9A1DFF565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D438E34-83C5-4675-A3B8-7AAD8F29B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4C91F-F66D-43C1-8C51-B26898623E3E}" type="datetimeFigureOut">
              <a:rPr lang="pt-BR" smtClean="0"/>
              <a:t>14/04/2021</a:t>
            </a:fld>
            <a:endParaRPr lang="pt-BR"/>
          </a:p>
        </p:txBody>
      </p:sp>
      <p:sp>
        <p:nvSpPr>
          <p:cNvPr id="5" name="Espaço Reservado para Rodapé 4">
            <a:extLst>
              <a:ext uri="{FF2B5EF4-FFF2-40B4-BE49-F238E27FC236}">
                <a16:creationId xmlns:a16="http://schemas.microsoft.com/office/drawing/2014/main" id="{B0B16016-F364-486A-B8CC-A23EB10418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9019E85-9456-47CE-97D8-7F6CD1670B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29DA6-06E9-4A45-BE3D-3D6975767135}" type="slidenum">
              <a:rPr lang="pt-BR" smtClean="0"/>
              <a:t>‹nº›</a:t>
            </a:fld>
            <a:endParaRPr lang="pt-BR"/>
          </a:p>
        </p:txBody>
      </p:sp>
    </p:spTree>
    <p:extLst>
      <p:ext uri="{BB962C8B-B14F-4D97-AF65-F5344CB8AC3E}">
        <p14:creationId xmlns:p14="http://schemas.microsoft.com/office/powerpoint/2010/main" val="3256980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1ADCD-53DB-49F4-A785-4139D64BB235}"/>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BA99EEC3-2F4F-43C9-9538-F5AA281140E6}"/>
              </a:ext>
            </a:extLst>
          </p:cNvPr>
          <p:cNvSpPr>
            <a:spLocks noGrp="1"/>
          </p:cNvSpPr>
          <p:nvPr>
            <p:ph type="subTitle" idx="1"/>
          </p:nvPr>
        </p:nvSpPr>
        <p:spPr/>
        <p:txBody>
          <a:bodyPr/>
          <a:lstStyle/>
          <a:p>
            <a:endParaRPr lang="pt-BR"/>
          </a:p>
        </p:txBody>
      </p:sp>
      <p:pic>
        <p:nvPicPr>
          <p:cNvPr id="7" name="Imagem 6" descr="Texto&#10;&#10;Descrição gerada automaticamente">
            <a:extLst>
              <a:ext uri="{FF2B5EF4-FFF2-40B4-BE49-F238E27FC236}">
                <a16:creationId xmlns:a16="http://schemas.microsoft.com/office/drawing/2014/main" id="{6851C92A-DE04-4A4B-BA3C-72FEB4438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747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descr="Ícone&#10;&#10;Descrição gerada automaticamente">
            <a:extLst>
              <a:ext uri="{FF2B5EF4-FFF2-40B4-BE49-F238E27FC236}">
                <a16:creationId xmlns:a16="http://schemas.microsoft.com/office/drawing/2014/main" id="{14A04D01-CBD2-471B-A550-C5F10A394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3024547"/>
            <a:ext cx="2621443" cy="1474561"/>
          </a:xfrm>
          <a:prstGeom prst="rect">
            <a:avLst/>
          </a:prstGeom>
        </p:spPr>
      </p:pic>
      <p:sp>
        <p:nvSpPr>
          <p:cNvPr id="6" name="Título 9">
            <a:extLst>
              <a:ext uri="{FF2B5EF4-FFF2-40B4-BE49-F238E27FC236}">
                <a16:creationId xmlns:a16="http://schemas.microsoft.com/office/drawing/2014/main" id="{3B8583BE-4DA9-4169-AE4F-2C7D510B1D82}"/>
              </a:ext>
            </a:extLst>
          </p:cNvPr>
          <p:cNvSpPr txBox="1">
            <a:spLocks/>
          </p:cNvSpPr>
          <p:nvPr/>
        </p:nvSpPr>
        <p:spPr>
          <a:xfrm>
            <a:off x="2641600" y="2292658"/>
            <a:ext cx="9283700"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accent2">
                    <a:lumMod val="50000"/>
                  </a:schemeClr>
                </a:solidFill>
                <a:latin typeface="Trebuchet MS" panose="020B0603020202020204" pitchFamily="34" charset="0"/>
              </a:rPr>
              <a:t>Noé</a:t>
            </a:r>
          </a:p>
        </p:txBody>
      </p:sp>
    </p:spTree>
    <p:extLst>
      <p:ext uri="{BB962C8B-B14F-4D97-AF65-F5344CB8AC3E}">
        <p14:creationId xmlns:p14="http://schemas.microsoft.com/office/powerpoint/2010/main" val="1937500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comida&#10;&#10;Descrição gerada automaticamente">
            <a:extLst>
              <a:ext uri="{FF2B5EF4-FFF2-40B4-BE49-F238E27FC236}">
                <a16:creationId xmlns:a16="http://schemas.microsoft.com/office/drawing/2014/main" id="{5108F5F3-3C45-418E-959C-2E3FC80808C4}"/>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duotone>
              <a:prstClr val="black"/>
              <a:srgbClr val="D9C3A5">
                <a:tint val="50000"/>
                <a:satMod val="180000"/>
              </a:srgbClr>
            </a:duotone>
            <a:alphaModFix amt="35000"/>
            <a:extLst>
              <a:ext uri="{28A0092B-C50C-407E-A947-70E740481C1C}">
                <a14:useLocalDpi xmlns:a14="http://schemas.microsoft.com/office/drawing/2010/main" val="0"/>
              </a:ext>
            </a:extLst>
          </a:blip>
          <a:stretch>
            <a:fillRect/>
          </a:stretch>
        </p:blipFill>
        <p:spPr>
          <a:xfrm>
            <a:off x="8985759" y="3626026"/>
            <a:ext cx="3206241" cy="2942617"/>
          </a:xfrm>
          <a:prstGeom prst="rect">
            <a:avLst/>
          </a:prstGeom>
        </p:spPr>
      </p:pic>
      <p:sp>
        <p:nvSpPr>
          <p:cNvPr id="7" name="Em sua opinião, qual foi o propósito de Deus em criar,  estabelecer e empregar Adão?">
            <a:extLst>
              <a:ext uri="{FF2B5EF4-FFF2-40B4-BE49-F238E27FC236}">
                <a16:creationId xmlns:a16="http://schemas.microsoft.com/office/drawing/2014/main" id="{EFADD04B-F52E-45C8-BBEC-56E72B8974A0}"/>
              </a:ext>
            </a:extLst>
          </p:cNvPr>
          <p:cNvSpPr txBox="1"/>
          <p:nvPr/>
        </p:nvSpPr>
        <p:spPr>
          <a:xfrm>
            <a:off x="441833" y="1575501"/>
            <a:ext cx="11460203" cy="370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400" b="1" dirty="0"/>
              <a:t>Em meio a todos os textos que tratam do mal do mundo antediluviano, Gênesis 6:9 destaca Noé em contraste com as pessoas que o rodeavam. Examine o texto, especialmente os três pontos específicos que a Bíblia menciona sobre Noé. Escreva o que cada um desses pontos significa em sua opinião:</a:t>
            </a:r>
            <a:endParaRPr lang="pt-BR" sz="2400" dirty="0"/>
          </a:p>
          <a:p>
            <a:pPr algn="l"/>
            <a:endParaRPr lang="pt-BR" sz="2400" dirty="0"/>
          </a:p>
          <a:p>
            <a:pPr algn="l"/>
            <a:r>
              <a:rPr lang="pt-BR" sz="2400" dirty="0"/>
              <a:t>Ele era um “homem justo” ______________</a:t>
            </a:r>
          </a:p>
          <a:p>
            <a:pPr algn="l"/>
            <a:r>
              <a:rPr lang="pt-BR" sz="2400" dirty="0"/>
              <a:t>Ele era “íntegro” ______________________</a:t>
            </a:r>
          </a:p>
          <a:p>
            <a:pPr algn="l"/>
            <a:r>
              <a:rPr lang="pt-BR" sz="2400" dirty="0"/>
              <a:t>Ele “andava com Deus” _________________</a:t>
            </a:r>
          </a:p>
        </p:txBody>
      </p:sp>
    </p:spTree>
    <p:extLst>
      <p:ext uri="{BB962C8B-B14F-4D97-AF65-F5344CB8AC3E}">
        <p14:creationId xmlns:p14="http://schemas.microsoft.com/office/powerpoint/2010/main" val="32400271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03200" y="647700"/>
            <a:ext cx="5669094" cy="6527800"/>
          </a:xfrm>
        </p:spPr>
        <p:txBody>
          <a:bodyPr>
            <a:normAutofit/>
          </a:bodyPr>
          <a:lstStyle/>
          <a:p>
            <a:pPr marL="0" indent="0" algn="just">
              <a:buNone/>
            </a:pPr>
            <a:r>
              <a:rPr lang="pt-BR" dirty="0">
                <a:latin typeface="Trebuchet MS" panose="020B0603020202020204" pitchFamily="34" charset="0"/>
              </a:rPr>
              <a:t>Evidentemente, </a:t>
            </a:r>
            <a:r>
              <a:rPr lang="pt-BR" dirty="0">
                <a:solidFill>
                  <a:srgbClr val="FF0000"/>
                </a:solidFill>
                <a:latin typeface="Trebuchet MS" panose="020B0603020202020204" pitchFamily="34" charset="0"/>
              </a:rPr>
              <a:t>Noé tinha um relacionamento salvífico com o Senhor.</a:t>
            </a:r>
            <a:r>
              <a:rPr lang="pt-BR" dirty="0">
                <a:latin typeface="Trebuchet MS" panose="020B0603020202020204" pitchFamily="34" charset="0"/>
              </a:rPr>
              <a:t> Ele era alguém em quem Deus podia operar, alguém que O ouvia, O obedecia e que confiava Nele. Por essa razão, o Senhor foi capaz de usar Noé para cumprir Seus propósitos e, por isso, Pedro, no Novo Testamento, o chamou de “pregador da justiça” (2Pe 2:5).</a:t>
            </a:r>
          </a:p>
        </p:txBody>
      </p:sp>
      <p:pic>
        <p:nvPicPr>
          <p:cNvPr id="5" name="Imagem 4" descr="Uma imagem contendo Logotipo&#10;&#10;Descrição gerada automaticamente">
            <a:extLst>
              <a:ext uri="{FF2B5EF4-FFF2-40B4-BE49-F238E27FC236}">
                <a16:creationId xmlns:a16="http://schemas.microsoft.com/office/drawing/2014/main" id="{1CA605F2-818F-49B2-858A-4F5B816485D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0694" y="-551471"/>
            <a:ext cx="6522906" cy="6522906"/>
          </a:xfrm>
          <a:prstGeom prst="rect">
            <a:avLst/>
          </a:prstGeom>
        </p:spPr>
      </p:pic>
    </p:spTree>
    <p:extLst>
      <p:ext uri="{BB962C8B-B14F-4D97-AF65-F5344CB8AC3E}">
        <p14:creationId xmlns:p14="http://schemas.microsoft.com/office/powerpoint/2010/main" val="223992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comida&#10;&#10;Descrição gerada automaticamente">
            <a:extLst>
              <a:ext uri="{FF2B5EF4-FFF2-40B4-BE49-F238E27FC236}">
                <a16:creationId xmlns:a16="http://schemas.microsoft.com/office/drawing/2014/main" id="{5108F5F3-3C45-418E-959C-2E3FC80808C4}"/>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duotone>
              <a:prstClr val="black"/>
              <a:srgbClr val="D9C3A5">
                <a:tint val="50000"/>
                <a:satMod val="180000"/>
              </a:srgbClr>
            </a:duotone>
            <a:alphaModFix amt="35000"/>
            <a:extLst>
              <a:ext uri="{28A0092B-C50C-407E-A947-70E740481C1C}">
                <a14:useLocalDpi xmlns:a14="http://schemas.microsoft.com/office/drawing/2010/main" val="0"/>
              </a:ext>
            </a:extLst>
          </a:blip>
          <a:stretch>
            <a:fillRect/>
          </a:stretch>
        </p:blipFill>
        <p:spPr>
          <a:xfrm>
            <a:off x="8985759" y="3626026"/>
            <a:ext cx="3206241" cy="2942617"/>
          </a:xfrm>
          <a:prstGeom prst="rect">
            <a:avLst/>
          </a:prstGeom>
        </p:spPr>
      </p:pic>
      <p:sp>
        <p:nvSpPr>
          <p:cNvPr id="7" name="Em sua opinião, qual foi o propósito de Deus em criar,  estabelecer e empregar Adão?">
            <a:extLst>
              <a:ext uri="{FF2B5EF4-FFF2-40B4-BE49-F238E27FC236}">
                <a16:creationId xmlns:a16="http://schemas.microsoft.com/office/drawing/2014/main" id="{EFADD04B-F52E-45C8-BBEC-56E72B8974A0}"/>
              </a:ext>
            </a:extLst>
          </p:cNvPr>
          <p:cNvSpPr txBox="1"/>
          <p:nvPr/>
        </p:nvSpPr>
        <p:spPr>
          <a:xfrm>
            <a:off x="441833" y="2307326"/>
            <a:ext cx="11460203" cy="1121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Como Gênesis 6:8 nos ajuda a entender o relacionamento entre Noé e o Senhor? </a:t>
            </a:r>
            <a:endParaRPr lang="pt-BR" sz="3600" dirty="0"/>
          </a:p>
        </p:txBody>
      </p:sp>
    </p:spTree>
    <p:extLst>
      <p:ext uri="{BB962C8B-B14F-4D97-AF65-F5344CB8AC3E}">
        <p14:creationId xmlns:p14="http://schemas.microsoft.com/office/powerpoint/2010/main" val="4316728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466657" y="1641312"/>
            <a:ext cx="11258686" cy="6527800"/>
          </a:xfrm>
        </p:spPr>
        <p:txBody>
          <a:bodyPr>
            <a:normAutofit/>
          </a:bodyPr>
          <a:lstStyle/>
          <a:p>
            <a:pPr marL="0" indent="0" algn="just">
              <a:buNone/>
            </a:pPr>
            <a:r>
              <a:rPr lang="pt-BR" dirty="0">
                <a:latin typeface="Trebuchet MS" panose="020B0603020202020204" pitchFamily="34" charset="0"/>
              </a:rPr>
              <a:t>A palavra “graça” ocorre, pela primeira vez nas Escrituras, nesse texto e claramente possui o mesmo significado dessa palavra nas ocorrências do Novo Testamento, em que é descrito o favor misericordioso e imerecido de Deus, exercido para com os pecadores que não merecem. Portanto, precisamos entender que, por mais que Noé fosse íntegro e justo, ele ainda era um pecador que necessitava do favor imerecido de Deus. Nesse sentido, Noé não era diferente de qualquer um dos que buscam sinceramente obedecer ao Senhor.</a:t>
            </a:r>
            <a:endParaRPr lang="pt-BR" sz="4000" dirty="0">
              <a:latin typeface="Trebuchet MS" panose="020B0603020202020204" pitchFamily="34" charset="0"/>
            </a:endParaRPr>
          </a:p>
        </p:txBody>
      </p:sp>
    </p:spTree>
    <p:extLst>
      <p:ext uri="{BB962C8B-B14F-4D97-AF65-F5344CB8AC3E}">
        <p14:creationId xmlns:p14="http://schemas.microsoft.com/office/powerpoint/2010/main" val="268827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descr="Ícone&#10;&#10;Descrição gerada automaticamente">
            <a:extLst>
              <a:ext uri="{FF2B5EF4-FFF2-40B4-BE49-F238E27FC236}">
                <a16:creationId xmlns:a16="http://schemas.microsoft.com/office/drawing/2014/main" id="{14A04D01-CBD2-471B-A550-C5F10A394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3024547"/>
            <a:ext cx="2621443" cy="1474561"/>
          </a:xfrm>
          <a:prstGeom prst="rect">
            <a:avLst/>
          </a:prstGeom>
        </p:spPr>
      </p:pic>
      <p:sp>
        <p:nvSpPr>
          <p:cNvPr id="6" name="Título 9">
            <a:extLst>
              <a:ext uri="{FF2B5EF4-FFF2-40B4-BE49-F238E27FC236}">
                <a16:creationId xmlns:a16="http://schemas.microsoft.com/office/drawing/2014/main" id="{3B8583BE-4DA9-4169-AE4F-2C7D510B1D82}"/>
              </a:ext>
            </a:extLst>
          </p:cNvPr>
          <p:cNvSpPr txBox="1">
            <a:spLocks/>
          </p:cNvSpPr>
          <p:nvPr/>
        </p:nvSpPr>
        <p:spPr>
          <a:xfrm>
            <a:off x="2641600" y="2292658"/>
            <a:ext cx="9283700"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accent2">
                    <a:lumMod val="50000"/>
                  </a:schemeClr>
                </a:solidFill>
                <a:latin typeface="Trebuchet MS" panose="020B0603020202020204" pitchFamily="34" charset="0"/>
              </a:rPr>
              <a:t>Aliança com </a:t>
            </a:r>
          </a:p>
          <a:p>
            <a:r>
              <a:rPr lang="pt-BR" b="1" dirty="0">
                <a:solidFill>
                  <a:schemeClr val="accent2">
                    <a:lumMod val="50000"/>
                  </a:schemeClr>
                </a:solidFill>
                <a:latin typeface="Trebuchet MS" panose="020B0603020202020204" pitchFamily="34" charset="0"/>
              </a:rPr>
              <a:t>Noé</a:t>
            </a:r>
          </a:p>
        </p:txBody>
      </p:sp>
    </p:spTree>
    <p:extLst>
      <p:ext uri="{BB962C8B-B14F-4D97-AF65-F5344CB8AC3E}">
        <p14:creationId xmlns:p14="http://schemas.microsoft.com/office/powerpoint/2010/main" val="2834143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97329" y="875419"/>
            <a:ext cx="11579021" cy="6527800"/>
          </a:xfrm>
        </p:spPr>
        <p:txBody>
          <a:bodyPr>
            <a:normAutofit/>
          </a:bodyPr>
          <a:lstStyle/>
          <a:p>
            <a:pPr marL="0" indent="0" algn="just">
              <a:buNone/>
            </a:pPr>
            <a:r>
              <a:rPr lang="pt-BR" sz="2400" dirty="0">
                <a:latin typeface="Trebuchet MS" panose="020B0603020202020204" pitchFamily="34" charset="0"/>
              </a:rPr>
              <a:t>“Mas com você estabelecerei a Minha aliança, e você entrará na arca, você e os seus filhos, a sua mulher, e as mulheres dos seus filhos” (</a:t>
            </a:r>
            <a:r>
              <a:rPr lang="pt-BR" sz="2400" dirty="0" err="1">
                <a:latin typeface="Trebuchet MS" panose="020B0603020202020204" pitchFamily="34" charset="0"/>
              </a:rPr>
              <a:t>Gn</a:t>
            </a:r>
            <a:r>
              <a:rPr lang="pt-BR" sz="2400" dirty="0">
                <a:latin typeface="Trebuchet MS" panose="020B0603020202020204" pitchFamily="34" charset="0"/>
              </a:rPr>
              <a:t> 6:18). </a:t>
            </a:r>
          </a:p>
          <a:p>
            <a:pPr marL="0" indent="0" algn="just">
              <a:buNone/>
            </a:pPr>
            <a:endParaRPr lang="pt-BR" sz="2400" dirty="0">
              <a:latin typeface="Trebuchet MS" panose="020B0603020202020204" pitchFamily="34" charset="0"/>
            </a:endParaRPr>
          </a:p>
          <a:p>
            <a:pPr marL="0" indent="0" algn="just">
              <a:buNone/>
            </a:pPr>
            <a:r>
              <a:rPr lang="pt-BR" sz="2400" dirty="0">
                <a:latin typeface="Trebuchet MS" panose="020B0603020202020204" pitchFamily="34" charset="0"/>
              </a:rPr>
              <a:t>Nesse verso, temos o fundamento da aliança bíblica que Deus fez com a humanidade: Deus e o homem entraram em acordo. Muito simples!</a:t>
            </a:r>
          </a:p>
          <a:p>
            <a:pPr marL="0" indent="0" algn="just">
              <a:buNone/>
            </a:pPr>
            <a:endParaRPr lang="pt-BR" sz="2400" dirty="0">
              <a:latin typeface="Trebuchet MS" panose="020B0603020202020204" pitchFamily="34" charset="0"/>
            </a:endParaRPr>
          </a:p>
          <a:p>
            <a:pPr marL="0" indent="0" algn="just">
              <a:buNone/>
            </a:pPr>
            <a:r>
              <a:rPr lang="pt-BR" sz="2400" dirty="0">
                <a:latin typeface="Trebuchet MS" panose="020B0603020202020204" pitchFamily="34" charset="0"/>
              </a:rPr>
              <a:t>No entanto, existem mais elementos do que o que inicialmente salta aos olhos. Em primeiro lugar, existe o elemento da obediência humana. Deus disse a Noé que ele e sua família entrariam na arca. Eles tinham que desempenhar sua parte e, se não a fizessem, a aliança seria quebrada. Nesse caso, eles seriam os maiores perdedores, pois, no fim, eram os beneficiários da aliança. Afinal, se Noé dissesse “não” a Deus e não fosse fiel ao pacto ou se dissesse “sim”, mas mudasse de ideia, quais teriam sido os resultados para ele e sua família?</a:t>
            </a:r>
          </a:p>
        </p:txBody>
      </p:sp>
      <p:pic>
        <p:nvPicPr>
          <p:cNvPr id="10" name="Imagem 9" descr="Desenho de uma pessoa&#10;&#10;Descrição gerada automaticamente com confiança baixa">
            <a:extLst>
              <a:ext uri="{FF2B5EF4-FFF2-40B4-BE49-F238E27FC236}">
                <a16:creationId xmlns:a16="http://schemas.microsoft.com/office/drawing/2014/main" id="{778113D5-027C-40EF-9A36-CD7D1EFC74C3}"/>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796350" y="398619"/>
            <a:ext cx="5080000" cy="6362700"/>
          </a:xfrm>
          <a:prstGeom prst="rect">
            <a:avLst/>
          </a:prstGeom>
        </p:spPr>
      </p:pic>
    </p:spTree>
    <p:extLst>
      <p:ext uri="{BB962C8B-B14F-4D97-AF65-F5344CB8AC3E}">
        <p14:creationId xmlns:p14="http://schemas.microsoft.com/office/powerpoint/2010/main" val="2953179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comida&#10;&#10;Descrição gerada automaticamente">
            <a:extLst>
              <a:ext uri="{FF2B5EF4-FFF2-40B4-BE49-F238E27FC236}">
                <a16:creationId xmlns:a16="http://schemas.microsoft.com/office/drawing/2014/main" id="{5108F5F3-3C45-418E-959C-2E3FC80808C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136650"/>
            <a:ext cx="11220451" cy="1429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Deus disse “Minha aliança”. O que isso revela sobre a natureza fundamental da aliança? Que diferença haveria em nosso conceito de aliança se o Senhor a chamasse de “nossa aliança”?</a:t>
            </a:r>
            <a:endParaRPr sz="333300" b="1" dirty="0"/>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985759" y="3626026"/>
            <a:ext cx="3206241" cy="2942617"/>
          </a:xfrm>
          <a:prstGeom prst="rect">
            <a:avLst/>
          </a:prstGeom>
        </p:spPr>
      </p:pic>
    </p:spTree>
    <p:extLst>
      <p:ext uri="{BB962C8B-B14F-4D97-AF65-F5344CB8AC3E}">
        <p14:creationId xmlns:p14="http://schemas.microsoft.com/office/powerpoint/2010/main" val="400805541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03200" y="1231900"/>
            <a:ext cx="11785600" cy="6527800"/>
          </a:xfrm>
        </p:spPr>
        <p:txBody>
          <a:bodyPr>
            <a:normAutofit/>
          </a:bodyPr>
          <a:lstStyle/>
          <a:p>
            <a:pPr marL="0" indent="0" algn="just">
              <a:buNone/>
            </a:pPr>
            <a:r>
              <a:rPr lang="pt-BR" sz="2400" dirty="0">
                <a:latin typeface="Trebuchet MS" panose="020B0603020202020204" pitchFamily="34" charset="0"/>
              </a:rPr>
              <a:t>Por mais singular que seja essa situação específica, vemos aqui a dinâmica fundamental entre Deus e o ser humano na aliança. </a:t>
            </a:r>
            <a:r>
              <a:rPr lang="pt-BR" sz="2400" dirty="0">
                <a:solidFill>
                  <a:srgbClr val="FF0000"/>
                </a:solidFill>
                <a:latin typeface="Trebuchet MS" panose="020B0603020202020204" pitchFamily="34" charset="0"/>
              </a:rPr>
              <a:t>Ao estabelecer Sua aliança com Noé, Deus novamente mostrou Sua graça</a:t>
            </a:r>
            <a:r>
              <a:rPr lang="pt-BR" sz="2400" dirty="0">
                <a:latin typeface="Trebuchet MS" panose="020B0603020202020204" pitchFamily="34" charset="0"/>
              </a:rPr>
              <a:t>. Ele demonstrou que estava disposto a salvar o ser humano dos resultados dos seus pecados. Em suma, essa aliança não deve ser entendida como uma espécie de união de iguais na qual cada “participante” depende do outro. Deus “Se beneficia” da aliança, mas em um sentido radicalmente diferente da maneira em que o ser humano é favorecido. </a:t>
            </a:r>
            <a:r>
              <a:rPr lang="pt-BR" sz="2400" dirty="0">
                <a:solidFill>
                  <a:srgbClr val="FF0000"/>
                </a:solidFill>
                <a:latin typeface="Trebuchet MS" panose="020B0603020202020204" pitchFamily="34" charset="0"/>
              </a:rPr>
              <a:t>O benefício do Senhor seria o fato de que os amados de Deus receberiam a vida eterna – o que seria uma grande satisfação para Ele (</a:t>
            </a:r>
            <a:r>
              <a:rPr lang="pt-BR" sz="2400" dirty="0" err="1">
                <a:solidFill>
                  <a:srgbClr val="FF0000"/>
                </a:solidFill>
                <a:latin typeface="Trebuchet MS" panose="020B0603020202020204" pitchFamily="34" charset="0"/>
              </a:rPr>
              <a:t>Is</a:t>
            </a:r>
            <a:r>
              <a:rPr lang="pt-BR" sz="2400" dirty="0">
                <a:solidFill>
                  <a:srgbClr val="FF0000"/>
                </a:solidFill>
                <a:latin typeface="Trebuchet MS" panose="020B0603020202020204" pitchFamily="34" charset="0"/>
              </a:rPr>
              <a:t> 53:11). </a:t>
            </a:r>
            <a:r>
              <a:rPr lang="pt-BR" sz="2400" dirty="0">
                <a:latin typeface="Trebuchet MS" panose="020B0603020202020204" pitchFamily="34" charset="0"/>
              </a:rPr>
              <a:t>Mas isso não significa que Ele Se beneficia da mesma forma que nos favorecemos como parte recebedora da mesma aliança.</a:t>
            </a:r>
            <a:endParaRPr lang="pt-BR" sz="6600" dirty="0">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2257748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4787900" y="939800"/>
            <a:ext cx="7048500" cy="6527800"/>
          </a:xfrm>
        </p:spPr>
        <p:txBody>
          <a:bodyPr>
            <a:normAutofit/>
          </a:bodyPr>
          <a:lstStyle/>
          <a:p>
            <a:pPr marL="0" indent="0" algn="just">
              <a:buNone/>
            </a:pPr>
            <a:r>
              <a:rPr lang="pt-BR" dirty="0">
                <a:latin typeface="Trebuchet MS" panose="020B0603020202020204" pitchFamily="34" charset="0"/>
              </a:rPr>
              <a:t>Considere a seguinte analogia: um homem cai de um barco no mar em meio a uma tempestade. Alguém no convés diz que jogará uma boia salva-vidas amarrada em uma corda para trazê-lo para dentro do barco outra vez. O homem que está na água, no entanto, tem que concordar com a sua parte do “acordo”, ou seja, agarrar-se ao que lhe é providenciado. Disso se trata, em muitos aspectos, a aliança entre Deus e a humanidade.</a:t>
            </a:r>
            <a:endParaRPr lang="pt-BR" sz="4000" dirty="0">
              <a:effectLst>
                <a:outerShdw blurRad="38100" dist="38100" dir="2700000" algn="tl">
                  <a:srgbClr val="000000">
                    <a:alpha val="43137"/>
                  </a:srgbClr>
                </a:outerShdw>
              </a:effectLst>
              <a:latin typeface="Trebuchet MS" panose="020B0603020202020204" pitchFamily="34" charset="0"/>
            </a:endParaRPr>
          </a:p>
        </p:txBody>
      </p:sp>
      <p:pic>
        <p:nvPicPr>
          <p:cNvPr id="8" name="Imagem 7" descr="Gráfico, Gráfico de explosão solar&#10;&#10;Descrição gerada automaticamente">
            <a:extLst>
              <a:ext uri="{FF2B5EF4-FFF2-40B4-BE49-F238E27FC236}">
                <a16:creationId xmlns:a16="http://schemas.microsoft.com/office/drawing/2014/main" id="{45CC4D02-C6F5-4125-BC16-93472A4B656D}"/>
              </a:ext>
            </a:extLst>
          </p:cNvPr>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b="12727"/>
          <a:stretch/>
        </p:blipFill>
        <p:spPr>
          <a:xfrm>
            <a:off x="531594" y="1803671"/>
            <a:ext cx="3724712" cy="3250658"/>
          </a:xfrm>
          <a:prstGeom prst="rect">
            <a:avLst/>
          </a:prstGeom>
        </p:spPr>
      </p:pic>
    </p:spTree>
    <p:extLst>
      <p:ext uri="{BB962C8B-B14F-4D97-AF65-F5344CB8AC3E}">
        <p14:creationId xmlns:p14="http://schemas.microsoft.com/office/powerpoint/2010/main" val="283684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3F048-F061-4183-8820-2D5511E1360D}"/>
              </a:ext>
            </a:extLst>
          </p:cNvPr>
          <p:cNvSpPr>
            <a:spLocks noGrp="1"/>
          </p:cNvSpPr>
          <p:nvPr>
            <p:ph type="title"/>
          </p:nvPr>
        </p:nvSpPr>
        <p:spPr/>
        <p:txBody>
          <a:bodyPr/>
          <a:lstStyle/>
          <a:p>
            <a:endParaRPr lang="pt-BR"/>
          </a:p>
        </p:txBody>
      </p:sp>
      <p:pic>
        <p:nvPicPr>
          <p:cNvPr id="11" name="Imagem 10" descr="Uma imagem contendo Site&#10;&#10;Descrição gerada automaticamente">
            <a:extLst>
              <a:ext uri="{FF2B5EF4-FFF2-40B4-BE49-F238E27FC236}">
                <a16:creationId xmlns:a16="http://schemas.microsoft.com/office/drawing/2014/main" id="{0EAA9021-CB86-4169-9E68-1D9111E06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ítulo 9">
            <a:extLst>
              <a:ext uri="{FF2B5EF4-FFF2-40B4-BE49-F238E27FC236}">
                <a16:creationId xmlns:a16="http://schemas.microsoft.com/office/drawing/2014/main" id="{27804283-A92A-4D44-B577-54C2564F9B67}"/>
              </a:ext>
            </a:extLst>
          </p:cNvPr>
          <p:cNvSpPr txBox="1">
            <a:spLocks/>
          </p:cNvSpPr>
          <p:nvPr/>
        </p:nvSpPr>
        <p:spPr>
          <a:xfrm>
            <a:off x="1033780" y="521493"/>
            <a:ext cx="3629025" cy="101282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8000" b="1" dirty="0">
                <a:latin typeface="Trebuchet MS" panose="020B0603020202020204" pitchFamily="34" charset="0"/>
              </a:rPr>
              <a:t>Lição 3</a:t>
            </a:r>
          </a:p>
        </p:txBody>
      </p:sp>
      <p:sp>
        <p:nvSpPr>
          <p:cNvPr id="13" name="Título 9">
            <a:extLst>
              <a:ext uri="{FF2B5EF4-FFF2-40B4-BE49-F238E27FC236}">
                <a16:creationId xmlns:a16="http://schemas.microsoft.com/office/drawing/2014/main" id="{E927BD9B-6F69-4049-B9AB-CFA7EC671BBB}"/>
              </a:ext>
            </a:extLst>
          </p:cNvPr>
          <p:cNvSpPr txBox="1">
            <a:spLocks/>
          </p:cNvSpPr>
          <p:nvPr/>
        </p:nvSpPr>
        <p:spPr>
          <a:xfrm>
            <a:off x="5280638" y="1196857"/>
            <a:ext cx="6690995"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accent2">
                    <a:lumMod val="50000"/>
                  </a:schemeClr>
                </a:solidFill>
                <a:latin typeface="Trebuchet MS" panose="020B0603020202020204" pitchFamily="34" charset="0"/>
              </a:rPr>
              <a:t>Para todas as gerações</a:t>
            </a:r>
          </a:p>
        </p:txBody>
      </p:sp>
      <p:sp>
        <p:nvSpPr>
          <p:cNvPr id="14" name="Subtítulo 10">
            <a:extLst>
              <a:ext uri="{FF2B5EF4-FFF2-40B4-BE49-F238E27FC236}">
                <a16:creationId xmlns:a16="http://schemas.microsoft.com/office/drawing/2014/main" id="{8FD3139E-D6FC-472A-B424-902F3F001C12}"/>
              </a:ext>
            </a:extLst>
          </p:cNvPr>
          <p:cNvSpPr txBox="1">
            <a:spLocks/>
          </p:cNvSpPr>
          <p:nvPr/>
        </p:nvSpPr>
        <p:spPr>
          <a:xfrm>
            <a:off x="5715001" y="4666396"/>
            <a:ext cx="6256632" cy="350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600" dirty="0">
                <a:latin typeface="Trebuchet MS" panose="020B0603020202020204" pitchFamily="34" charset="0"/>
              </a:rPr>
              <a:t>“Porém Noé encontrou favor aos olhos do Senhor” (</a:t>
            </a:r>
            <a:r>
              <a:rPr lang="pt-BR" sz="1600" dirty="0" err="1">
                <a:latin typeface="Trebuchet MS" panose="020B0603020202020204" pitchFamily="34" charset="0"/>
              </a:rPr>
              <a:t>Gn</a:t>
            </a:r>
            <a:r>
              <a:rPr lang="pt-BR" sz="1600" dirty="0">
                <a:latin typeface="Trebuchet MS" panose="020B0603020202020204" pitchFamily="34" charset="0"/>
              </a:rPr>
              <a:t> 6:8).</a:t>
            </a:r>
            <a:endParaRPr lang="pt-BR" sz="88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4275400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descr="Ícone&#10;&#10;Descrição gerada automaticamente">
            <a:extLst>
              <a:ext uri="{FF2B5EF4-FFF2-40B4-BE49-F238E27FC236}">
                <a16:creationId xmlns:a16="http://schemas.microsoft.com/office/drawing/2014/main" id="{14A04D01-CBD2-471B-A550-C5F10A394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3024547"/>
            <a:ext cx="2621443" cy="1474561"/>
          </a:xfrm>
          <a:prstGeom prst="rect">
            <a:avLst/>
          </a:prstGeom>
        </p:spPr>
      </p:pic>
      <p:sp>
        <p:nvSpPr>
          <p:cNvPr id="6" name="Título 9">
            <a:extLst>
              <a:ext uri="{FF2B5EF4-FFF2-40B4-BE49-F238E27FC236}">
                <a16:creationId xmlns:a16="http://schemas.microsoft.com/office/drawing/2014/main" id="{3B8583BE-4DA9-4169-AE4F-2C7D510B1D82}"/>
              </a:ext>
            </a:extLst>
          </p:cNvPr>
          <p:cNvSpPr txBox="1">
            <a:spLocks/>
          </p:cNvSpPr>
          <p:nvPr/>
        </p:nvSpPr>
        <p:spPr>
          <a:xfrm>
            <a:off x="2641600" y="2292658"/>
            <a:ext cx="9283700" cy="227268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8000" b="1" dirty="0">
                <a:solidFill>
                  <a:schemeClr val="accent2">
                    <a:lumMod val="50000"/>
                  </a:schemeClr>
                </a:solidFill>
                <a:latin typeface="Trebuchet MS" panose="020B0603020202020204" pitchFamily="34" charset="0"/>
              </a:rPr>
              <a:t>O sinal do </a:t>
            </a:r>
          </a:p>
          <a:p>
            <a:r>
              <a:rPr lang="pt-BR" sz="8000" b="1" dirty="0">
                <a:solidFill>
                  <a:schemeClr val="accent2">
                    <a:lumMod val="50000"/>
                  </a:schemeClr>
                </a:solidFill>
                <a:latin typeface="Trebuchet MS" panose="020B0603020202020204" pitchFamily="34" charset="0"/>
              </a:rPr>
              <a:t>arco-íris</a:t>
            </a:r>
          </a:p>
        </p:txBody>
      </p:sp>
    </p:spTree>
    <p:extLst>
      <p:ext uri="{BB962C8B-B14F-4D97-AF65-F5344CB8AC3E}">
        <p14:creationId xmlns:p14="http://schemas.microsoft.com/office/powerpoint/2010/main" val="1911856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03200" y="868602"/>
            <a:ext cx="11785600" cy="6527800"/>
          </a:xfrm>
        </p:spPr>
        <p:txBody>
          <a:bodyPr>
            <a:normAutofit/>
          </a:bodyPr>
          <a:lstStyle/>
          <a:p>
            <a:pPr marL="0" indent="0" algn="just">
              <a:buNone/>
            </a:pPr>
            <a:r>
              <a:rPr lang="pt-BR" sz="2000" dirty="0">
                <a:latin typeface="Trebuchet MS" panose="020B0603020202020204" pitchFamily="34" charset="0"/>
              </a:rPr>
              <a:t>“Deus disse: – Este é o sinal da Minha aliança que faço entre Mim e vocês e entre todos os seres vivos que estão com vocês, para todas as futuras gerações: porei o Meu arco nas nuvens e ele será por sinal da aliança entre Mim e a Terra” (</a:t>
            </a:r>
            <a:r>
              <a:rPr lang="pt-BR" sz="2000" dirty="0" err="1">
                <a:latin typeface="Trebuchet MS" panose="020B0603020202020204" pitchFamily="34" charset="0"/>
              </a:rPr>
              <a:t>Gn</a:t>
            </a:r>
            <a:r>
              <a:rPr lang="pt-BR" sz="2000" dirty="0">
                <a:latin typeface="Trebuchet MS" panose="020B0603020202020204" pitchFamily="34" charset="0"/>
              </a:rPr>
              <a:t> 9:12, 13).</a:t>
            </a:r>
          </a:p>
          <a:p>
            <a:pPr marL="0" indent="0" algn="just">
              <a:buNone/>
            </a:pPr>
            <a:endParaRPr lang="pt-BR" sz="2400" dirty="0">
              <a:latin typeface="Trebuchet MS" panose="020B0603020202020204" pitchFamily="34" charset="0"/>
            </a:endParaRPr>
          </a:p>
          <a:p>
            <a:pPr marL="0" indent="0" algn="just">
              <a:buNone/>
            </a:pPr>
            <a:r>
              <a:rPr lang="pt-BR" sz="2400" dirty="0">
                <a:latin typeface="Trebuchet MS" panose="020B0603020202020204" pitchFamily="34" charset="0"/>
              </a:rPr>
              <a:t>Poucos fenômenos naturais são mais belos que o arco-íris. Quem não se lembra da primeira vez em que admirou aquelas incríveis faixas de luz que atravessam o céu como uma espécie de portal místico para o Céu? Mesmo para os adultos, a visão daquelas cores exorbitantes é de tirar o fôlego. Não é de admirar que até hoje o arco-íris seja usado como símbolo para muitas coisas: organizações políticas, cultos, bandas de rock, agências de viagens, etc. Evidentemente, essas belas faixas de cores ainda tocam nosso coração e nossa mente. Essa foi mesmo a intenção de Deus.</a:t>
            </a:r>
          </a:p>
        </p:txBody>
      </p:sp>
    </p:spTree>
    <p:extLst>
      <p:ext uri="{BB962C8B-B14F-4D97-AF65-F5344CB8AC3E}">
        <p14:creationId xmlns:p14="http://schemas.microsoft.com/office/powerpoint/2010/main" val="986269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comida&#10;&#10;Descrição gerada automaticamente">
            <a:extLst>
              <a:ext uri="{FF2B5EF4-FFF2-40B4-BE49-F238E27FC236}">
                <a16:creationId xmlns:a16="http://schemas.microsoft.com/office/drawing/2014/main" id="{5108F5F3-3C45-418E-959C-2E3FC80808C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290537"/>
            <a:ext cx="11220451" cy="1121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3200" b="1" dirty="0"/>
              <a:t>De acordo com Deus, por que o arco-íris seria um símbolo? </a:t>
            </a:r>
            <a:r>
              <a:rPr lang="pt-BR" sz="3200" b="1" dirty="0" err="1"/>
              <a:t>Gn</a:t>
            </a:r>
            <a:r>
              <a:rPr lang="pt-BR" sz="3200" b="1" dirty="0"/>
              <a:t> 9:12-17</a:t>
            </a:r>
            <a:endParaRPr sz="400000" b="1" dirty="0"/>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985759" y="3626026"/>
            <a:ext cx="3206241" cy="2942617"/>
          </a:xfrm>
          <a:prstGeom prst="rect">
            <a:avLst/>
          </a:prstGeom>
        </p:spPr>
      </p:pic>
    </p:spTree>
    <p:extLst>
      <p:ext uri="{BB962C8B-B14F-4D97-AF65-F5344CB8AC3E}">
        <p14:creationId xmlns:p14="http://schemas.microsoft.com/office/powerpoint/2010/main" val="36748311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03200" y="1240162"/>
            <a:ext cx="11785600" cy="6527800"/>
          </a:xfrm>
        </p:spPr>
        <p:txBody>
          <a:bodyPr>
            <a:normAutofit/>
          </a:bodyPr>
          <a:lstStyle/>
          <a:p>
            <a:pPr marL="0" indent="0" algn="just">
              <a:buNone/>
            </a:pPr>
            <a:r>
              <a:rPr lang="pt-BR" dirty="0">
                <a:solidFill>
                  <a:srgbClr val="FF0000"/>
                </a:solidFill>
                <a:latin typeface="Trebuchet MS" panose="020B0603020202020204" pitchFamily="34" charset="0"/>
              </a:rPr>
              <a:t>O Senhor disse que usaria o arco-íris como sinal da aliança (</a:t>
            </a:r>
            <a:r>
              <a:rPr lang="pt-BR" dirty="0" err="1">
                <a:solidFill>
                  <a:srgbClr val="FF0000"/>
                </a:solidFill>
                <a:latin typeface="Trebuchet MS" panose="020B0603020202020204" pitchFamily="34" charset="0"/>
              </a:rPr>
              <a:t>Gn</a:t>
            </a:r>
            <a:r>
              <a:rPr lang="pt-BR" dirty="0">
                <a:solidFill>
                  <a:srgbClr val="FF0000"/>
                </a:solidFill>
                <a:latin typeface="Trebuchet MS" panose="020B0603020202020204" pitchFamily="34" charset="0"/>
              </a:rPr>
              <a:t> 9:15). </a:t>
            </a:r>
            <a:r>
              <a:rPr lang="pt-BR" dirty="0">
                <a:latin typeface="Trebuchet MS" panose="020B0603020202020204" pitchFamily="34" charset="0"/>
              </a:rPr>
              <a:t>É muito interessante que Ele tenha usado a palavra “aliança” aqui, pois, nesse caso, a aliança difere de como é usada em outras partes. Diferentemente da aliança com Abraão ou da aliança do Sinai, não há nenhuma obrigação específica da parte dos que se beneficiariam da aliança. As palavras de Deus nesse verso são para todas as pessoas, para “todos os seres vivos de todas as espécies” para “futuras gerações” (</a:t>
            </a:r>
            <a:r>
              <a:rPr lang="pt-BR" dirty="0" err="1">
                <a:latin typeface="Trebuchet MS" panose="020B0603020202020204" pitchFamily="34" charset="0"/>
              </a:rPr>
              <a:t>Gn</a:t>
            </a:r>
            <a:r>
              <a:rPr lang="pt-BR" dirty="0">
                <a:latin typeface="Trebuchet MS" panose="020B0603020202020204" pitchFamily="34" charset="0"/>
              </a:rPr>
              <a:t> 9:12). </a:t>
            </a:r>
            <a:r>
              <a:rPr lang="pt-BR" dirty="0">
                <a:solidFill>
                  <a:srgbClr val="FF0000"/>
                </a:solidFill>
                <a:latin typeface="Trebuchet MS" panose="020B0603020202020204" pitchFamily="34" charset="0"/>
              </a:rPr>
              <a:t>As palavras de Deus foram universais, abrangentes, independentemente de alguém escolher obedecer ou não ao Senhor. </a:t>
            </a:r>
            <a:r>
              <a:rPr lang="pt-BR" dirty="0">
                <a:latin typeface="Trebuchet MS" panose="020B0603020202020204" pitchFamily="34" charset="0"/>
              </a:rPr>
              <a:t>Nesse sentido, o conceito de aliança não é usado como em outras partes da Bíblia ao falar sobre o relacionamento entre Deus e o ser humano.</a:t>
            </a:r>
            <a:endParaRPr lang="pt-BR" sz="4000" dirty="0">
              <a:latin typeface="Trebuchet MS" panose="020B0603020202020204" pitchFamily="34" charset="0"/>
            </a:endParaRPr>
          </a:p>
        </p:txBody>
      </p:sp>
    </p:spTree>
    <p:extLst>
      <p:ext uri="{BB962C8B-B14F-4D97-AF65-F5344CB8AC3E}">
        <p14:creationId xmlns:p14="http://schemas.microsoft.com/office/powerpoint/2010/main" val="3684439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comida&#10;&#10;Descrição gerada automaticamente">
            <a:extLst>
              <a:ext uri="{FF2B5EF4-FFF2-40B4-BE49-F238E27FC236}">
                <a16:creationId xmlns:a16="http://schemas.microsoft.com/office/drawing/2014/main" id="{5108F5F3-3C45-418E-959C-2E3FC80808C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2430437"/>
            <a:ext cx="11220451" cy="998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Em que sentido essa aliança também revela a graça de Deus? Quem iniciou essa aliança? Quem é o Benfeitor supremo?</a:t>
            </a:r>
            <a:endParaRPr sz="3600" b="1" dirty="0"/>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985759" y="3626026"/>
            <a:ext cx="3206241" cy="2942617"/>
          </a:xfrm>
          <a:prstGeom prst="rect">
            <a:avLst/>
          </a:prstGeom>
        </p:spPr>
      </p:pic>
    </p:spTree>
    <p:extLst>
      <p:ext uri="{BB962C8B-B14F-4D97-AF65-F5344CB8AC3E}">
        <p14:creationId xmlns:p14="http://schemas.microsoft.com/office/powerpoint/2010/main" val="263428194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03200" y="1701800"/>
            <a:ext cx="7620000" cy="6527800"/>
          </a:xfrm>
        </p:spPr>
        <p:txBody>
          <a:bodyPr>
            <a:normAutofit/>
          </a:bodyPr>
          <a:lstStyle/>
          <a:p>
            <a:pPr marL="0" indent="0" algn="just">
              <a:buNone/>
            </a:pPr>
            <a:r>
              <a:rPr lang="pt-BR" dirty="0">
                <a:latin typeface="Trebuchet MS" panose="020B0603020202020204" pitchFamily="34" charset="0"/>
              </a:rPr>
              <a:t>Embora a aliança, expressa aqui, não venha com obrigações da nossa parte, nosso conhecimento do que o arco-íris simboliza nos influencia a obedecer ao Senhor? Em suma, existem obrigações implícitas de nossa parte quando olhamos para o céu e vemos o arco-íris? Pense no contexto em que o arco-íris foi dado e nas lições que aprendemos desse relato.</a:t>
            </a:r>
            <a:endParaRPr lang="pt-BR" sz="9600" dirty="0">
              <a:effectLst>
                <a:outerShdw blurRad="38100" dist="38100" dir="2700000" algn="tl">
                  <a:srgbClr val="000000">
                    <a:alpha val="43137"/>
                  </a:srgbClr>
                </a:outerShdw>
              </a:effectLst>
              <a:latin typeface="Trebuchet MS" panose="020B0603020202020204" pitchFamily="34" charset="0"/>
            </a:endParaRPr>
          </a:p>
        </p:txBody>
      </p:sp>
      <p:pic>
        <p:nvPicPr>
          <p:cNvPr id="10" name="Imagem 9" descr="Desenho de personagem de desenho animado&#10;&#10;Descrição gerada automaticamente">
            <a:extLst>
              <a:ext uri="{FF2B5EF4-FFF2-40B4-BE49-F238E27FC236}">
                <a16:creationId xmlns:a16="http://schemas.microsoft.com/office/drawing/2014/main" id="{B0B403D8-D515-4E72-A41A-783A45B62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085" y="1532467"/>
            <a:ext cx="7489031" cy="5325533"/>
          </a:xfrm>
          <a:prstGeom prst="rect">
            <a:avLst/>
          </a:prstGeom>
        </p:spPr>
      </p:pic>
    </p:spTree>
    <p:extLst>
      <p:ext uri="{BB962C8B-B14F-4D97-AF65-F5344CB8AC3E}">
        <p14:creationId xmlns:p14="http://schemas.microsoft.com/office/powerpoint/2010/main" val="2755654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descr="Ícone&#10;&#10;Descrição gerada automaticamente">
            <a:extLst>
              <a:ext uri="{FF2B5EF4-FFF2-40B4-BE49-F238E27FC236}">
                <a16:creationId xmlns:a16="http://schemas.microsoft.com/office/drawing/2014/main" id="{14A04D01-CBD2-471B-A550-C5F10A394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3024547"/>
            <a:ext cx="2621443" cy="1474561"/>
          </a:xfrm>
          <a:prstGeom prst="rect">
            <a:avLst/>
          </a:prstGeom>
        </p:spPr>
      </p:pic>
      <p:sp>
        <p:nvSpPr>
          <p:cNvPr id="6" name="Título 9">
            <a:extLst>
              <a:ext uri="{FF2B5EF4-FFF2-40B4-BE49-F238E27FC236}">
                <a16:creationId xmlns:a16="http://schemas.microsoft.com/office/drawing/2014/main" id="{3B8583BE-4DA9-4169-AE4F-2C7D510B1D82}"/>
              </a:ext>
            </a:extLst>
          </p:cNvPr>
          <p:cNvSpPr txBox="1">
            <a:spLocks/>
          </p:cNvSpPr>
          <p:nvPr/>
        </p:nvSpPr>
        <p:spPr>
          <a:xfrm>
            <a:off x="2641600" y="2292658"/>
            <a:ext cx="9283700"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8000" b="1" dirty="0">
                <a:solidFill>
                  <a:schemeClr val="accent2">
                    <a:lumMod val="50000"/>
                  </a:schemeClr>
                </a:solidFill>
                <a:latin typeface="Trebuchet MS" panose="020B0603020202020204" pitchFamily="34" charset="0"/>
              </a:rPr>
              <a:t>Ficou somente Noé</a:t>
            </a:r>
          </a:p>
        </p:txBody>
      </p:sp>
    </p:spTree>
    <p:extLst>
      <p:ext uri="{BB962C8B-B14F-4D97-AF65-F5344CB8AC3E}">
        <p14:creationId xmlns:p14="http://schemas.microsoft.com/office/powerpoint/2010/main" val="2796261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03200" y="1345941"/>
            <a:ext cx="11785600" cy="7391400"/>
          </a:xfrm>
        </p:spPr>
        <p:txBody>
          <a:bodyPr>
            <a:normAutofit/>
          </a:bodyPr>
          <a:lstStyle/>
          <a:p>
            <a:pPr marL="0" indent="0" algn="just">
              <a:buNone/>
            </a:pPr>
            <a:r>
              <a:rPr lang="pt-BR" dirty="0">
                <a:latin typeface="Trebuchet MS" panose="020B0603020202020204" pitchFamily="34" charset="0"/>
              </a:rPr>
              <a:t>Assim, foram exterminados todos os seres que havia sobre a face da Terra: as pessoas e os animais, os seres que rastejam e as aves dos céus foram extintos da Terra; ficou somente Noé e os que com ele estavam na arca” (</a:t>
            </a:r>
            <a:r>
              <a:rPr lang="pt-BR" dirty="0" err="1">
                <a:latin typeface="Trebuchet MS" panose="020B0603020202020204" pitchFamily="34" charset="0"/>
              </a:rPr>
              <a:t>Gn</a:t>
            </a:r>
            <a:r>
              <a:rPr lang="pt-BR" dirty="0">
                <a:latin typeface="Trebuchet MS" panose="020B0603020202020204" pitchFamily="34" charset="0"/>
              </a:rPr>
              <a:t> 7:23).</a:t>
            </a:r>
          </a:p>
          <a:p>
            <a:pPr marL="0" indent="0" algn="just">
              <a:buNone/>
            </a:pPr>
            <a:endParaRPr lang="pt-BR" dirty="0">
              <a:latin typeface="Trebuchet MS" panose="020B0603020202020204" pitchFamily="34" charset="0"/>
            </a:endParaRPr>
          </a:p>
          <a:p>
            <a:pPr marL="0" indent="0" algn="just">
              <a:buNone/>
            </a:pPr>
            <a:r>
              <a:rPr lang="pt-BR" dirty="0">
                <a:latin typeface="Trebuchet MS" panose="020B0603020202020204" pitchFamily="34" charset="0"/>
              </a:rPr>
              <a:t>Nesse texto, encontra-se a primeira menção do conceito de remanescente nas Escrituras. A palavra traduzida como “ficou” vem de outra palavra cujas formas do radical são usadas muitas vezes no Antigo Testamento para transmitir a ideia de remanescente.</a:t>
            </a:r>
          </a:p>
        </p:txBody>
      </p:sp>
    </p:spTree>
    <p:extLst>
      <p:ext uri="{BB962C8B-B14F-4D97-AF65-F5344CB8AC3E}">
        <p14:creationId xmlns:p14="http://schemas.microsoft.com/office/powerpoint/2010/main" val="291637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03200" y="985214"/>
            <a:ext cx="11785600" cy="7391400"/>
          </a:xfrm>
        </p:spPr>
        <p:txBody>
          <a:bodyPr>
            <a:normAutofit/>
          </a:bodyPr>
          <a:lstStyle/>
          <a:p>
            <a:pPr marL="0" indent="0" algn="just">
              <a:buNone/>
            </a:pPr>
            <a:r>
              <a:rPr lang="pt-BR" dirty="0">
                <a:latin typeface="Trebuchet MS" panose="020B0603020202020204" pitchFamily="34" charset="0"/>
              </a:rPr>
              <a:t>“Mas Deus me enviou à frente de vocês para lhes preservar um remanescente nesta Terra e para salvar-lhes a vida com grande livramento” (</a:t>
            </a:r>
            <a:r>
              <a:rPr lang="pt-BR" dirty="0" err="1">
                <a:latin typeface="Trebuchet MS" panose="020B0603020202020204" pitchFamily="34" charset="0"/>
              </a:rPr>
              <a:t>Gn</a:t>
            </a:r>
            <a:r>
              <a:rPr lang="pt-BR" dirty="0">
                <a:latin typeface="Trebuchet MS" panose="020B0603020202020204" pitchFamily="34" charset="0"/>
              </a:rPr>
              <a:t> 45:7; NVI; ênfase nossa). “Os restantes de Sião e os que ficarem em Jerusalém serão chamados santos, isto é, todos os que estão inscritos em Jerusalém, para a vida” (</a:t>
            </a:r>
            <a:r>
              <a:rPr lang="pt-BR" dirty="0" err="1">
                <a:latin typeface="Trebuchet MS" panose="020B0603020202020204" pitchFamily="34" charset="0"/>
              </a:rPr>
              <a:t>Is</a:t>
            </a:r>
            <a:r>
              <a:rPr lang="pt-BR" dirty="0">
                <a:latin typeface="Trebuchet MS" panose="020B0603020202020204" pitchFamily="34" charset="0"/>
              </a:rPr>
              <a:t> 4:3; ênfase nossa). “Naquele dia, o Senhor tornará a estender a mão para resgatar o resto do Seu povo” (</a:t>
            </a:r>
            <a:r>
              <a:rPr lang="pt-BR" dirty="0" err="1">
                <a:latin typeface="Trebuchet MS" panose="020B0603020202020204" pitchFamily="34" charset="0"/>
              </a:rPr>
              <a:t>Is</a:t>
            </a:r>
            <a:r>
              <a:rPr lang="pt-BR" dirty="0">
                <a:latin typeface="Trebuchet MS" panose="020B0603020202020204" pitchFamily="34" charset="0"/>
              </a:rPr>
              <a:t> 11:11; ênfase nossa).</a:t>
            </a:r>
          </a:p>
          <a:p>
            <a:pPr marL="0" indent="0" algn="just">
              <a:buNone/>
            </a:pPr>
            <a:endParaRPr lang="pt-BR" dirty="0">
              <a:latin typeface="Trebuchet MS" panose="020B0603020202020204" pitchFamily="34" charset="0"/>
            </a:endParaRPr>
          </a:p>
          <a:p>
            <a:pPr marL="0" indent="0" algn="just">
              <a:buNone/>
            </a:pPr>
            <a:r>
              <a:rPr lang="pt-BR" dirty="0">
                <a:latin typeface="Trebuchet MS" panose="020B0603020202020204" pitchFamily="34" charset="0"/>
              </a:rPr>
              <a:t>Em todos esses casos, as palavras em itálico estão ligadas às palavras semelhantes “ficou somente Noé”, encontradas em Gênesis 7:23.</a:t>
            </a:r>
          </a:p>
        </p:txBody>
      </p:sp>
    </p:spTree>
    <p:extLst>
      <p:ext uri="{BB962C8B-B14F-4D97-AF65-F5344CB8AC3E}">
        <p14:creationId xmlns:p14="http://schemas.microsoft.com/office/powerpoint/2010/main" val="2520330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comida&#10;&#10;Descrição gerada automaticamente">
            <a:extLst>
              <a:ext uri="{FF2B5EF4-FFF2-40B4-BE49-F238E27FC236}">
                <a16:creationId xmlns:a16="http://schemas.microsoft.com/office/drawing/2014/main" id="{5108F5F3-3C45-418E-959C-2E3FC80808C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485774" y="1937995"/>
            <a:ext cx="11220451" cy="1860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800" b="1" dirty="0"/>
              <a:t>Leia Gênesis 7:23 e os outros exemplos. Como você entende o conceito de remanescente? Quais foram as condições que levaram à existência de um remanescente? Como a aliança se encaixa na ideia de um remanescente?</a:t>
            </a:r>
            <a:endParaRPr sz="4400" b="1" dirty="0"/>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985759" y="3626026"/>
            <a:ext cx="3206241" cy="2942617"/>
          </a:xfrm>
          <a:prstGeom prst="rect">
            <a:avLst/>
          </a:prstGeom>
        </p:spPr>
      </p:pic>
    </p:spTree>
    <p:extLst>
      <p:ext uri="{BB962C8B-B14F-4D97-AF65-F5344CB8AC3E}">
        <p14:creationId xmlns:p14="http://schemas.microsoft.com/office/powerpoint/2010/main" val="361567854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comida&#10;&#10;Descrição gerada automaticamente">
            <a:extLst>
              <a:ext uri="{FF2B5EF4-FFF2-40B4-BE49-F238E27FC236}">
                <a16:creationId xmlns:a16="http://schemas.microsoft.com/office/drawing/2014/main" id="{68AB662C-04C5-4C38-9556-DFDA09715EE3}"/>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ço Reservado para Conteúdo 3">
            <a:extLst>
              <a:ext uri="{FF2B5EF4-FFF2-40B4-BE49-F238E27FC236}">
                <a16:creationId xmlns:a16="http://schemas.microsoft.com/office/drawing/2014/main" id="{C6AC1991-8FE2-454A-BF2D-514A99363933}"/>
              </a:ext>
            </a:extLst>
          </p:cNvPr>
          <p:cNvSpPr>
            <a:spLocks noGrp="1"/>
          </p:cNvSpPr>
          <p:nvPr>
            <p:ph idx="1"/>
          </p:nvPr>
        </p:nvSpPr>
        <p:spPr>
          <a:xfrm>
            <a:off x="5434984" y="1876160"/>
            <a:ext cx="6362700" cy="4431560"/>
          </a:xfrm>
        </p:spPr>
        <p:txBody>
          <a:bodyPr>
            <a:normAutofit/>
          </a:bodyPr>
          <a:lstStyle/>
          <a:p>
            <a:pPr marL="0" indent="0" algn="just">
              <a:buNone/>
            </a:pPr>
            <a:r>
              <a:rPr lang="pt-BR" dirty="0">
                <a:latin typeface="Trebuchet MS" panose="020B0603020202020204" pitchFamily="34" charset="0"/>
              </a:rPr>
              <a:t>O que o pecado fez à criação? Quais eram as características de Noé? Quais são os elementos da aliança com Noé? A graça foi revelada na aliança com Noé? O que a aliança que Deus fez com a humanidade depois do dilúvio ensina sobre Seu amor universal por nós?</a:t>
            </a:r>
          </a:p>
        </p:txBody>
      </p:sp>
      <p:pic>
        <p:nvPicPr>
          <p:cNvPr id="3" name="Imagem 2" descr="Logotipo&#10;&#10;Descrição gerada automaticamente">
            <a:extLst>
              <a:ext uri="{FF2B5EF4-FFF2-40B4-BE49-F238E27FC236}">
                <a16:creationId xmlns:a16="http://schemas.microsoft.com/office/drawing/2014/main" id="{1CC1D512-107D-4EF0-ABC0-04A5E81F585A}"/>
              </a:ext>
            </a:extLst>
          </p:cNvPr>
          <p:cNvPicPr>
            <a:picLocks noChangeAspect="1"/>
          </p:cNvPicPr>
          <p:nvPr/>
        </p:nvPicPr>
        <p:blipFill>
          <a:blip r:embed="rId3">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9238" y="929186"/>
            <a:ext cx="5256508" cy="5378534"/>
          </a:xfrm>
          <a:prstGeom prst="rect">
            <a:avLst/>
          </a:prstGeom>
        </p:spPr>
      </p:pic>
    </p:spTree>
    <p:extLst>
      <p:ext uri="{BB962C8B-B14F-4D97-AF65-F5344CB8AC3E}">
        <p14:creationId xmlns:p14="http://schemas.microsoft.com/office/powerpoint/2010/main" val="853103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03200" y="689645"/>
            <a:ext cx="11785600" cy="7391400"/>
          </a:xfrm>
        </p:spPr>
        <p:txBody>
          <a:bodyPr>
            <a:normAutofit/>
          </a:bodyPr>
          <a:lstStyle/>
          <a:p>
            <a:pPr marL="0" indent="0" algn="just">
              <a:buNone/>
            </a:pPr>
            <a:r>
              <a:rPr lang="pt-BR" dirty="0">
                <a:latin typeface="Trebuchet MS" panose="020B0603020202020204" pitchFamily="34" charset="0"/>
              </a:rPr>
              <a:t>Na época do dilúvio, o Criador do mundo Se tornou o Juiz do mundo. O juízo mundial que se aproximava levantou a seguinte questão: toda a vida na Terra, até mesmo a vida humana, deveria ser destruída? Se não, quem seriam os sobreviventes, os remanescentes?</a:t>
            </a:r>
          </a:p>
          <a:p>
            <a:pPr marL="0" indent="0" algn="just">
              <a:buNone/>
            </a:pPr>
            <a:endParaRPr lang="pt-BR" dirty="0">
              <a:latin typeface="Trebuchet MS" panose="020B0603020202020204" pitchFamily="34" charset="0"/>
            </a:endParaRPr>
          </a:p>
          <a:p>
            <a:pPr marL="0" indent="0" algn="just">
              <a:buNone/>
            </a:pPr>
            <a:r>
              <a:rPr lang="pt-BR" dirty="0">
                <a:latin typeface="Trebuchet MS" panose="020B0603020202020204" pitchFamily="34" charset="0"/>
              </a:rPr>
              <a:t>Nesse caso, o remanescente foi Noé e sua família. No entanto, a salvação de Noé estava ligada à aliança de Deus com ele (</a:t>
            </a:r>
            <a:r>
              <a:rPr lang="pt-BR" dirty="0" err="1">
                <a:latin typeface="Trebuchet MS" panose="020B0603020202020204" pitchFamily="34" charset="0"/>
              </a:rPr>
              <a:t>Gn</a:t>
            </a:r>
            <a:r>
              <a:rPr lang="pt-BR" dirty="0">
                <a:latin typeface="Trebuchet MS" panose="020B0603020202020204" pitchFamily="34" charset="0"/>
              </a:rPr>
              <a:t> 6:18) – uma aliança que se originou e foi executada por um Deus de misericórdia e graça. Eles sobreviveram somente por causa do que Deus havia feito por eles, por mais importante que tenha sido sua cooperação. Quaisquer que fossem as obrigações da aliança de Noé, e não importando quão fielmente ele as executasse, sua única esperança estava na misericórdia de Deus.</a:t>
            </a:r>
          </a:p>
        </p:txBody>
      </p:sp>
    </p:spTree>
    <p:extLst>
      <p:ext uri="{BB962C8B-B14F-4D97-AF65-F5344CB8AC3E}">
        <p14:creationId xmlns:p14="http://schemas.microsoft.com/office/powerpoint/2010/main" val="3554857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03200" y="1093598"/>
            <a:ext cx="11785600" cy="6527800"/>
          </a:xfrm>
        </p:spPr>
        <p:txBody>
          <a:bodyPr>
            <a:normAutofit/>
          </a:bodyPr>
          <a:lstStyle/>
          <a:p>
            <a:pPr marL="0" indent="0" algn="just">
              <a:buNone/>
            </a:pPr>
            <a:r>
              <a:rPr lang="pt-BR" dirty="0">
                <a:latin typeface="Trebuchet MS" panose="020B0603020202020204" pitchFamily="34" charset="0"/>
              </a:rPr>
              <a:t>“O arco-íris, um fenômeno físico natural, era um símbolo apropriado da promessa de Deus de nunca mais destruir a Terra por uma inundação. Uma vez que as condições climáticas da Terra seriam diferentes após o dilúvio, e que, na maioria dos lugares do mundo, a chuva tomaria o lugar do antigo orvalho que molhava o solo, era necessário algo para aquietar os temores humanos cada vez que chuva começasse a cair. A mente espiritual pode ver, nos fenômenos naturais, revelações que Deus faz de Si mesmo (ver </a:t>
            </a:r>
            <a:r>
              <a:rPr lang="pt-BR" dirty="0" err="1">
                <a:latin typeface="Trebuchet MS" panose="020B0603020202020204" pitchFamily="34" charset="0"/>
              </a:rPr>
              <a:t>Rm</a:t>
            </a:r>
            <a:r>
              <a:rPr lang="pt-BR" dirty="0">
                <a:latin typeface="Trebuchet MS" panose="020B0603020202020204" pitchFamily="34" charset="0"/>
              </a:rPr>
              <a:t> 1:20). Assim, o arco-íris é uma evidência, para o crente, de que a chuva trará bênçãos, e não destruição universal” (Comentário Bíblico Adventista do Sétimo Dia, v. 1, p. 255).</a:t>
            </a:r>
            <a:endParaRPr lang="pt-BR" sz="4000" dirty="0">
              <a:effectLst>
                <a:outerShdw blurRad="38100" dist="38100" dir="2700000" algn="tl">
                  <a:srgbClr val="000000">
                    <a:alpha val="43137"/>
                  </a:srgbClr>
                </a:outerShdw>
              </a:effectLst>
              <a:latin typeface="Trebuchet MS" panose="020B0603020202020204" pitchFamily="34" charset="0"/>
            </a:endParaRPr>
          </a:p>
        </p:txBody>
      </p:sp>
      <p:pic>
        <p:nvPicPr>
          <p:cNvPr id="12" name="Imagem 11" descr="Ícone&#10;&#10;Descrição gerada automaticamente">
            <a:extLst>
              <a:ext uri="{FF2B5EF4-FFF2-40B4-BE49-F238E27FC236}">
                <a16:creationId xmlns:a16="http://schemas.microsoft.com/office/drawing/2014/main" id="{B48B3AC4-3F7E-4C1B-88A0-5EF1E2BE5F8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9080500" y="4679156"/>
            <a:ext cx="3873500" cy="2178844"/>
          </a:xfrm>
          <a:prstGeom prst="rect">
            <a:avLst/>
          </a:prstGeom>
        </p:spPr>
      </p:pic>
    </p:spTree>
    <p:extLst>
      <p:ext uri="{BB962C8B-B14F-4D97-AF65-F5344CB8AC3E}">
        <p14:creationId xmlns:p14="http://schemas.microsoft.com/office/powerpoint/2010/main" val="2671528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5765800" y="1181100"/>
            <a:ext cx="6210300" cy="7391400"/>
          </a:xfrm>
        </p:spPr>
        <p:txBody>
          <a:bodyPr>
            <a:normAutofit/>
          </a:bodyPr>
          <a:lstStyle/>
          <a:p>
            <a:pPr marL="0" indent="0" algn="just">
              <a:buNone/>
            </a:pPr>
            <a:r>
              <a:rPr lang="pt-BR" sz="3200" dirty="0">
                <a:latin typeface="Trebuchet MS" panose="020B0603020202020204" pitchFamily="34" charset="0"/>
              </a:rPr>
              <a:t>Além de advertir sua geração sobre o iminente juízo de Deus, Noé buscou ajudá-la a sentir a necessidade de salvação. Por que essa verdade é impopular? (</a:t>
            </a:r>
            <a:r>
              <a:rPr lang="pt-BR" sz="3200" dirty="0" err="1">
                <a:latin typeface="Trebuchet MS" panose="020B0603020202020204" pitchFamily="34" charset="0"/>
              </a:rPr>
              <a:t>Jo</a:t>
            </a:r>
            <a:r>
              <a:rPr lang="pt-BR" sz="3200" dirty="0">
                <a:latin typeface="Trebuchet MS" panose="020B0603020202020204" pitchFamily="34" charset="0"/>
              </a:rPr>
              <a:t> 3:19; 7:47, 48; 12:42, 43; </a:t>
            </a:r>
            <a:r>
              <a:rPr lang="pt-BR" sz="3200" dirty="0" err="1">
                <a:latin typeface="Trebuchet MS" panose="020B0603020202020204" pitchFamily="34" charset="0"/>
              </a:rPr>
              <a:t>Tg</a:t>
            </a:r>
            <a:r>
              <a:rPr lang="pt-BR" sz="3200" dirty="0">
                <a:latin typeface="Trebuchet MS" panose="020B0603020202020204" pitchFamily="34" charset="0"/>
              </a:rPr>
              <a:t> 4:4).</a:t>
            </a:r>
            <a:endParaRPr lang="pt-BR" sz="177700" dirty="0">
              <a:effectLst>
                <a:outerShdw blurRad="38100" dist="38100" dir="2700000" algn="tl">
                  <a:srgbClr val="000000">
                    <a:alpha val="43137"/>
                  </a:srgbClr>
                </a:outerShdw>
              </a:effectLst>
              <a:latin typeface="Trebuchet MS" panose="020B0603020202020204" pitchFamily="34" charset="0"/>
            </a:endParaRPr>
          </a:p>
        </p:txBody>
      </p:sp>
      <p:pic>
        <p:nvPicPr>
          <p:cNvPr id="8" name="Imagem 7" descr="Ícone&#10;&#10;Descrição gerada automaticamente">
            <a:extLst>
              <a:ext uri="{FF2B5EF4-FFF2-40B4-BE49-F238E27FC236}">
                <a16:creationId xmlns:a16="http://schemas.microsoft.com/office/drawing/2014/main" id="{7787A845-9AB8-4787-ABDE-5A6C30305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48" y="1438793"/>
            <a:ext cx="4011897" cy="3980414"/>
          </a:xfrm>
          <a:prstGeom prst="rect">
            <a:avLst/>
          </a:prstGeom>
        </p:spPr>
      </p:pic>
    </p:spTree>
    <p:extLst>
      <p:ext uri="{BB962C8B-B14F-4D97-AF65-F5344CB8AC3E}">
        <p14:creationId xmlns:p14="http://schemas.microsoft.com/office/powerpoint/2010/main" val="2289014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1ADCD-53DB-49F4-A785-4139D64BB235}"/>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BA99EEC3-2F4F-43C9-9538-F5AA281140E6}"/>
              </a:ext>
            </a:extLst>
          </p:cNvPr>
          <p:cNvSpPr>
            <a:spLocks noGrp="1"/>
          </p:cNvSpPr>
          <p:nvPr>
            <p:ph type="subTitle" idx="1"/>
          </p:nvPr>
        </p:nvSpPr>
        <p:spPr/>
        <p:txBody>
          <a:bodyPr/>
          <a:lstStyle/>
          <a:p>
            <a:endParaRPr lang="pt-BR"/>
          </a:p>
        </p:txBody>
      </p:sp>
      <p:pic>
        <p:nvPicPr>
          <p:cNvPr id="7" name="Imagem 6" descr="Texto&#10;&#10;Descrição gerada automaticamente">
            <a:extLst>
              <a:ext uri="{FF2B5EF4-FFF2-40B4-BE49-F238E27FC236}">
                <a16:creationId xmlns:a16="http://schemas.microsoft.com/office/drawing/2014/main" id="{6851C92A-DE04-4A4B-BA3C-72FEB4438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835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4904776" y="2463183"/>
            <a:ext cx="6654800" cy="6527800"/>
          </a:xfrm>
        </p:spPr>
        <p:txBody>
          <a:bodyPr>
            <a:normAutofit/>
          </a:bodyPr>
          <a:lstStyle/>
          <a:p>
            <a:pPr marL="514350" indent="-514350" algn="just">
              <a:buFont typeface="+mj-lt"/>
              <a:buAutoNum type="arabicPeriod"/>
            </a:pPr>
            <a:r>
              <a:rPr lang="pt-BR" sz="3600" dirty="0">
                <a:latin typeface="Trebuchet MS" panose="020B0603020202020204" pitchFamily="34" charset="0"/>
              </a:rPr>
              <a:t>O princípio do pecado</a:t>
            </a:r>
          </a:p>
          <a:p>
            <a:pPr marL="514350" indent="-514350" algn="just">
              <a:buFont typeface="+mj-lt"/>
              <a:buAutoNum type="arabicPeriod"/>
            </a:pPr>
            <a:r>
              <a:rPr lang="pt-BR" sz="3600" dirty="0">
                <a:latin typeface="Trebuchet MS" panose="020B0603020202020204" pitchFamily="34" charset="0"/>
              </a:rPr>
              <a:t>Noé</a:t>
            </a:r>
          </a:p>
          <a:p>
            <a:pPr marL="514350" indent="-514350" algn="just">
              <a:buFont typeface="+mj-lt"/>
              <a:buAutoNum type="arabicPeriod"/>
            </a:pPr>
            <a:r>
              <a:rPr lang="pt-BR" sz="3600" dirty="0">
                <a:latin typeface="Trebuchet MS" panose="020B0603020202020204" pitchFamily="34" charset="0"/>
              </a:rPr>
              <a:t>Aliança com Noé</a:t>
            </a:r>
          </a:p>
          <a:p>
            <a:pPr marL="514350" indent="-514350" algn="just">
              <a:buFont typeface="+mj-lt"/>
              <a:buAutoNum type="arabicPeriod"/>
            </a:pPr>
            <a:r>
              <a:rPr lang="pt-BR" sz="3600" dirty="0">
                <a:latin typeface="Trebuchet MS" panose="020B0603020202020204" pitchFamily="34" charset="0"/>
              </a:rPr>
              <a:t>Sinal do arco-íris</a:t>
            </a:r>
          </a:p>
          <a:p>
            <a:pPr marL="514350" indent="-514350" algn="just">
              <a:buFont typeface="+mj-lt"/>
              <a:buAutoNum type="arabicPeriod"/>
            </a:pPr>
            <a:r>
              <a:rPr lang="pt-BR" sz="3600" dirty="0">
                <a:latin typeface="Trebuchet MS" panose="020B0603020202020204" pitchFamily="34" charset="0"/>
              </a:rPr>
              <a:t>Ficou somente Noé</a:t>
            </a:r>
          </a:p>
          <a:p>
            <a:pPr marL="0" indent="0" algn="just">
              <a:buNone/>
            </a:pPr>
            <a:endParaRPr lang="pt-BR" sz="3600" dirty="0">
              <a:latin typeface="Trebuchet MS" panose="020B0603020202020204" pitchFamily="34" charset="0"/>
            </a:endParaRPr>
          </a:p>
        </p:txBody>
      </p:sp>
      <p:pic>
        <p:nvPicPr>
          <p:cNvPr id="5" name="Imagem 4" descr="Ícone&#10;&#10;Descrição gerada automaticamente">
            <a:extLst>
              <a:ext uri="{FF2B5EF4-FFF2-40B4-BE49-F238E27FC236}">
                <a16:creationId xmlns:a16="http://schemas.microsoft.com/office/drawing/2014/main" id="{14A04D01-CBD2-471B-A550-C5F10A394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731889"/>
            <a:ext cx="2621443" cy="1474561"/>
          </a:xfrm>
          <a:prstGeom prst="rect">
            <a:avLst/>
          </a:prstGeom>
        </p:spPr>
      </p:pic>
      <p:sp>
        <p:nvSpPr>
          <p:cNvPr id="6" name="Título 9">
            <a:extLst>
              <a:ext uri="{FF2B5EF4-FFF2-40B4-BE49-F238E27FC236}">
                <a16:creationId xmlns:a16="http://schemas.microsoft.com/office/drawing/2014/main" id="{3B8583BE-4DA9-4169-AE4F-2C7D510B1D82}"/>
              </a:ext>
            </a:extLst>
          </p:cNvPr>
          <p:cNvSpPr txBox="1">
            <a:spLocks/>
          </p:cNvSpPr>
          <p:nvPr/>
        </p:nvSpPr>
        <p:spPr>
          <a:xfrm>
            <a:off x="2626338" y="-488642"/>
            <a:ext cx="8003562"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accent2">
                    <a:lumMod val="50000"/>
                  </a:schemeClr>
                </a:solidFill>
                <a:latin typeface="Trebuchet MS" panose="020B0603020202020204" pitchFamily="34" charset="0"/>
              </a:rPr>
              <a:t>Temas da Semana</a:t>
            </a:r>
          </a:p>
        </p:txBody>
      </p:sp>
    </p:spTree>
    <p:extLst>
      <p:ext uri="{BB962C8B-B14F-4D97-AF65-F5344CB8AC3E}">
        <p14:creationId xmlns:p14="http://schemas.microsoft.com/office/powerpoint/2010/main" val="11689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m 4" descr="Ícone&#10;&#10;Descrição gerada automaticamente">
            <a:extLst>
              <a:ext uri="{FF2B5EF4-FFF2-40B4-BE49-F238E27FC236}">
                <a16:creationId xmlns:a16="http://schemas.microsoft.com/office/drawing/2014/main" id="{14A04D01-CBD2-471B-A550-C5F10A394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78288">
            <a:off x="410502" y="3024547"/>
            <a:ext cx="2621443" cy="1474561"/>
          </a:xfrm>
          <a:prstGeom prst="rect">
            <a:avLst/>
          </a:prstGeom>
        </p:spPr>
      </p:pic>
      <p:sp>
        <p:nvSpPr>
          <p:cNvPr id="6" name="Título 9">
            <a:extLst>
              <a:ext uri="{FF2B5EF4-FFF2-40B4-BE49-F238E27FC236}">
                <a16:creationId xmlns:a16="http://schemas.microsoft.com/office/drawing/2014/main" id="{3B8583BE-4DA9-4169-AE4F-2C7D510B1D82}"/>
              </a:ext>
            </a:extLst>
          </p:cNvPr>
          <p:cNvSpPr txBox="1">
            <a:spLocks/>
          </p:cNvSpPr>
          <p:nvPr/>
        </p:nvSpPr>
        <p:spPr>
          <a:xfrm>
            <a:off x="2641600" y="2292658"/>
            <a:ext cx="9283700" cy="22726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a:solidFill>
                  <a:schemeClr val="accent2">
                    <a:lumMod val="50000"/>
                  </a:schemeClr>
                </a:solidFill>
                <a:latin typeface="Trebuchet MS" panose="020B0603020202020204" pitchFamily="34" charset="0"/>
              </a:rPr>
              <a:t>O princípio </a:t>
            </a:r>
          </a:p>
          <a:p>
            <a:r>
              <a:rPr lang="pt-BR" b="1" dirty="0">
                <a:solidFill>
                  <a:schemeClr val="accent2">
                    <a:lumMod val="50000"/>
                  </a:schemeClr>
                </a:solidFill>
                <a:latin typeface="Trebuchet MS" panose="020B0603020202020204" pitchFamily="34" charset="0"/>
              </a:rPr>
              <a:t>do pecado</a:t>
            </a:r>
          </a:p>
        </p:txBody>
      </p:sp>
    </p:spTree>
    <p:extLst>
      <p:ext uri="{BB962C8B-B14F-4D97-AF65-F5344CB8AC3E}">
        <p14:creationId xmlns:p14="http://schemas.microsoft.com/office/powerpoint/2010/main" val="268064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03200" y="647700"/>
            <a:ext cx="11785600" cy="6527800"/>
          </a:xfrm>
        </p:spPr>
        <p:txBody>
          <a:bodyPr>
            <a:normAutofit/>
          </a:bodyPr>
          <a:lstStyle/>
          <a:p>
            <a:pPr marL="0" indent="0" algn="just">
              <a:buNone/>
            </a:pPr>
            <a:r>
              <a:rPr lang="pt-BR" dirty="0"/>
              <a:t>A opinião de Deus no final da criação foi que tudo “era muito bom” (</a:t>
            </a:r>
            <a:r>
              <a:rPr lang="pt-BR" dirty="0" err="1"/>
              <a:t>Gn</a:t>
            </a:r>
            <a:r>
              <a:rPr lang="pt-BR" dirty="0"/>
              <a:t> 1:31). Então o pecado entrou e o paradigma mudou. As coisas não eram mais “muito boas”. A ordenada criação de Deus foi arruinada pelo pecado e por todos os seus resultados abomináveis. A rebelião atingiu proporções terríveis nos dias de Noé; o mal consumia a humanidade. Embora a Bíblia não nos apresente muitos detalhes (leia, de Ellen G. White, Patriarcas e Profetas, p. 90-92), as transgressões e rebelião eram claramente algo que nem mesmo um Deus amoroso, paciente e perdoador podia tolerar.</a:t>
            </a:r>
            <a:endParaRPr lang="pt-BR" dirty="0">
              <a:effectLst>
                <a:outerShdw blurRad="38100" dist="38100" dir="2700000" algn="tl">
                  <a:srgbClr val="000000">
                    <a:alpha val="43137"/>
                  </a:srgbClr>
                </a:outerShdw>
              </a:effectLst>
              <a:latin typeface="Trebuchet MS" panose="020B0603020202020204" pitchFamily="34" charset="0"/>
            </a:endParaRPr>
          </a:p>
        </p:txBody>
      </p:sp>
      <p:pic>
        <p:nvPicPr>
          <p:cNvPr id="5" name="Imagem 4" descr="Desenho preto e branco&#10;&#10;Descrição gerada automaticamente com confiança média">
            <a:extLst>
              <a:ext uri="{FF2B5EF4-FFF2-40B4-BE49-F238E27FC236}">
                <a16:creationId xmlns:a16="http://schemas.microsoft.com/office/drawing/2014/main" id="{F68C7C57-614F-4317-A6DB-713DCAE35573}"/>
              </a:ext>
            </a:extLst>
          </p:cNvPr>
          <p:cNvPicPr>
            <a:picLocks noChangeAspect="1"/>
          </p:cNvPicPr>
          <p:nvPr/>
        </p:nvPicPr>
        <p:blipFill>
          <a:blip r:embed="rId3">
            <a:clrChange>
              <a:clrFrom>
                <a:srgbClr val="F6F6F6"/>
              </a:clrFrom>
              <a:clrTo>
                <a:srgbClr val="F6F6F6">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11529" y="3162300"/>
            <a:ext cx="4762500" cy="3048000"/>
          </a:xfrm>
          <a:prstGeom prst="rect">
            <a:avLst/>
          </a:prstGeom>
        </p:spPr>
      </p:pic>
    </p:spTree>
    <p:extLst>
      <p:ext uri="{BB962C8B-B14F-4D97-AF65-F5344CB8AC3E}">
        <p14:creationId xmlns:p14="http://schemas.microsoft.com/office/powerpoint/2010/main" val="413427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563926" y="1226541"/>
            <a:ext cx="4905695" cy="6527800"/>
          </a:xfrm>
        </p:spPr>
        <p:txBody>
          <a:bodyPr>
            <a:normAutofit/>
          </a:bodyPr>
          <a:lstStyle/>
          <a:p>
            <a:pPr marL="0" indent="0" algn="just">
              <a:buNone/>
            </a:pPr>
            <a:r>
              <a:rPr lang="pt-BR" dirty="0">
                <a:latin typeface="Trebuchet MS" panose="020B0603020202020204" pitchFamily="34" charset="0"/>
              </a:rPr>
              <a:t>Como as coisas ficaram tão ruins tão rapidamente? Talvez não seja muito difícil encontrar a resposta. Quantas pessoas hoje, ao examinarem seus próprios pecados, não se perguntam o mesmo: como as coisas ficaram extremamente ruins de modo tão rápido?</a:t>
            </a:r>
          </a:p>
        </p:txBody>
      </p:sp>
      <p:pic>
        <p:nvPicPr>
          <p:cNvPr id="7" name="Imagem 6" descr="Ícone&#10;&#10;Descrição gerada automaticamente">
            <a:extLst>
              <a:ext uri="{FF2B5EF4-FFF2-40B4-BE49-F238E27FC236}">
                <a16:creationId xmlns:a16="http://schemas.microsoft.com/office/drawing/2014/main" id="{B391F509-82D3-45C3-9C3A-197C2541DD4F}"/>
              </a:ext>
            </a:extLst>
          </p:cNvPr>
          <p:cNvPicPr>
            <a:picLocks noChangeAspect="1"/>
          </p:cNvPicPr>
          <p:nvPr/>
        </p:nvPicPr>
        <p:blipFill>
          <a:blip r:embed="rId3">
            <a:clrChange>
              <a:clrFrom>
                <a:srgbClr val="F6F6F6"/>
              </a:clrFrom>
              <a:clrTo>
                <a:srgbClr val="F6F6F6">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73223" y="2085668"/>
            <a:ext cx="7810500" cy="5153025"/>
          </a:xfrm>
          <a:prstGeom prst="rect">
            <a:avLst/>
          </a:prstGeom>
        </p:spPr>
      </p:pic>
    </p:spTree>
    <p:extLst>
      <p:ext uri="{BB962C8B-B14F-4D97-AF65-F5344CB8AC3E}">
        <p14:creationId xmlns:p14="http://schemas.microsoft.com/office/powerpoint/2010/main" val="427307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comida&#10;&#10;Descrição gerada automaticamente">
            <a:extLst>
              <a:ext uri="{FF2B5EF4-FFF2-40B4-BE49-F238E27FC236}">
                <a16:creationId xmlns:a16="http://schemas.microsoft.com/office/drawing/2014/main" id="{5108F5F3-3C45-418E-959C-2E3FC80808C4}"/>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8" name="Em sua opinião, qual foi o propósito de Deus em criar,  estabelecer e empregar Adão?"/>
          <p:cNvSpPr txBox="1"/>
          <p:nvPr/>
        </p:nvSpPr>
        <p:spPr>
          <a:xfrm>
            <a:off x="91491" y="1290607"/>
            <a:ext cx="11220451" cy="5061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2400" b="1" dirty="0"/>
              <a:t>1. Procure os textos listados abaixo. Anote o argumento que eles apresentam. Observe a progressão constante do pecado:</a:t>
            </a:r>
            <a:endParaRPr lang="pt-BR" sz="2400" dirty="0"/>
          </a:p>
          <a:p>
            <a:pPr algn="l"/>
            <a:r>
              <a:rPr lang="pt-BR" sz="2400" dirty="0" err="1"/>
              <a:t>Gn</a:t>
            </a:r>
            <a:r>
              <a:rPr lang="pt-BR" sz="2400" dirty="0"/>
              <a:t> 3:6 ___________________________</a:t>
            </a:r>
          </a:p>
          <a:p>
            <a:pPr algn="l"/>
            <a:r>
              <a:rPr lang="pt-BR" sz="2400" dirty="0" err="1"/>
              <a:t>Gn</a:t>
            </a:r>
            <a:r>
              <a:rPr lang="pt-BR" sz="2400" dirty="0"/>
              <a:t> 3:11-13 _______________________</a:t>
            </a:r>
          </a:p>
          <a:p>
            <a:pPr algn="l"/>
            <a:r>
              <a:rPr lang="pt-BR" sz="2400" dirty="0" err="1"/>
              <a:t>Gn</a:t>
            </a:r>
            <a:r>
              <a:rPr lang="pt-BR" sz="2400" dirty="0"/>
              <a:t> 4:5 ___________________________</a:t>
            </a:r>
          </a:p>
          <a:p>
            <a:pPr algn="l"/>
            <a:r>
              <a:rPr lang="pt-BR" sz="2400" dirty="0" err="1"/>
              <a:t>Gn</a:t>
            </a:r>
            <a:r>
              <a:rPr lang="pt-BR" sz="2400" dirty="0"/>
              <a:t> 4:8 ___________________________</a:t>
            </a:r>
          </a:p>
          <a:p>
            <a:pPr algn="l"/>
            <a:r>
              <a:rPr lang="pt-BR" sz="2400" dirty="0" err="1"/>
              <a:t>Gn</a:t>
            </a:r>
            <a:r>
              <a:rPr lang="pt-BR" sz="2400" dirty="0"/>
              <a:t> 4:19 __________________________</a:t>
            </a:r>
          </a:p>
          <a:p>
            <a:pPr algn="l"/>
            <a:r>
              <a:rPr lang="pt-BR" sz="2400" dirty="0" err="1"/>
              <a:t>Gn</a:t>
            </a:r>
            <a:r>
              <a:rPr lang="pt-BR" sz="2400" dirty="0"/>
              <a:t> 4:23 __________________________</a:t>
            </a:r>
          </a:p>
          <a:p>
            <a:pPr algn="l"/>
            <a:r>
              <a:rPr lang="pt-BR" sz="2400" dirty="0" err="1"/>
              <a:t>Gn</a:t>
            </a:r>
            <a:r>
              <a:rPr lang="pt-BR" sz="2400" dirty="0"/>
              <a:t> 6:2 ___________________________</a:t>
            </a:r>
          </a:p>
          <a:p>
            <a:pPr algn="l"/>
            <a:r>
              <a:rPr lang="pt-BR" sz="2400" dirty="0" err="1"/>
              <a:t>Gn</a:t>
            </a:r>
            <a:r>
              <a:rPr lang="pt-BR" sz="2400" dirty="0"/>
              <a:t> 6:5, 11 ________________________</a:t>
            </a:r>
          </a:p>
        </p:txBody>
      </p:sp>
      <p:sp>
        <p:nvSpPr>
          <p:cNvPr id="8" name="Em sua opinião, qual foi o propósito de Deus em criar,  estabelecer e empregar Adão?">
            <a:extLst>
              <a:ext uri="{FF2B5EF4-FFF2-40B4-BE49-F238E27FC236}">
                <a16:creationId xmlns:a16="http://schemas.microsoft.com/office/drawing/2014/main" id="{7DEBCDC1-3BF8-4AA5-B490-28EF4FB4A7D2}"/>
              </a:ext>
            </a:extLst>
          </p:cNvPr>
          <p:cNvSpPr txBox="1"/>
          <p:nvPr/>
        </p:nvSpPr>
        <p:spPr>
          <a:xfrm>
            <a:off x="681585" y="415154"/>
            <a:ext cx="11220451" cy="875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7733" tIns="67733" rIns="67733" bIns="67733" anchor="ctr">
            <a:spAutoFit/>
          </a:bodyPr>
          <a:lstStyle>
            <a:lvl1pPr algn="ctr" defTabSz="457200">
              <a:spcBef>
                <a:spcPts val="1200"/>
              </a:spcBef>
              <a:defRPr sz="2100">
                <a:latin typeface="Trebuchet MS"/>
                <a:ea typeface="Trebuchet MS"/>
                <a:cs typeface="Trebuchet MS"/>
                <a:sym typeface="Trebuchet MS"/>
              </a:defRPr>
            </a:lvl1pPr>
          </a:lstStyle>
          <a:p>
            <a:r>
              <a:rPr lang="pt-BR" sz="4800" b="1" dirty="0"/>
              <a:t>PERGUNTA PARA A UNIDADE</a:t>
            </a:r>
            <a:endParaRPr sz="11500" dirty="0"/>
          </a:p>
        </p:txBody>
      </p:sp>
      <p:pic>
        <p:nvPicPr>
          <p:cNvPr id="11" name="Imagem 10" descr="Ícone&#10;&#10;Descrição gerada automaticamente">
            <a:extLst>
              <a:ext uri="{FF2B5EF4-FFF2-40B4-BE49-F238E27FC236}">
                <a16:creationId xmlns:a16="http://schemas.microsoft.com/office/drawing/2014/main" id="{FF0434F8-89F0-4F59-A920-C54649C19B62}"/>
              </a:ext>
            </a:extLst>
          </p:cNvPr>
          <p:cNvPicPr>
            <a:picLocks noChangeAspect="1"/>
          </p:cNvPicPr>
          <p:nvPr/>
        </p:nvPicPr>
        <p:blipFill>
          <a:blip r:embed="rId3">
            <a:clrChange>
              <a:clrFrom>
                <a:srgbClr val="F7F7F7"/>
              </a:clrFrom>
              <a:clrTo>
                <a:srgbClr val="F7F7F7">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985759" y="3626026"/>
            <a:ext cx="3206241" cy="2942617"/>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omida&#10;&#10;Descrição gerada automaticamente">
            <a:extLst>
              <a:ext uri="{FF2B5EF4-FFF2-40B4-BE49-F238E27FC236}">
                <a16:creationId xmlns:a16="http://schemas.microsoft.com/office/drawing/2014/main" id="{A42DECDC-9261-4AF3-BF98-541A76794D4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ço Reservado para Conteúdo 2">
            <a:extLst>
              <a:ext uri="{FF2B5EF4-FFF2-40B4-BE49-F238E27FC236}">
                <a16:creationId xmlns:a16="http://schemas.microsoft.com/office/drawing/2014/main" id="{7027374B-CAB7-4333-96BA-D4579EC14933}"/>
              </a:ext>
            </a:extLst>
          </p:cNvPr>
          <p:cNvSpPr>
            <a:spLocks noGrp="1"/>
          </p:cNvSpPr>
          <p:nvPr>
            <p:ph idx="1"/>
          </p:nvPr>
        </p:nvSpPr>
        <p:spPr>
          <a:xfrm>
            <a:off x="235824" y="270196"/>
            <a:ext cx="11720352" cy="6527800"/>
          </a:xfrm>
        </p:spPr>
        <p:txBody>
          <a:bodyPr>
            <a:normAutofit lnSpcReduction="10000"/>
          </a:bodyPr>
          <a:lstStyle/>
          <a:p>
            <a:pPr marL="0" indent="0" algn="just">
              <a:buNone/>
            </a:pPr>
            <a:r>
              <a:rPr lang="pt-BR" dirty="0">
                <a:latin typeface="Trebuchet MS" panose="020B0603020202020204" pitchFamily="34" charset="0"/>
              </a:rPr>
              <a:t>O que está relatado em Gênesis 6:5 e 11 não aconteceu por acaso.</a:t>
            </a:r>
            <a:r>
              <a:rPr lang="pt-BR" dirty="0">
                <a:solidFill>
                  <a:srgbClr val="FF0000"/>
                </a:solidFill>
                <a:latin typeface="Trebuchet MS" panose="020B0603020202020204" pitchFamily="34" charset="0"/>
              </a:rPr>
              <a:t> Houve uma história antes desse texto.</a:t>
            </a:r>
            <a:r>
              <a:rPr lang="pt-BR" dirty="0">
                <a:latin typeface="Trebuchet MS" panose="020B0603020202020204" pitchFamily="34" charset="0"/>
              </a:rPr>
              <a:t> Esse resultado terrível teve uma causa. O pecado piorou progressivamente, e essa é a sua tendência. </a:t>
            </a:r>
            <a:r>
              <a:rPr lang="pt-BR" dirty="0">
                <a:solidFill>
                  <a:srgbClr val="FF0000"/>
                </a:solidFill>
                <a:latin typeface="Trebuchet MS" panose="020B0603020202020204" pitchFamily="34" charset="0"/>
              </a:rPr>
              <a:t>O pecado não é como um corte ou uma ferida, que possui um processo inerente e automático de cura. Ao contrário, o pecado, se não for contido, multiplica-se, jamais se contentando, até levar à ruína e à morte.</a:t>
            </a:r>
            <a:r>
              <a:rPr lang="pt-BR" dirty="0">
                <a:latin typeface="Trebuchet MS" panose="020B0603020202020204" pitchFamily="34" charset="0"/>
              </a:rPr>
              <a:t> Não é preciso imaginar a vida antes do dilúvio para ver esse princípio em funcionamento. Ele existe ao nosso redor, mesmo agora.</a:t>
            </a:r>
          </a:p>
          <a:p>
            <a:pPr marL="0" indent="0" algn="just">
              <a:buNone/>
            </a:pPr>
            <a:endParaRPr lang="pt-BR" dirty="0">
              <a:latin typeface="Trebuchet MS" panose="020B0603020202020204" pitchFamily="34" charset="0"/>
            </a:endParaRPr>
          </a:p>
          <a:p>
            <a:pPr marL="0" indent="0" algn="just">
              <a:buNone/>
            </a:pPr>
            <a:r>
              <a:rPr lang="pt-BR" dirty="0">
                <a:latin typeface="Trebuchet MS" panose="020B0603020202020204" pitchFamily="34" charset="0"/>
              </a:rPr>
              <a:t>Não é de admirar que Deus odeie o pecado e que, mais cedo ou mais tarde, o exterminará. </a:t>
            </a:r>
            <a:r>
              <a:rPr lang="pt-BR" dirty="0">
                <a:solidFill>
                  <a:srgbClr val="FF0000"/>
                </a:solidFill>
                <a:latin typeface="Trebuchet MS" panose="020B0603020202020204" pitchFamily="34" charset="0"/>
              </a:rPr>
              <a:t>Afinal, essa é a única ação possível para um Deus justo e amoroso.</a:t>
            </a:r>
          </a:p>
          <a:p>
            <a:pPr marL="0" indent="0">
              <a:buNone/>
            </a:pPr>
            <a:endParaRPr lang="pt-BR" dirty="0">
              <a:latin typeface="Trebuchet MS" panose="020B0603020202020204" pitchFamily="34" charset="0"/>
            </a:endParaRPr>
          </a:p>
          <a:p>
            <a:pPr marL="0" indent="0" algn="just">
              <a:buNone/>
            </a:pPr>
            <a:r>
              <a:rPr lang="pt-BR" dirty="0">
                <a:solidFill>
                  <a:srgbClr val="FF0000"/>
                </a:solidFill>
                <a:latin typeface="Trebuchet MS" panose="020B0603020202020204" pitchFamily="34" charset="0"/>
              </a:rPr>
              <a:t>Evidentemente, a boa notícia é que, embora o Senhor deseje acabar com o pecado, Ele quer salvar os pecadores. É disso que trata a aliança.</a:t>
            </a:r>
          </a:p>
          <a:p>
            <a:pPr marL="0" indent="0" algn="just">
              <a:buNone/>
            </a:pPr>
            <a:endParaRPr lang="pt-BR" dirty="0">
              <a:latin typeface="Trebuchet MS" panose="020B0603020202020204" pitchFamily="34" charset="0"/>
            </a:endParaRPr>
          </a:p>
        </p:txBody>
      </p:sp>
    </p:spTree>
    <p:extLst>
      <p:ext uri="{BB962C8B-B14F-4D97-AF65-F5344CB8AC3E}">
        <p14:creationId xmlns:p14="http://schemas.microsoft.com/office/powerpoint/2010/main" val="293602250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2244</Words>
  <Application>Microsoft Office PowerPoint</Application>
  <PresentationFormat>Widescreen</PresentationFormat>
  <Paragraphs>76</Paragraphs>
  <Slides>33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33</vt:i4>
      </vt:variant>
    </vt:vector>
  </HeadingPairs>
  <TitlesOfParts>
    <vt:vector size="38" baseType="lpstr">
      <vt:lpstr>Arial</vt:lpstr>
      <vt:lpstr>Calibri</vt:lpstr>
      <vt:lpstr>Calibri Light</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USEB - AES - Lucas Costa Viana</dc:creator>
  <cp:lastModifiedBy>lucas.viana@adventistas.org</cp:lastModifiedBy>
  <cp:revision>16</cp:revision>
  <dcterms:created xsi:type="dcterms:W3CDTF">2021-04-01T11:30:09Z</dcterms:created>
  <dcterms:modified xsi:type="dcterms:W3CDTF">2021-04-14T12:29:36Z</dcterms:modified>
</cp:coreProperties>
</file>