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19"/>
  </p:notesMasterIdLst>
  <p:sldIdLst>
    <p:sldId id="748" r:id="rId2"/>
    <p:sldId id="818" r:id="rId3"/>
    <p:sldId id="813" r:id="rId4"/>
    <p:sldId id="928" r:id="rId5"/>
    <p:sldId id="955" r:id="rId6"/>
    <p:sldId id="947" r:id="rId7"/>
    <p:sldId id="948" r:id="rId8"/>
    <p:sldId id="956" r:id="rId9"/>
    <p:sldId id="949" r:id="rId10"/>
    <p:sldId id="957" r:id="rId11"/>
    <p:sldId id="950" r:id="rId12"/>
    <p:sldId id="951" r:id="rId13"/>
    <p:sldId id="952" r:id="rId14"/>
    <p:sldId id="946" r:id="rId15"/>
    <p:sldId id="814" r:id="rId16"/>
    <p:sldId id="830" r:id="rId17"/>
    <p:sldId id="749" r:id="rId18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2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15" autoAdjust="0"/>
    <p:restoredTop sz="94434" autoAdjust="0"/>
  </p:normalViewPr>
  <p:slideViewPr>
    <p:cSldViewPr>
      <p:cViewPr varScale="1">
        <p:scale>
          <a:sx n="72" d="100"/>
          <a:sy n="72" d="100"/>
        </p:scale>
        <p:origin x="1596" y="66"/>
      </p:cViewPr>
      <p:guideLst>
        <p:guide orient="horz" pos="392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9F03EBE0-3E5A-496C-8673-67721D9B5D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C276A22-1F67-480A-8D73-2733FFCEE4A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0F54526-50F5-4341-9A47-0527EAFDA4EC}" type="datetimeFigureOut">
              <a:rPr lang="pt-BR"/>
              <a:pPr>
                <a:defRPr/>
              </a:pPr>
              <a:t>19/12/2018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D17BD4BC-00CB-4BE6-851C-C0014439F6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401EADA9-9A6B-444B-BB64-8CD9DE61E7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62739FB-67A6-4644-9FB9-6E9EDC18D6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721DBE8-2475-47F9-A6A7-5D29672331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3DC18B-6A9D-471D-8E12-AEF86DB9993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9286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16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859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CAPA - 3º trime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A60DA1E-79EA-4771-AA43-AB29883EE1BB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" name="Imagem 2">
            <a:extLst>
              <a:ext uri="{FF2B5EF4-FFF2-40B4-BE49-F238E27FC236}">
                <a16:creationId xmlns:a16="http://schemas.microsoft.com/office/drawing/2014/main" id="{201765ED-CACE-4606-89CE-CD8A3C0978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56169F4-845B-407C-96E3-E4BAE3CB168B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7641B86-AB50-4157-A630-D478F3AA7C98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286F5D6-5D8A-4AFA-A35E-24B5FA628BDA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BBA3CEE-5196-4314-A88E-415C45684945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A1E84BA-F582-4442-9BC0-9471AE310511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0" name="Imagem 21">
            <a:extLst>
              <a:ext uri="{FF2B5EF4-FFF2-40B4-BE49-F238E27FC236}">
                <a16:creationId xmlns:a16="http://schemas.microsoft.com/office/drawing/2014/main" id="{DC6D8659-948E-442E-BBD8-317D9C77F27B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22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6AB8F91B-4561-4167-A2BA-14088C2FE958}"/>
              </a:ext>
            </a:extLst>
          </p:cNvPr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23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75A640C1-D42B-4C18-968E-9C5F9A9EAE7C}"/>
              </a:ext>
            </a:extLst>
          </p:cNvPr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24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EB889D29-EBD4-4076-81B4-4850D525341B}"/>
              </a:ext>
            </a:extLst>
          </p:cNvPr>
          <p:cNvPicPr>
            <a:picLocks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eta para a direita 14">
            <a:extLst>
              <a:ext uri="{FF2B5EF4-FFF2-40B4-BE49-F238E27FC236}">
                <a16:creationId xmlns:a16="http://schemas.microsoft.com/office/drawing/2014/main" id="{F05F436F-2983-4FFD-8689-FBBB7AF2AB83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5" name="Seta para a direita 15">
            <a:extLst>
              <a:ext uri="{FF2B5EF4-FFF2-40B4-BE49-F238E27FC236}">
                <a16:creationId xmlns:a16="http://schemas.microsoft.com/office/drawing/2014/main" id="{0DA6A141-2641-4FBF-B194-ABE3A2C90916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6" name="Seta para a direita 16">
            <a:extLst>
              <a:ext uri="{FF2B5EF4-FFF2-40B4-BE49-F238E27FC236}">
                <a16:creationId xmlns:a16="http://schemas.microsoft.com/office/drawing/2014/main" id="{753F63AE-A792-4551-BE7D-292E790E2647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7" name="Seta para a direita 17">
            <a:extLst>
              <a:ext uri="{FF2B5EF4-FFF2-40B4-BE49-F238E27FC236}">
                <a16:creationId xmlns:a16="http://schemas.microsoft.com/office/drawing/2014/main" id="{6F7BD63F-9A7E-43A8-8495-F7321A448F62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8" name="CaixaDeTexto 18">
            <a:extLst>
              <a:ext uri="{FF2B5EF4-FFF2-40B4-BE49-F238E27FC236}">
                <a16:creationId xmlns:a16="http://schemas.microsoft.com/office/drawing/2014/main" id="{0DCFF480-534B-4C74-BC07-86CF69029B9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988" y="1243013"/>
            <a:ext cx="12731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pic>
        <p:nvPicPr>
          <p:cNvPr id="19" name="Imagem 13" descr="Uma imagem contendo texto&#10;&#10;Descrição gerada com alta confiança">
            <a:extLst>
              <a:ext uri="{FF2B5EF4-FFF2-40B4-BE49-F238E27FC236}">
                <a16:creationId xmlns:a16="http://schemas.microsoft.com/office/drawing/2014/main" id="{BDF2799D-91B4-4850-99A9-F5DC91B267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 b="20526"/>
          <a:stretch>
            <a:fillRect/>
          </a:stretch>
        </p:blipFill>
        <p:spPr bwMode="auto">
          <a:xfrm>
            <a:off x="52388" y="5473700"/>
            <a:ext cx="12049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tângulo 32">
            <a:extLst>
              <a:ext uri="{FF2B5EF4-FFF2-40B4-BE49-F238E27FC236}">
                <a16:creationId xmlns:a16="http://schemas.microsoft.com/office/drawing/2014/main" id="{2A2B8349-83FB-4256-8AFD-BFDC0A0E0BD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49425" y="620713"/>
            <a:ext cx="42386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>
                <a:solidFill>
                  <a:schemeClr val="bg1"/>
                </a:solidFill>
                <a:cs typeface="+mn-cs"/>
              </a:rPr>
              <a:t>MI</a:t>
            </a:r>
          </a:p>
          <a:p>
            <a:pPr algn="ctr" eaLnBrk="1" hangingPunct="1">
              <a:defRPr/>
            </a:pPr>
            <a:r>
              <a:rPr lang="pt-BR" altLang="pt-BR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 eaLnBrk="1" hangingPunct="1">
              <a:defRPr/>
            </a:pPr>
            <a:r>
              <a:rPr lang="pt-BR" altLang="pt-BR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 eaLnBrk="1" hangingPunct="1">
              <a:defRPr/>
            </a:pPr>
            <a:r>
              <a:rPr lang="pt-BR" altLang="pt-BR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 eaLnBrk="1" hangingPunct="1">
              <a:defRPr/>
            </a:pPr>
            <a:r>
              <a:rPr lang="pt-BR" altLang="pt-BR">
                <a:solidFill>
                  <a:schemeClr val="bg1"/>
                </a:solidFill>
                <a:cs typeface="+mn-cs"/>
              </a:rPr>
              <a:t>ONÁR</a:t>
            </a:r>
          </a:p>
          <a:p>
            <a:pPr algn="ctr" eaLnBrk="1" hangingPunct="1">
              <a:defRPr/>
            </a:pPr>
            <a:r>
              <a:rPr lang="pt-BR" altLang="pt-BR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 eaLnBrk="1" hangingPunct="1">
              <a:defRPr/>
            </a:pPr>
            <a:r>
              <a:rPr lang="pt-BR" altLang="pt-BR">
                <a:solidFill>
                  <a:schemeClr val="bg1"/>
                </a:solidFill>
                <a:cs typeface="+mn-cs"/>
              </a:rPr>
              <a:t>OS</a:t>
            </a:r>
            <a:endParaRPr lang="pt-BR" altLang="pt-BR">
              <a:cs typeface="+mn-cs"/>
            </a:endParaRPr>
          </a:p>
        </p:txBody>
      </p:sp>
      <p:sp>
        <p:nvSpPr>
          <p:cNvPr id="21" name="CaixaDeTexto 33">
            <a:extLst>
              <a:ext uri="{FF2B5EF4-FFF2-40B4-BE49-F238E27FC236}">
                <a16:creationId xmlns:a16="http://schemas.microsoft.com/office/drawing/2014/main" id="{3B1E698B-D343-461D-915C-885F8EF3C49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20963" y="4221163"/>
            <a:ext cx="1268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>
              <a:cs typeface="+mn-cs"/>
            </a:endParaRPr>
          </a:p>
          <a:p>
            <a:pPr algn="ctr" eaLnBrk="1" hangingPunct="1">
              <a:defRPr/>
            </a:pPr>
            <a:r>
              <a:rPr lang="pt-BR" altLang="pt-BR">
                <a:cs typeface="+mn-cs"/>
              </a:rPr>
              <a:t>TRIMESTRE</a:t>
            </a:r>
          </a:p>
          <a:p>
            <a:pPr algn="ctr" eaLnBrk="1" hangingPunct="1">
              <a:defRPr/>
            </a:pPr>
            <a:r>
              <a:rPr lang="pt-BR" altLang="pt-BR">
                <a:cs typeface="+mn-cs"/>
              </a:rPr>
              <a:t>2018</a:t>
            </a:r>
          </a:p>
        </p:txBody>
      </p:sp>
      <p:sp>
        <p:nvSpPr>
          <p:cNvPr id="30" name="Espaço Reservado para Texto 29">
            <a:extLst/>
          </p:cNvPr>
          <p:cNvSpPr>
            <a:spLocks noGrp="1"/>
          </p:cNvSpPr>
          <p:nvPr>
            <p:ph type="body" sz="quarter" idx="10"/>
          </p:nvPr>
        </p:nvSpPr>
        <p:spPr>
          <a:xfrm>
            <a:off x="2916238" y="3933825"/>
            <a:ext cx="719137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525439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SERVIÇO - Assunto do 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14">
            <a:extLst/>
          </p:cNvPr>
          <p:cNvSpPr>
            <a:spLocks noGrp="1"/>
          </p:cNvSpPr>
          <p:nvPr>
            <p:ph type="body" sz="quarter" idx="10"/>
          </p:nvPr>
        </p:nvSpPr>
        <p:spPr>
          <a:xfrm>
            <a:off x="1331640" y="684383"/>
            <a:ext cx="7812360" cy="988841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ctr">
              <a:buNone/>
              <a:defRPr sz="4000" baseline="0">
                <a:solidFill>
                  <a:schemeClr val="bg1"/>
                </a:solidFill>
              </a:defRPr>
            </a:lvl1pPr>
            <a:lvl2pPr algn="ctr">
              <a:buNone/>
              <a:defRPr sz="4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9" name="Espaço Reservado para Imagem 16">
            <a:extLst/>
          </p:cNvPr>
          <p:cNvSpPr>
            <a:spLocks noGrp="1"/>
          </p:cNvSpPr>
          <p:nvPr>
            <p:ph type="pic" sz="quarter" idx="11"/>
          </p:nvPr>
        </p:nvSpPr>
        <p:spPr>
          <a:xfrm>
            <a:off x="1370396" y="1673224"/>
            <a:ext cx="7740352" cy="51401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486770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-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156401C-DE18-48C8-8A43-D90D8C472295}"/>
              </a:ext>
            </a:extLst>
          </p:cNvPr>
          <p:cNvSpPr/>
          <p:nvPr userDrawn="1"/>
        </p:nvSpPr>
        <p:spPr>
          <a:xfrm>
            <a:off x="34925" y="0"/>
            <a:ext cx="9109075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8336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" name="Espaço Reservado para Texto 6">
            <a:extLst/>
          </p:cNvPr>
          <p:cNvSpPr>
            <a:spLocks noGrp="1"/>
          </p:cNvSpPr>
          <p:nvPr>
            <p:ph type="body" sz="quarter" idx="10"/>
          </p:nvPr>
        </p:nvSpPr>
        <p:spPr>
          <a:xfrm>
            <a:off x="34925" y="689900"/>
            <a:ext cx="9109075" cy="523875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ctr">
              <a:defRPr sz="2800" b="1">
                <a:solidFill>
                  <a:srgbClr val="FFFF00"/>
                </a:solidFill>
              </a:defRPr>
            </a:lvl1pPr>
            <a:lvl2pPr>
              <a:defRPr b="1">
                <a:solidFill>
                  <a:srgbClr val="FFFF00"/>
                </a:solidFill>
              </a:defRPr>
            </a:lvl2pPr>
            <a:lvl3pPr>
              <a:defRPr b="1">
                <a:solidFill>
                  <a:srgbClr val="FFFF00"/>
                </a:solidFill>
              </a:defRPr>
            </a:lvl3pPr>
            <a:lvl4pPr>
              <a:defRPr b="1">
                <a:solidFill>
                  <a:srgbClr val="FFFF00"/>
                </a:solidFill>
              </a:defRPr>
            </a:lvl4pPr>
            <a:lvl5pPr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Texto 8">
            <a:extLst/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415606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de CAPA - 3º trime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29C4F9F-7164-4A88-8186-F2EC86C7B03B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7E995289-5882-46CD-A246-0962864BA3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7D53788-D976-41CE-802E-EB4B8F1547D9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18B633A-5599-49C4-9110-6CDC02E04815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D9D429E-CB15-4015-B86F-76F9FB74F8BF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B4757FE-40FD-4D22-A6FB-5F1A6A3ACE55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0A24CF0-7EA8-4C2F-B85C-F557DC02C7D1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" name="Imagem 9">
            <a:extLst>
              <a:ext uri="{FF2B5EF4-FFF2-40B4-BE49-F238E27FC236}">
                <a16:creationId xmlns:a16="http://schemas.microsoft.com/office/drawing/2014/main" id="{A6B12C85-1D00-4489-8EF9-E600501C5A7E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042B04BC-7E8B-4698-A759-CE34BD7E8E7B}"/>
              </a:ext>
            </a:extLst>
          </p:cNvPr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5BB715D9-9498-49F7-971C-96EE72AE648A}"/>
              </a:ext>
            </a:extLst>
          </p:cNvPr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B932BA80-A5D1-4DF3-B45F-BDFB88D5505B}"/>
              </a:ext>
            </a:extLst>
          </p:cNvPr>
          <p:cNvPicPr>
            <a:picLocks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3D09FAD2-3874-4980-9B63-0809E084B2C2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39A55A55-E9F4-4396-824E-78B36933FBFB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F0AC6B4D-9C49-4064-A87B-765A51EA94A9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3439E98F-DE90-4B51-AF68-122A0097F936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CaixaDeTexto 18">
            <a:extLst>
              <a:ext uri="{FF2B5EF4-FFF2-40B4-BE49-F238E27FC236}">
                <a16:creationId xmlns:a16="http://schemas.microsoft.com/office/drawing/2014/main" id="{1E811989-F229-4558-A06D-EC63EFF9D4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988" y="1243013"/>
            <a:ext cx="12731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B87E281-8C6B-4F06-86F2-32D2DD4F0B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49425" y="620713"/>
            <a:ext cx="42386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>
                <a:solidFill>
                  <a:schemeClr val="bg1"/>
                </a:solidFill>
                <a:cs typeface="+mn-cs"/>
              </a:rPr>
              <a:t>MI</a:t>
            </a:r>
          </a:p>
          <a:p>
            <a:pPr algn="ctr">
              <a:defRPr/>
            </a:pPr>
            <a:r>
              <a:rPr lang="pt-BR" altLang="pt-BR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>
                <a:solidFill>
                  <a:schemeClr val="bg1"/>
                </a:solidFill>
                <a:cs typeface="+mn-cs"/>
              </a:rPr>
              <a:t>ONÁR</a:t>
            </a:r>
          </a:p>
          <a:p>
            <a:pPr algn="ctr">
              <a:defRPr/>
            </a:pPr>
            <a:r>
              <a:rPr lang="pt-BR" altLang="pt-BR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>
                <a:solidFill>
                  <a:schemeClr val="bg1"/>
                </a:solidFill>
                <a:cs typeface="+mn-cs"/>
              </a:rPr>
              <a:t>OS</a:t>
            </a:r>
            <a:endParaRPr lang="pt-BR" altLang="pt-BR">
              <a:cs typeface="+mn-cs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53F16FD-8A4E-4357-BC73-A688F80EEF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20963" y="4221163"/>
            <a:ext cx="1268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pt-BR" altLang="pt-BR">
              <a:cs typeface="+mn-cs"/>
            </a:endParaRPr>
          </a:p>
          <a:p>
            <a:pPr algn="ctr">
              <a:defRPr/>
            </a:pPr>
            <a:r>
              <a:rPr lang="pt-BR" altLang="pt-BR">
                <a:cs typeface="+mn-cs"/>
              </a:rPr>
              <a:t>TRIMESTRE</a:t>
            </a:r>
          </a:p>
          <a:p>
            <a:pPr algn="ctr">
              <a:defRPr/>
            </a:pPr>
            <a:r>
              <a:rPr lang="pt-BR" altLang="pt-BR">
                <a:cs typeface="+mn-cs"/>
              </a:rPr>
              <a:t>2018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0E871F9-C59B-4534-AF03-EB9B6618371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0650" y="5222875"/>
            <a:ext cx="1268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>
                <a:cs typeface="+mn-cs"/>
              </a:rPr>
              <a:t>Sábado</a:t>
            </a:r>
          </a:p>
        </p:txBody>
      </p:sp>
      <p:sp>
        <p:nvSpPr>
          <p:cNvPr id="30" name="Espaço Reservado para Texto 29">
            <a:extLst/>
          </p:cNvPr>
          <p:cNvSpPr>
            <a:spLocks noGrp="1"/>
          </p:cNvSpPr>
          <p:nvPr>
            <p:ph type="body" sz="quarter" idx="10"/>
          </p:nvPr>
        </p:nvSpPr>
        <p:spPr>
          <a:xfrm>
            <a:off x="2916238" y="3933825"/>
            <a:ext cx="719137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22" name="Espaço Reservado para Texto 21">
            <a:extLst/>
          </p:cNvPr>
          <p:cNvSpPr>
            <a:spLocks noGrp="1"/>
          </p:cNvSpPr>
          <p:nvPr>
            <p:ph type="body" sz="quarter" idx="11"/>
          </p:nvPr>
        </p:nvSpPr>
        <p:spPr>
          <a:xfrm>
            <a:off x="3930650" y="5592763"/>
            <a:ext cx="1306513" cy="284162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 b="1"/>
            </a:lvl2pPr>
            <a:lvl3pPr marL="914400" indent="0" algn="ctr">
              <a:buNone/>
              <a:defRPr sz="2000" b="1"/>
            </a:lvl3pPr>
            <a:lvl4pPr marL="1371600" indent="0" algn="ctr">
              <a:buNone/>
              <a:defRPr sz="2000" b="1"/>
            </a:lvl4pPr>
            <a:lvl5pPr marL="1828800" indent="0" algn="ctr">
              <a:buNone/>
              <a:defRPr sz="2000" b="1"/>
            </a:lvl5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24" name="Espaço Reservado para Texto 23">
            <a:extLst/>
          </p:cNvPr>
          <p:cNvSpPr>
            <a:spLocks noGrp="1"/>
          </p:cNvSpPr>
          <p:nvPr>
            <p:ph type="body" sz="quarter" idx="12"/>
          </p:nvPr>
        </p:nvSpPr>
        <p:spPr>
          <a:xfrm>
            <a:off x="5237163" y="5876925"/>
            <a:ext cx="1262062" cy="36036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19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742950" y="5876925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815393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B41DB1E-E41E-4F0B-99D3-743FB37C92C0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F06A044-6D70-4EBF-934B-8F154A9A8D6C}"/>
              </a:ext>
            </a:extLst>
          </p:cNvPr>
          <p:cNvSpPr/>
          <p:nvPr userDrawn="1"/>
        </p:nvSpPr>
        <p:spPr>
          <a:xfrm>
            <a:off x="0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chemeClr val="accent3">
                  <a:lumMod val="5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1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B9F5F0D-863A-4C6B-8EE3-0B4FF9B8E193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A4FCF21-6649-4DC7-94E0-FF5A7B5CA3D1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12B2C54-2FEC-45D5-8B0B-9580095C3FFF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912EFFC-AE2F-47EB-BD14-9C508DA39D64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7B8B67C-2E44-45AD-A5B3-3D5B67F3557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C8DDAB"/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Seta para a direita 14">
            <a:extLst>
              <a:ext uri="{FF2B5EF4-FFF2-40B4-BE49-F238E27FC236}">
                <a16:creationId xmlns:a16="http://schemas.microsoft.com/office/drawing/2014/main" id="{F6382A65-89CB-47F4-82CB-0CC066317219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0" name="Seta para a direita 15">
            <a:extLst>
              <a:ext uri="{FF2B5EF4-FFF2-40B4-BE49-F238E27FC236}">
                <a16:creationId xmlns:a16="http://schemas.microsoft.com/office/drawing/2014/main" id="{D8E0CDCF-7DB6-44D9-9D81-A3763E88C6DE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Seta para a direita 16">
            <a:extLst>
              <a:ext uri="{FF2B5EF4-FFF2-40B4-BE49-F238E27FC236}">
                <a16:creationId xmlns:a16="http://schemas.microsoft.com/office/drawing/2014/main" id="{D41D7EEE-36EB-41EE-98FA-BE889A2A5C92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Seta para a direita 17">
            <a:extLst>
              <a:ext uri="{FF2B5EF4-FFF2-40B4-BE49-F238E27FC236}">
                <a16:creationId xmlns:a16="http://schemas.microsoft.com/office/drawing/2014/main" id="{A358F903-A537-43E9-B959-078C52F442E5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1F4407D-6647-473C-B55A-58B44F4991BF}"/>
              </a:ext>
            </a:extLst>
          </p:cNvPr>
          <p:cNvSpPr/>
          <p:nvPr userDrawn="1"/>
        </p:nvSpPr>
        <p:spPr>
          <a:xfrm>
            <a:off x="1331913" y="666750"/>
            <a:ext cx="7812087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038" name="Picture 3">
            <a:extLst>
              <a:ext uri="{FF2B5EF4-FFF2-40B4-BE49-F238E27FC236}">
                <a16:creationId xmlns:a16="http://schemas.microsoft.com/office/drawing/2014/main" id="{3C107579-F5F6-418A-BF0E-83B8D35C97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5246688"/>
            <a:ext cx="1206500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1" r:id="rId2"/>
    <p:sldLayoutId id="2147484143" r:id="rId3"/>
    <p:sldLayoutId id="2147484144" r:id="rId4"/>
    <p:sldLayoutId id="2147484145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ruy_ernesto@hotmail.com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Texto 1">
            <a:extLst>
              <a:ext uri="{FF2B5EF4-FFF2-40B4-BE49-F238E27FC236}">
                <a16:creationId xmlns:a16="http://schemas.microsoft.com/office/drawing/2014/main" id="{2B3BD1DB-7F4E-44BF-A89B-C84CAB7F481B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/>
              <a:t>4º</a:t>
            </a:r>
          </a:p>
        </p:txBody>
      </p:sp>
      <p:sp>
        <p:nvSpPr>
          <p:cNvPr id="7171" name="Espaço Reservado para Texto 2">
            <a:extLst>
              <a:ext uri="{FF2B5EF4-FFF2-40B4-BE49-F238E27FC236}">
                <a16:creationId xmlns:a16="http://schemas.microsoft.com/office/drawing/2014/main" id="{CE31013D-08F8-4F35-AA25-8322A3040FDC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pt-BR" altLang="pt-BR" sz="2800" dirty="0"/>
              <a:t>12</a:t>
            </a:r>
          </a:p>
        </p:txBody>
      </p:sp>
      <p:sp>
        <p:nvSpPr>
          <p:cNvPr id="7172" name="Espaço Reservado para Texto 3">
            <a:extLst>
              <a:ext uri="{FF2B5EF4-FFF2-40B4-BE49-F238E27FC236}">
                <a16:creationId xmlns:a16="http://schemas.microsoft.com/office/drawing/2014/main" id="{A47ADB68-B565-4B30-AE10-0B57A6936733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 bwMode="auto">
          <a:xfrm>
            <a:off x="3851275" y="6165850"/>
            <a:ext cx="4033838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pt-BR" altLang="pt-BR" sz="2800" dirty="0"/>
              <a:t>22/dez/18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7E11E93-6A43-48C7-B5AB-0017649CC66D}"/>
              </a:ext>
            </a:extLst>
          </p:cNvPr>
          <p:cNvSpPr/>
          <p:nvPr/>
        </p:nvSpPr>
        <p:spPr>
          <a:xfrm>
            <a:off x="26910" y="7144"/>
            <a:ext cx="9117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Antes que pudesse falar algo, o homem disse: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B553FDD-079F-40FF-BC79-19B8F6972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132856"/>
            <a:ext cx="3857822" cy="4437112"/>
          </a:xfrm>
          <a:prstGeom prst="rect">
            <a:avLst/>
          </a:prstGeom>
        </p:spPr>
      </p:pic>
      <p:sp>
        <p:nvSpPr>
          <p:cNvPr id="3" name="Balão de Fala: Retângulo 2">
            <a:extLst>
              <a:ext uri="{FF2B5EF4-FFF2-40B4-BE49-F238E27FC236}">
                <a16:creationId xmlns:a16="http://schemas.microsoft.com/office/drawing/2014/main" id="{80C49B1D-E014-4EB2-8606-7917236BDF47}"/>
              </a:ext>
            </a:extLst>
          </p:cNvPr>
          <p:cNvSpPr/>
          <p:nvPr/>
        </p:nvSpPr>
        <p:spPr>
          <a:xfrm>
            <a:off x="1979712" y="620688"/>
            <a:ext cx="6408712" cy="2130936"/>
          </a:xfrm>
          <a:prstGeom prst="wedgeRectCallout">
            <a:avLst>
              <a:gd name="adj1" fmla="val -78939"/>
              <a:gd name="adj2" fmla="val 5791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dirty="0">
                <a:solidFill>
                  <a:schemeClr val="bg1"/>
                </a:solidFill>
              </a:rPr>
              <a:t>“Este livro conta a história de Noé, que ajudou a preparar o mundo para destruição. Ele revelou a verdade ao povo, assim como as garotas estão mostrando a verdade a esse vilarejo. Por isso, você pode acreditar no que elas ensinam.”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061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EDE4CF7-2467-470E-A157-B4EE4CCAF4CF}"/>
              </a:ext>
            </a:extLst>
          </p:cNvPr>
          <p:cNvSpPr/>
          <p:nvPr/>
        </p:nvSpPr>
        <p:spPr>
          <a:xfrm>
            <a:off x="24092" y="29831"/>
            <a:ext cx="91199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Então, o homem sumiu. De manhã cedo, a mulher apressadamente saiu correndo de sua cabana para contar aos vizinhos sobre o que tinha visto e ouvido. “Um anjo me visitou na noite passada”, ela disse. Eles nunca tinham visto um anjo, mas acreditavam que eram brancos e acreditavam que as pessoas brancas ensinavam a verdade. Em pouco tempo, todo o vilarejo soube a história do anjo e as pessoas estavam ansiosas para ouvir as duas missionárias ensinar a Bíblia. Em oito meses, 23 pessoas foram batizadas.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78B0A381-4AE3-48FC-A89E-3EBF26BE68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996703"/>
              </p:ext>
            </p:extLst>
          </p:nvPr>
        </p:nvGraphicFramePr>
        <p:xfrm>
          <a:off x="1259632" y="3014831"/>
          <a:ext cx="6790184" cy="3786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PHOTO-PAINT" r:id="rId3" imgW="6933960" imgH="3867120" progId="CorelPhotoPaint.Image.12">
                  <p:embed/>
                </p:oleObj>
              </mc:Choice>
              <mc:Fallback>
                <p:oleObj name="PHOTO-PAINT" r:id="rId3" imgW="6933960" imgH="3867120" progId="CorelPhotoPaint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59632" y="3014831"/>
                        <a:ext cx="6790184" cy="3786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2251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8499DE0-B11F-4AD6-9B4C-6EE2BD527F49}"/>
              </a:ext>
            </a:extLst>
          </p:cNvPr>
          <p:cNvSpPr/>
          <p:nvPr/>
        </p:nvSpPr>
        <p:spPr>
          <a:xfrm>
            <a:off x="13522" y="-16385"/>
            <a:ext cx="91304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O chefe da aldeia, que não viu o anjo, ficou tão espantado com o que a esposa tinha visto que destruiu parte da cabana para construir uma pequena igreja adventista. As missionárias terminaram seu ano de trabalho em 2017 e voltaram para casa, revigoradas para compartilhar o evangelho. Dois novos missionários foram enviados para a aldeia.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11546E05-6198-4C34-B844-382610635A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9438335"/>
              </p:ext>
            </p:extLst>
          </p:nvPr>
        </p:nvGraphicFramePr>
        <p:xfrm>
          <a:off x="417908" y="2060848"/>
          <a:ext cx="8186540" cy="4568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PHOTO-PAINT" r:id="rId3" imgW="6895800" imgH="3848040" progId="CorelPhotoPaint.Image.12">
                  <p:embed/>
                </p:oleObj>
              </mc:Choice>
              <mc:Fallback>
                <p:oleObj name="PHOTO-PAINT" r:id="rId3" imgW="6895800" imgH="3848040" progId="CorelPhotoPaint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7908" y="2060848"/>
                        <a:ext cx="8186540" cy="4568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7807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30A6298-09EB-456C-B9E6-31638D5496F6}"/>
              </a:ext>
            </a:extLst>
          </p:cNvPr>
          <p:cNvSpPr/>
          <p:nvPr/>
        </p:nvSpPr>
        <p:spPr>
          <a:xfrm>
            <a:off x="0" y="1377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“Os anjos continuam vivos e trabalhando por nós. Eles estão sempre ao nosso lado”, disse </a:t>
            </a:r>
            <a:r>
              <a:rPr lang="pt-BR" sz="2400" b="1" dirty="0" err="1">
                <a:solidFill>
                  <a:srgbClr val="FF0000"/>
                </a:solidFill>
              </a:rPr>
              <a:t>Darron</a:t>
            </a:r>
            <a:r>
              <a:rPr lang="pt-BR" sz="2400" b="1" dirty="0">
                <a:solidFill>
                  <a:srgbClr val="FF0000"/>
                </a:solidFill>
              </a:rPr>
              <a:t>, que visitou a vila várias vezes com Aviação Adventista Internacional, que envia aviões missionários ao redor do mundo. “Deus disse que, nos últimos dias, Ele derramará Seu Espírito, e acho que estamos vendo isso agora em um lugar como </a:t>
            </a:r>
            <a:r>
              <a:rPr lang="pt-BR" sz="2400" b="1" dirty="0" err="1">
                <a:solidFill>
                  <a:srgbClr val="FF0000"/>
                </a:solidFill>
              </a:rPr>
              <a:t>Yabosorem</a:t>
            </a:r>
            <a:r>
              <a:rPr lang="pt-BR" sz="2400" b="1" dirty="0">
                <a:solidFill>
                  <a:srgbClr val="FF0000"/>
                </a:solidFill>
              </a:rPr>
              <a:t>”, disse ele.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AA83E940-ADCF-4F35-8FA2-3753B696C5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242406"/>
              </p:ext>
            </p:extLst>
          </p:nvPr>
        </p:nvGraphicFramePr>
        <p:xfrm>
          <a:off x="467544" y="2433293"/>
          <a:ext cx="7884094" cy="4236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PHOTO-PAINT" r:id="rId3" imgW="6895800" imgH="3705120" progId="CorelPhotoPaint.Image.12">
                  <p:embed/>
                </p:oleObj>
              </mc:Choice>
              <mc:Fallback>
                <p:oleObj name="PHOTO-PAINT" r:id="rId3" imgW="6895800" imgH="3705120" progId="CorelPhotoPaint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2433293"/>
                        <a:ext cx="7884094" cy="4236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91D97267-9D64-44B4-8E45-A1017EE369F2}"/>
              </a:ext>
            </a:extLst>
          </p:cNvPr>
          <p:cNvSpPr txBox="1"/>
          <p:nvPr/>
        </p:nvSpPr>
        <p:spPr>
          <a:xfrm>
            <a:off x="971600" y="6084004"/>
            <a:ext cx="63974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Orando sob as asas do avião da “Aviação Adventista Internacional”</a:t>
            </a:r>
          </a:p>
        </p:txBody>
      </p:sp>
    </p:spTree>
    <p:extLst>
      <p:ext uri="{BB962C8B-B14F-4D97-AF65-F5344CB8AC3E}">
        <p14:creationId xmlns:p14="http://schemas.microsoft.com/office/powerpoint/2010/main" val="1606703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21A6D79-3CA4-40F9-9DA0-FA4318970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90" y="3206232"/>
            <a:ext cx="3363686" cy="3535136"/>
          </a:xfrm>
          <a:prstGeom prst="rect">
            <a:avLst/>
          </a:prstGeom>
        </p:spPr>
      </p:pic>
      <p:sp>
        <p:nvSpPr>
          <p:cNvPr id="12290" name="Retângulo 3">
            <a:extLst>
              <a:ext uri="{FF2B5EF4-FFF2-40B4-BE49-F238E27FC236}">
                <a16:creationId xmlns:a16="http://schemas.microsoft.com/office/drawing/2014/main" id="{695257EE-491E-4916-8429-30241BE8C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63" y="44624"/>
            <a:ext cx="90451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2400" b="1" dirty="0">
                <a:solidFill>
                  <a:srgbClr val="FF0000"/>
                </a:solidFill>
              </a:rPr>
              <a:t>Muitos missionários acham algo para se queixar nos primeiros meses, mas aquelas duas jovens nunca se queixaram. Estavam sempre felizes, e sua alegria era contagiante, desde o momento em que chegaram até saírem de lá em 2017.</a:t>
            </a:r>
          </a:p>
          <a:p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05D8FC0-8A73-4E5E-8517-3605186D4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36776"/>
            <a:ext cx="3567293" cy="354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 explicativo retangular 2">
            <a:extLst>
              <a:ext uri="{FF2B5EF4-FFF2-40B4-BE49-F238E27FC236}">
                <a16:creationId xmlns:a16="http://schemas.microsoft.com/office/drawing/2014/main" id="{535079D9-EDD0-4C28-A545-B09FCE624BAA}"/>
              </a:ext>
            </a:extLst>
          </p:cNvPr>
          <p:cNvSpPr/>
          <p:nvPr/>
        </p:nvSpPr>
        <p:spPr>
          <a:xfrm>
            <a:off x="2502385" y="1700462"/>
            <a:ext cx="6048672" cy="1563141"/>
          </a:xfrm>
          <a:prstGeom prst="wedgeRectCallout">
            <a:avLst>
              <a:gd name="adj1" fmla="val -44097"/>
              <a:gd name="adj2" fmla="val 94401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tx1"/>
                </a:solidFill>
              </a:rPr>
              <a:t>Somos muito gratos pelas ofertas missionárias! </a:t>
            </a:r>
            <a:endParaRPr lang="pt-BR" altLang="pt-B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660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Sul-Asiático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04F3E99-C501-4CAD-9CC0-A7A215CDC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93" y="705084"/>
            <a:ext cx="3276327" cy="315596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Indonésia</a:t>
            </a:r>
          </a:p>
          <a:p>
            <a:pPr algn="ctr"/>
            <a:r>
              <a:rPr lang="pt-BR" sz="2000" b="1" dirty="0"/>
              <a:t>Bali é uma ilha da Indonésia conhecida por suas montanhas vulcânicas repletas de florestas, seus arrozais, suas praias e seus recifes de coral. A ilha abriga locais religiosos, como o templo </a:t>
            </a:r>
            <a:r>
              <a:rPr lang="pt-BR" sz="2000" b="1" dirty="0" err="1"/>
              <a:t>Uluwatu</a:t>
            </a:r>
            <a:r>
              <a:rPr lang="pt-BR" sz="2000" b="1" dirty="0"/>
              <a:t>, localizado na beira de um penhasco. </a:t>
            </a:r>
            <a:endParaRPr lang="pt-BR" sz="2000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Imagem relacionada">
            <a:extLst>
              <a:ext uri="{FF2B5EF4-FFF2-40B4-BE49-F238E27FC236}">
                <a16:creationId xmlns:a16="http://schemas.microsoft.com/office/drawing/2014/main" id="{285FC06D-2FCD-4AFA-B265-EEE6BF321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666" y="4476521"/>
            <a:ext cx="3486449" cy="231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temple uluwatu bali indonesia">
            <a:extLst>
              <a:ext uri="{FF2B5EF4-FFF2-40B4-BE49-F238E27FC236}">
                <a16:creationId xmlns:a16="http://schemas.microsoft.com/office/drawing/2014/main" id="{A5E1C0F8-8CCD-479A-B9E4-0CC5CC5B7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5" y="3899383"/>
            <a:ext cx="5317582" cy="289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DF0E0F5-357C-4105-A3C7-17492B9AE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67" y="720104"/>
            <a:ext cx="56102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7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8">
            <a:extLst>
              <a:ext uri="{FF2B5EF4-FFF2-40B4-BE49-F238E27FC236}">
                <a16:creationId xmlns:a16="http://schemas.microsoft.com/office/drawing/2014/main" id="{20EAEB87-E4AC-4A59-90B8-685F64426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6" y="722037"/>
            <a:ext cx="3180340" cy="32316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Dragão de </a:t>
            </a:r>
            <a:r>
              <a:rPr lang="pt-BR" b="1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Komodo</a:t>
            </a:r>
            <a:endParaRPr lang="pt-BR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pt-BR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400" b="1" dirty="0">
                <a:latin typeface="Comic Sans MS" panose="030F0702030302020204" pitchFamily="66" charset="0"/>
              </a:rPr>
              <a:t>O </a:t>
            </a:r>
            <a:r>
              <a:rPr lang="es-ES" sz="1400" b="1" dirty="0" err="1">
                <a:latin typeface="Comic Sans MS" panose="030F0702030302020204" pitchFamily="66" charset="0"/>
              </a:rPr>
              <a:t>dragão</a:t>
            </a:r>
            <a:r>
              <a:rPr lang="es-ES" sz="1400" b="1" dirty="0">
                <a:latin typeface="Comic Sans MS" panose="030F0702030302020204" pitchFamily="66" charset="0"/>
              </a:rPr>
              <a:t> de </a:t>
            </a:r>
            <a:r>
              <a:rPr lang="es-ES" sz="1400" b="1" dirty="0" err="1">
                <a:latin typeface="Comic Sans MS" panose="030F0702030302020204" pitchFamily="66" charset="0"/>
              </a:rPr>
              <a:t>komodo</a:t>
            </a:r>
            <a:r>
              <a:rPr lang="es-ES" sz="1400" b="1" dirty="0">
                <a:latin typeface="Comic Sans MS" panose="030F0702030302020204" pitchFamily="66" charset="0"/>
              </a:rPr>
              <a:t> é o </a:t>
            </a:r>
            <a:r>
              <a:rPr lang="es-ES" sz="1400" b="1" dirty="0" err="1">
                <a:latin typeface="Comic Sans MS" panose="030F0702030302020204" pitchFamily="66" charset="0"/>
              </a:rPr>
              <a:t>maior</a:t>
            </a:r>
            <a:r>
              <a:rPr lang="es-ES" sz="1400" b="1" dirty="0">
                <a:latin typeface="Comic Sans MS" panose="030F0702030302020204" pitchFamily="66" charset="0"/>
              </a:rPr>
              <a:t> lagarto do mundo, e é encontrado na </a:t>
            </a:r>
            <a:r>
              <a:rPr lang="es-ES" sz="1400" b="1" dirty="0" err="1">
                <a:latin typeface="Comic Sans MS" panose="030F0702030302020204" pitchFamily="66" charset="0"/>
              </a:rPr>
              <a:t>ilha</a:t>
            </a:r>
            <a:r>
              <a:rPr lang="es-ES" sz="1400" b="1" dirty="0">
                <a:latin typeface="Comic Sans MS" panose="030F0702030302020204" pitchFamily="66" charset="0"/>
              </a:rPr>
              <a:t> de </a:t>
            </a:r>
            <a:r>
              <a:rPr lang="es-ES" sz="1400" b="1" dirty="0" err="1">
                <a:latin typeface="Comic Sans MS" panose="030F0702030302020204" pitchFamily="66" charset="0"/>
              </a:rPr>
              <a:t>Komodo</a:t>
            </a:r>
            <a:r>
              <a:rPr lang="es-ES" sz="1400" b="1" dirty="0">
                <a:latin typeface="Comic Sans MS" panose="030F0702030302020204" pitchFamily="66" charset="0"/>
              </a:rPr>
              <a:t>, que </a:t>
            </a:r>
            <a:r>
              <a:rPr lang="es-ES" sz="1400" b="1" dirty="0" err="1">
                <a:latin typeface="Comic Sans MS" panose="030F0702030302020204" pitchFamily="66" charset="0"/>
              </a:rPr>
              <a:t>fica</a:t>
            </a:r>
            <a:r>
              <a:rPr lang="es-ES" sz="1400" b="1" dirty="0">
                <a:latin typeface="Comic Sans MS" panose="030F0702030302020204" pitchFamily="66" charset="0"/>
              </a:rPr>
              <a:t> na </a:t>
            </a:r>
            <a:r>
              <a:rPr lang="es-ES" sz="1400" b="1" dirty="0" err="1">
                <a:latin typeface="Comic Sans MS" panose="030F0702030302020204" pitchFamily="66" charset="0"/>
              </a:rPr>
              <a:t>Indonésia</a:t>
            </a:r>
            <a:r>
              <a:rPr lang="es-ES" sz="1400" b="1" dirty="0">
                <a:latin typeface="Comic Sans MS" panose="030F0702030302020204" pitchFamily="66" charset="0"/>
              </a:rPr>
              <a:t>; </a:t>
            </a:r>
          </a:p>
          <a:p>
            <a:pPr algn="just"/>
            <a:endParaRPr lang="pt-BR" sz="14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b="1" dirty="0">
                <a:latin typeface="Comic Sans MS" panose="030F0702030302020204" pitchFamily="66" charset="0"/>
              </a:rPr>
              <a:t>De cor cinza ou marrom, chega a 3,5 metros de comprimento e pode pesar 135 quilos;</a:t>
            </a:r>
          </a:p>
          <a:p>
            <a:pPr algn="just"/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b="1" dirty="0">
                <a:latin typeface="Comic Sans MS" panose="030F0702030302020204" pitchFamily="66" charset="0"/>
              </a:rPr>
              <a:t>É carnívoro e possui dentes tão afiados quanto os de um tubarão.</a:t>
            </a:r>
            <a:endParaRPr lang="pt-BR" sz="14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06CAD4-E0AD-4F09-BDED-B8C285D28CA9}"/>
              </a:ext>
            </a:extLst>
          </p:cNvPr>
          <p:cNvSpPr txBox="1"/>
          <p:nvPr/>
        </p:nvSpPr>
        <p:spPr>
          <a:xfrm>
            <a:off x="7376899" y="6387771"/>
            <a:ext cx="1960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Indonésia</a:t>
            </a: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Divisão do Pacífico Sul-Asiático</a:t>
            </a:r>
          </a:p>
        </p:txBody>
      </p:sp>
      <p:pic>
        <p:nvPicPr>
          <p:cNvPr id="5122" name="Picture 2" descr="https://upload.wikimedia.org/wikipedia/commons/3/3f/Varanus_komodoens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65104"/>
            <a:ext cx="4274181" cy="1963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https://upload.wikimedia.org/wikipedia/commons/thumb/4/45/Parthkomodo.jpg/1024px-Parthkomod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81128"/>
            <a:ext cx="288032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Imagem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312" y="808966"/>
            <a:ext cx="4483136" cy="3362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B9C1EFA-EE01-4C3F-ACA7-31535A9C5D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265" y="5359509"/>
            <a:ext cx="13239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58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aixaDeTexto 2">
            <a:extLst>
              <a:ext uri="{FF2B5EF4-FFF2-40B4-BE49-F238E27FC236}">
                <a16:creationId xmlns:a16="http://schemas.microsoft.com/office/drawing/2014/main" id="{F956F84F-AD39-4940-A414-B851CEE6D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981075"/>
            <a:ext cx="90360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Aft>
                <a:spcPts val="1200"/>
              </a:spcAft>
            </a:pPr>
            <a:r>
              <a:rPr lang="pt-BR" altLang="pt-BR" sz="2400" b="1"/>
              <a:t>As imagens que temos utilizado aqui são sempre imagens tiradas da internet. Procuramos não utilizar imagens que tenham alguma restrição quanto à direitos autorais.</a:t>
            </a: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400" b="1"/>
              <a:t>Se por acaso estivermos utilizando de maneira indevida alguma imagem, por favor me avise que retirarei imediatamente a imagem deste material.</a:t>
            </a:r>
          </a:p>
        </p:txBody>
      </p:sp>
      <p:sp>
        <p:nvSpPr>
          <p:cNvPr id="28675" name="Retângulo 3">
            <a:extLst>
              <a:ext uri="{FF2B5EF4-FFF2-40B4-BE49-F238E27FC236}">
                <a16:creationId xmlns:a16="http://schemas.microsoft.com/office/drawing/2014/main" id="{4408C65A-75DB-4F25-B749-C55617458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3551238"/>
            <a:ext cx="90360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/>
              <a:t>Neste trimestre contamos com a colaboração de </a:t>
            </a:r>
            <a:r>
              <a:rPr lang="pt-BR" altLang="pt-BR" sz="2400" b="1">
                <a:solidFill>
                  <a:srgbClr val="FF0000"/>
                </a:solidFill>
              </a:rPr>
              <a:t>Eliane Batista </a:t>
            </a:r>
            <a:r>
              <a:rPr lang="pt-BR" altLang="pt-BR" sz="2400" b="1"/>
              <a:t>para a pesquisa dos animais  </a:t>
            </a:r>
          </a:p>
          <a:p>
            <a:pPr eaLnBrk="1" hangingPunct="1"/>
            <a:r>
              <a:rPr lang="pt-BR" altLang="pt-BR" sz="2400" b="1"/>
              <a:t> </a:t>
            </a:r>
          </a:p>
          <a:p>
            <a:pPr eaLnBrk="1" hangingPunct="1"/>
            <a:r>
              <a:rPr lang="pt-BR" altLang="pt-BR" sz="2400" b="1"/>
              <a:t>Qualquer observação sobre este material entre em contato comigo pelo e-mail:</a:t>
            </a:r>
          </a:p>
          <a:p>
            <a:pPr eaLnBrk="1" hangingPunct="1"/>
            <a:r>
              <a:rPr lang="pt-BR" altLang="pt-BR" sz="2400" b="1">
                <a:solidFill>
                  <a:srgbClr val="FF0000"/>
                </a:solidFill>
              </a:rPr>
              <a:t>Ruy Ernesto N Schwantes ( </a:t>
            </a:r>
            <a:r>
              <a:rPr lang="pt-BR" altLang="pt-BR" sz="2400" b="1">
                <a:solidFill>
                  <a:srgbClr val="FF0000"/>
                </a:solidFill>
                <a:hlinkClick r:id="rId2"/>
              </a:rPr>
              <a:t>ruy_ernesto@hotmail.com</a:t>
            </a:r>
            <a:r>
              <a:rPr lang="pt-BR" altLang="pt-BR" sz="2400" b="1">
                <a:solidFill>
                  <a:srgbClr val="FF0000"/>
                </a:solidFill>
              </a:rPr>
              <a:t> 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17">
            <a:extLst>
              <a:ext uri="{FF2B5EF4-FFF2-40B4-BE49-F238E27FC236}">
                <a16:creationId xmlns:a16="http://schemas.microsoft.com/office/drawing/2014/main" id="{D5985D91-27A3-4B5A-ACF6-12E1853D6CC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212850"/>
            <a:ext cx="9043988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CaixaDeTexto 24">
            <a:extLst>
              <a:ext uri="{FF2B5EF4-FFF2-40B4-BE49-F238E27FC236}">
                <a16:creationId xmlns:a16="http://schemas.microsoft.com/office/drawing/2014/main" id="{019B365D-DF0A-4358-89BE-1E3DE682A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3054350"/>
            <a:ext cx="3862388" cy="3786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Calibri" panose="020F0502020204030204" pitchFamily="34" charset="0"/>
              <a:buAutoNum type="arabicPeriod"/>
            </a:pPr>
            <a:r>
              <a:rPr lang="pt-BR" altLang="pt-BR" sz="1200" b="1">
                <a:latin typeface="Arial" panose="020B0604020202020204" pitchFamily="34" charset="0"/>
              </a:rPr>
              <a:t>Centro de Saúde Vida Melhor, em Lahore, Paquistão</a:t>
            </a:r>
          </a:p>
          <a:p>
            <a:pPr>
              <a:buFont typeface="Calibri" panose="020F0502020204030204" pitchFamily="34" charset="0"/>
              <a:buAutoNum type="arabicPeriod"/>
            </a:pPr>
            <a:endParaRPr lang="pt-BR" altLang="pt-BR" sz="1200" b="1">
              <a:latin typeface="Arial" panose="020B0604020202020204" pitchFamily="34" charset="0"/>
            </a:endParaRPr>
          </a:p>
          <a:p>
            <a:pPr>
              <a:buFont typeface="Calibri" panose="020F0502020204030204" pitchFamily="34" charset="0"/>
              <a:buAutoNum type="arabicPeriod"/>
            </a:pPr>
            <a:r>
              <a:rPr lang="pt-BR" altLang="pt-BR" sz="1200" b="1">
                <a:latin typeface="Arial" panose="020B0604020202020204" pitchFamily="34" charset="0"/>
              </a:rPr>
              <a:t>Escola de idiomas Namthip Savan, em Ngoy, Phonsavanah, Laos</a:t>
            </a:r>
          </a:p>
          <a:p>
            <a:pPr>
              <a:buFont typeface="Calibri" panose="020F0502020204030204" pitchFamily="34" charset="0"/>
              <a:buAutoNum type="arabicPeriod"/>
            </a:pPr>
            <a:endParaRPr lang="pt-BR" altLang="pt-BR" sz="1200" b="1">
              <a:latin typeface="Arial" panose="020B0604020202020204" pitchFamily="34" charset="0"/>
            </a:endParaRPr>
          </a:p>
          <a:p>
            <a:pPr>
              <a:buFont typeface="Calibri" panose="020F0502020204030204" pitchFamily="34" charset="0"/>
              <a:buAutoNum type="arabicPeriod"/>
            </a:pPr>
            <a:r>
              <a:rPr lang="pt-BR" altLang="pt-BR" sz="1200" b="1">
                <a:latin typeface="Arial" panose="020B0604020202020204" pitchFamily="34" charset="0"/>
              </a:rPr>
              <a:t>Escola Adventista de Missão Internacional, em Korat, Tailândia</a:t>
            </a:r>
          </a:p>
          <a:p>
            <a:pPr>
              <a:buFont typeface="Calibri" panose="020F0502020204030204" pitchFamily="34" charset="0"/>
              <a:buAutoNum type="arabicPeriod"/>
            </a:pPr>
            <a:endParaRPr lang="pt-BR" altLang="pt-BR" sz="1200" b="1">
              <a:latin typeface="Arial" panose="020B0604020202020204" pitchFamily="34" charset="0"/>
            </a:endParaRPr>
          </a:p>
          <a:p>
            <a:pPr>
              <a:buFont typeface="Calibri" panose="020F0502020204030204" pitchFamily="34" charset="0"/>
              <a:buAutoNum type="arabicPeriod"/>
            </a:pPr>
            <a:r>
              <a:rPr lang="pt-BR" altLang="pt-BR" sz="1200" b="1">
                <a:latin typeface="Arial" panose="020B0604020202020204" pitchFamily="34" charset="0"/>
              </a:rPr>
              <a:t>Cantro de atividades Vida Essencial, em Battambang, Camboja</a:t>
            </a:r>
          </a:p>
          <a:p>
            <a:pPr>
              <a:buFont typeface="Calibri" panose="020F0502020204030204" pitchFamily="34" charset="0"/>
              <a:buAutoNum type="arabicPeriod"/>
            </a:pPr>
            <a:endParaRPr lang="pt-BR" altLang="pt-BR" sz="1200" b="1">
              <a:latin typeface="Arial" panose="020B0604020202020204" pitchFamily="34" charset="0"/>
            </a:endParaRPr>
          </a:p>
          <a:p>
            <a:pPr>
              <a:buFont typeface="Calibri" panose="020F0502020204030204" pitchFamily="34" charset="0"/>
              <a:buAutoNum type="arabicPeriod"/>
            </a:pPr>
            <a:r>
              <a:rPr lang="pt-BR" altLang="pt-BR" sz="1200" b="1">
                <a:latin typeface="Arial" panose="020B0604020202020204" pitchFamily="34" charset="0"/>
              </a:rPr>
              <a:t>Centros de Evangelismo jovem, na península da Malásia</a:t>
            </a:r>
          </a:p>
          <a:p>
            <a:pPr>
              <a:buFont typeface="Calibri" panose="020F0502020204030204" pitchFamily="34" charset="0"/>
              <a:buAutoNum type="arabicPeriod"/>
            </a:pPr>
            <a:endParaRPr lang="pt-BR" altLang="pt-BR" sz="1200" b="1">
              <a:latin typeface="Arial" panose="020B0604020202020204" pitchFamily="34" charset="0"/>
            </a:endParaRPr>
          </a:p>
          <a:p>
            <a:pPr>
              <a:buFont typeface="Calibri" panose="020F0502020204030204" pitchFamily="34" charset="0"/>
              <a:buAutoNum type="arabicPeriod"/>
            </a:pPr>
            <a:r>
              <a:rPr lang="pt-BR" altLang="pt-BR" sz="1200" b="1">
                <a:latin typeface="Arial" panose="020B0604020202020204" pitchFamily="34" charset="0"/>
              </a:rPr>
              <a:t>Centro de alfabetização, em Lago Sebu, Filipinas</a:t>
            </a:r>
          </a:p>
          <a:p>
            <a:pPr>
              <a:buFont typeface="Calibri" panose="020F0502020204030204" pitchFamily="34" charset="0"/>
              <a:buAutoNum type="arabicPeriod"/>
            </a:pPr>
            <a:endParaRPr lang="pt-BR" altLang="pt-BR" sz="1200" b="1">
              <a:latin typeface="Arial" panose="020B0604020202020204" pitchFamily="34" charset="0"/>
            </a:endParaRPr>
          </a:p>
          <a:p>
            <a:pPr>
              <a:buFont typeface="Calibri" panose="020F0502020204030204" pitchFamily="34" charset="0"/>
              <a:buAutoNum type="arabicPeriod"/>
            </a:pPr>
            <a:r>
              <a:rPr lang="pt-BR" altLang="pt-BR" sz="1200" b="1">
                <a:latin typeface="Arial" panose="020B0604020202020204" pitchFamily="34" charset="0"/>
              </a:rPr>
              <a:t>Onze salas de Escola Sabatina para crianças, em Sarawak, Malásia</a:t>
            </a:r>
          </a:p>
        </p:txBody>
      </p:sp>
      <p:cxnSp>
        <p:nvCxnSpPr>
          <p:cNvPr id="20" name="Conector de seta reta 21">
            <a:extLst>
              <a:ext uri="{FF2B5EF4-FFF2-40B4-BE49-F238E27FC236}">
                <a16:creationId xmlns:a16="http://schemas.microsoft.com/office/drawing/2014/main" id="{504EECE7-DDD3-4031-BE6C-003A0DAC3758}"/>
              </a:ext>
            </a:extLst>
          </p:cNvPr>
          <p:cNvCxnSpPr>
            <a:cxnSpLocks/>
            <a:stCxn id="23" idx="6"/>
          </p:cNvCxnSpPr>
          <p:nvPr/>
        </p:nvCxnSpPr>
        <p:spPr>
          <a:xfrm flipV="1">
            <a:off x="4203700" y="2724150"/>
            <a:ext cx="1016000" cy="126841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9F1CEA15-00AF-40B0-AC20-BC9458163A10}"/>
              </a:ext>
            </a:extLst>
          </p:cNvPr>
          <p:cNvSpPr>
            <a:spLocks noChangeAspect="1"/>
          </p:cNvSpPr>
          <p:nvPr/>
        </p:nvSpPr>
        <p:spPr>
          <a:xfrm>
            <a:off x="3663950" y="4381500"/>
            <a:ext cx="539750" cy="32385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3.</a:t>
            </a:r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D71AF1A8-1CA7-45C5-88C5-73E48C9DDC9F}"/>
              </a:ext>
            </a:extLst>
          </p:cNvPr>
          <p:cNvCxnSpPr>
            <a:cxnSpLocks/>
            <a:stCxn id="28" idx="6"/>
          </p:cNvCxnSpPr>
          <p:nvPr/>
        </p:nvCxnSpPr>
        <p:spPr>
          <a:xfrm flipV="1">
            <a:off x="4203700" y="3429000"/>
            <a:ext cx="892175" cy="1601788"/>
          </a:xfrm>
          <a:prstGeom prst="straightConnector1">
            <a:avLst/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ipse 22">
            <a:extLst>
              <a:ext uri="{FF2B5EF4-FFF2-40B4-BE49-F238E27FC236}">
                <a16:creationId xmlns:a16="http://schemas.microsoft.com/office/drawing/2014/main" id="{71DB56F4-87E2-4B83-9E43-F3777CE54C4E}"/>
              </a:ext>
            </a:extLst>
          </p:cNvPr>
          <p:cNvSpPr>
            <a:spLocks noChangeAspect="1"/>
          </p:cNvSpPr>
          <p:nvPr/>
        </p:nvSpPr>
        <p:spPr>
          <a:xfrm>
            <a:off x="3663950" y="3829050"/>
            <a:ext cx="539750" cy="3254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2.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4D83883B-AA9B-4123-BC45-B13A1EA58B1A}"/>
              </a:ext>
            </a:extLst>
          </p:cNvPr>
          <p:cNvSpPr>
            <a:spLocks noChangeAspect="1"/>
          </p:cNvSpPr>
          <p:nvPr/>
        </p:nvSpPr>
        <p:spPr>
          <a:xfrm>
            <a:off x="3662363" y="3197225"/>
            <a:ext cx="539750" cy="32385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1.</a:t>
            </a:r>
          </a:p>
        </p:txBody>
      </p:sp>
      <p:cxnSp>
        <p:nvCxnSpPr>
          <p:cNvPr id="25" name="Conector de seta reta 21">
            <a:extLst>
              <a:ext uri="{FF2B5EF4-FFF2-40B4-BE49-F238E27FC236}">
                <a16:creationId xmlns:a16="http://schemas.microsoft.com/office/drawing/2014/main" id="{BC603444-3DA8-4249-A099-44B97CDE4C46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2124075" y="1539875"/>
            <a:ext cx="1808163" cy="165735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2" name="Espaço Reservado para Texto 1">
            <a:extLst>
              <a:ext uri="{FF2B5EF4-FFF2-40B4-BE49-F238E27FC236}">
                <a16:creationId xmlns:a16="http://schemas.microsoft.com/office/drawing/2014/main" id="{5665C6CE-29F9-4752-9AD9-8A03ED5C06EE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4925" y="690563"/>
            <a:ext cx="9109075" cy="5238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t-BR" altLang="pt-BR"/>
              <a:t>DIVISÃO DO PACÍFICO SUL - ASIÁTICO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14501962-1F49-4DC9-8095-8D14549BF358}"/>
              </a:ext>
            </a:extLst>
          </p:cNvPr>
          <p:cNvSpPr/>
          <p:nvPr/>
        </p:nvSpPr>
        <p:spPr>
          <a:xfrm>
            <a:off x="34925" y="-123396"/>
            <a:ext cx="910907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DESTINO DAS OFERTAS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7C2C28D9-2AFA-448F-B4EA-1479DCDF73E9}"/>
              </a:ext>
            </a:extLst>
          </p:cNvPr>
          <p:cNvSpPr>
            <a:spLocks noChangeAspect="1"/>
          </p:cNvSpPr>
          <p:nvPr/>
        </p:nvSpPr>
        <p:spPr>
          <a:xfrm>
            <a:off x="3663950" y="4868863"/>
            <a:ext cx="539750" cy="3238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4.</a:t>
            </a:r>
          </a:p>
        </p:txBody>
      </p:sp>
      <p:cxnSp>
        <p:nvCxnSpPr>
          <p:cNvPr id="29" name="Conector de seta reta 21">
            <a:extLst>
              <a:ext uri="{FF2B5EF4-FFF2-40B4-BE49-F238E27FC236}">
                <a16:creationId xmlns:a16="http://schemas.microsoft.com/office/drawing/2014/main" id="{7E6AF85D-6A39-4356-917D-FD8473C4117F}"/>
              </a:ext>
            </a:extLst>
          </p:cNvPr>
          <p:cNvCxnSpPr>
            <a:cxnSpLocks/>
            <a:stCxn id="21" idx="7"/>
          </p:cNvCxnSpPr>
          <p:nvPr/>
        </p:nvCxnSpPr>
        <p:spPr>
          <a:xfrm flipV="1">
            <a:off x="4124325" y="3243263"/>
            <a:ext cx="857250" cy="1185862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ipse 29">
            <a:extLst>
              <a:ext uri="{FF2B5EF4-FFF2-40B4-BE49-F238E27FC236}">
                <a16:creationId xmlns:a16="http://schemas.microsoft.com/office/drawing/2014/main" id="{28769EBF-8753-43E7-BCF5-11F5114224A8}"/>
              </a:ext>
            </a:extLst>
          </p:cNvPr>
          <p:cNvSpPr>
            <a:spLocks noChangeAspect="1"/>
          </p:cNvSpPr>
          <p:nvPr/>
        </p:nvSpPr>
        <p:spPr>
          <a:xfrm>
            <a:off x="3663950" y="5502275"/>
            <a:ext cx="539750" cy="3238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5.</a:t>
            </a:r>
          </a:p>
        </p:txBody>
      </p:sp>
      <p:cxnSp>
        <p:nvCxnSpPr>
          <p:cNvPr id="31" name="Conector de seta reta 21">
            <a:extLst>
              <a:ext uri="{FF2B5EF4-FFF2-40B4-BE49-F238E27FC236}">
                <a16:creationId xmlns:a16="http://schemas.microsoft.com/office/drawing/2014/main" id="{AFEB8A6D-F675-470B-8475-255A2D7FE32E}"/>
              </a:ext>
            </a:extLst>
          </p:cNvPr>
          <p:cNvCxnSpPr>
            <a:cxnSpLocks/>
            <a:stCxn id="30" idx="6"/>
          </p:cNvCxnSpPr>
          <p:nvPr/>
        </p:nvCxnSpPr>
        <p:spPr>
          <a:xfrm flipV="1">
            <a:off x="4203700" y="4232275"/>
            <a:ext cx="736600" cy="1431925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ipse 31">
            <a:extLst>
              <a:ext uri="{FF2B5EF4-FFF2-40B4-BE49-F238E27FC236}">
                <a16:creationId xmlns:a16="http://schemas.microsoft.com/office/drawing/2014/main" id="{14F775D4-98DE-4CEE-BA02-D5C37B590E49}"/>
              </a:ext>
            </a:extLst>
          </p:cNvPr>
          <p:cNvSpPr>
            <a:spLocks noChangeAspect="1"/>
          </p:cNvSpPr>
          <p:nvPr/>
        </p:nvSpPr>
        <p:spPr>
          <a:xfrm>
            <a:off x="3663950" y="5984875"/>
            <a:ext cx="539750" cy="32385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6.</a:t>
            </a:r>
          </a:p>
        </p:txBody>
      </p:sp>
      <p:cxnSp>
        <p:nvCxnSpPr>
          <p:cNvPr id="33" name="Conector de seta reta 21">
            <a:extLst>
              <a:ext uri="{FF2B5EF4-FFF2-40B4-BE49-F238E27FC236}">
                <a16:creationId xmlns:a16="http://schemas.microsoft.com/office/drawing/2014/main" id="{221607DF-B885-4E34-B4EC-68682DD0C778}"/>
              </a:ext>
            </a:extLst>
          </p:cNvPr>
          <p:cNvCxnSpPr>
            <a:cxnSpLocks/>
            <a:stCxn id="32" idx="6"/>
          </p:cNvCxnSpPr>
          <p:nvPr/>
        </p:nvCxnSpPr>
        <p:spPr>
          <a:xfrm flipV="1">
            <a:off x="4203700" y="4114800"/>
            <a:ext cx="3314700" cy="20320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ipse 39">
            <a:extLst>
              <a:ext uri="{FF2B5EF4-FFF2-40B4-BE49-F238E27FC236}">
                <a16:creationId xmlns:a16="http://schemas.microsoft.com/office/drawing/2014/main" id="{CE4246E8-663F-4C61-AF56-ED3244968280}"/>
              </a:ext>
            </a:extLst>
          </p:cNvPr>
          <p:cNvSpPr>
            <a:spLocks noChangeAspect="1"/>
          </p:cNvSpPr>
          <p:nvPr/>
        </p:nvSpPr>
        <p:spPr>
          <a:xfrm>
            <a:off x="3671888" y="6561138"/>
            <a:ext cx="539750" cy="3238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7.</a:t>
            </a:r>
          </a:p>
        </p:txBody>
      </p:sp>
      <p:cxnSp>
        <p:nvCxnSpPr>
          <p:cNvPr id="41" name="Conector de seta reta 21">
            <a:extLst>
              <a:ext uri="{FF2B5EF4-FFF2-40B4-BE49-F238E27FC236}">
                <a16:creationId xmlns:a16="http://schemas.microsoft.com/office/drawing/2014/main" id="{52F48D7F-3ED9-4173-98D5-D90A3AABF787}"/>
              </a:ext>
            </a:extLst>
          </p:cNvPr>
          <p:cNvCxnSpPr>
            <a:cxnSpLocks/>
            <a:stCxn id="40" idx="6"/>
          </p:cNvCxnSpPr>
          <p:nvPr/>
        </p:nvCxnSpPr>
        <p:spPr>
          <a:xfrm flipV="1">
            <a:off x="4211638" y="4506913"/>
            <a:ext cx="2016125" cy="221615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0799E901-04DF-4EFF-94FD-EDA0D06C3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680" y="1645103"/>
            <a:ext cx="5257800" cy="3567793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</p:spPr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Missões – 22 de dezembro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O Livro reluzente</a:t>
            </a:r>
          </a:p>
        </p:txBody>
      </p:sp>
      <p:sp>
        <p:nvSpPr>
          <p:cNvPr id="14" name="CaixaDeTexto 2">
            <a:extLst>
              <a:ext uri="{FF2B5EF4-FFF2-40B4-BE49-F238E27FC236}">
                <a16:creationId xmlns:a16="http://schemas.microsoft.com/office/drawing/2014/main" id="{2190C86D-4B96-4081-955A-B819167D8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20300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Indonésia</a:t>
            </a:r>
            <a:endParaRPr lang="pt-BR" altLang="pt-BR" sz="2400" b="1" dirty="0"/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5D77E26-ED9C-4486-AC20-B5F2367CB16F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716016" y="4218503"/>
            <a:ext cx="2827658" cy="22735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79512" y="4797152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err="1"/>
              <a:t>Darron</a:t>
            </a:r>
            <a:r>
              <a:rPr lang="pt-BR" b="1" dirty="0"/>
              <a:t> </a:t>
            </a:r>
            <a:r>
              <a:rPr lang="pt-BR" b="1" dirty="0" err="1"/>
              <a:t>Boyd</a:t>
            </a:r>
            <a:r>
              <a:rPr lang="pt-BR" b="1" dirty="0"/>
              <a:t>, 45 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Resultado de imagem para bandeira da IndonÃ©sia">
            <a:extLst>
              <a:ext uri="{FF2B5EF4-FFF2-40B4-BE49-F238E27FC236}">
                <a16:creationId xmlns:a16="http://schemas.microsoft.com/office/drawing/2014/main" id="{E47D9F25-C1E0-4F9E-8085-EF39CD655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74" y="5486244"/>
            <a:ext cx="2005836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7A91105-476A-4F99-97BB-66FC9D62D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90" y="1622402"/>
            <a:ext cx="3363686" cy="353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8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tângulo 3">
            <a:extLst>
              <a:ext uri="{FF2B5EF4-FFF2-40B4-BE49-F238E27FC236}">
                <a16:creationId xmlns:a16="http://schemas.microsoft.com/office/drawing/2014/main" id="{695257EE-491E-4916-8429-30241BE8C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63" y="365755"/>
            <a:ext cx="90523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2400" b="1" dirty="0">
                <a:solidFill>
                  <a:srgbClr val="FF0000"/>
                </a:solidFill>
              </a:rPr>
              <a:t>Os moradores da vila cantavam e dançavam quando o avião chegou com duas estudantes missionárias na província indonésia de Papua. 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4EA44F8C-5333-4E48-BF6C-3AFE9C6100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014406"/>
              </p:ext>
            </p:extLst>
          </p:nvPr>
        </p:nvGraphicFramePr>
        <p:xfrm>
          <a:off x="244166" y="1556792"/>
          <a:ext cx="8693818" cy="4881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PHOTO-PAINT" r:id="rId3" imgW="6038640" imgH="3390840" progId="CorelPhotoPaint.Image.12">
                  <p:embed/>
                </p:oleObj>
              </mc:Choice>
              <mc:Fallback>
                <p:oleObj name="PHOTO-PAINT" r:id="rId3" imgW="6038640" imgH="3390840" progId="CorelPhotoPaint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4166" y="1556792"/>
                        <a:ext cx="8693818" cy="4881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tângulo 3">
            <a:extLst>
              <a:ext uri="{FF2B5EF4-FFF2-40B4-BE49-F238E27FC236}">
                <a16:creationId xmlns:a16="http://schemas.microsoft.com/office/drawing/2014/main" id="{695257EE-491E-4916-8429-30241BE8C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33" y="332656"/>
            <a:ext cx="905237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2400" b="1" dirty="0">
                <a:solidFill>
                  <a:srgbClr val="FF0000"/>
                </a:solidFill>
              </a:rPr>
              <a:t>A celebração se estendeu por mais de uma hora em </a:t>
            </a:r>
            <a:r>
              <a:rPr lang="pt-BR" sz="2400" b="1" dirty="0" err="1">
                <a:solidFill>
                  <a:srgbClr val="FF0000"/>
                </a:solidFill>
              </a:rPr>
              <a:t>Yabosorem</a:t>
            </a:r>
            <a:r>
              <a:rPr lang="pt-BR" sz="2400" b="1" dirty="0">
                <a:solidFill>
                  <a:srgbClr val="FF0000"/>
                </a:solidFill>
              </a:rPr>
              <a:t>, uma das mais remotas aldeias da ilha, sem escola, clínica ou qualquer outra coisa do mundo exterior. Localizada em meio a uma região montanhosa, a aldeia só é acessível por via aérea.</a:t>
            </a:r>
          </a:p>
          <a:p>
            <a:endParaRPr lang="pt-BR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49EB7416-1D45-4C78-8B06-3ACEBA41D7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9928263"/>
              </p:ext>
            </p:extLst>
          </p:nvPr>
        </p:nvGraphicFramePr>
        <p:xfrm>
          <a:off x="395126" y="2271648"/>
          <a:ext cx="8374384" cy="3895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PHOTO-PAINT" r:id="rId3" imgW="6696000" imgH="3114360" progId="CorelPhotoPaint.Image.12">
                  <p:embed/>
                </p:oleObj>
              </mc:Choice>
              <mc:Fallback>
                <p:oleObj name="PHOTO-PAINT" r:id="rId3" imgW="6696000" imgH="3114360" progId="CorelPhotoPaint.Image.12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49EB7416-1D45-4C78-8B06-3ACEBA41D7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126" y="2271648"/>
                        <a:ext cx="8374384" cy="3895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2637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27CBF77-D25B-4D89-8966-60C6D4AFBF1C}"/>
              </a:ext>
            </a:extLst>
          </p:cNvPr>
          <p:cNvSpPr/>
          <p:nvPr/>
        </p:nvSpPr>
        <p:spPr>
          <a:xfrm>
            <a:off x="0" y="1827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Impressionado, </a:t>
            </a:r>
            <a:r>
              <a:rPr lang="pt-BR" sz="2800" b="1" dirty="0" err="1">
                <a:solidFill>
                  <a:srgbClr val="FF0000"/>
                </a:solidFill>
              </a:rPr>
              <a:t>Darron</a:t>
            </a:r>
            <a:r>
              <a:rPr lang="pt-BR" sz="2800" b="1" dirty="0">
                <a:solidFill>
                  <a:srgbClr val="FF0000"/>
                </a:solidFill>
              </a:rPr>
              <a:t> </a:t>
            </a:r>
            <a:r>
              <a:rPr lang="pt-BR" sz="2800" b="1" dirty="0" err="1">
                <a:solidFill>
                  <a:srgbClr val="FF0000"/>
                </a:solidFill>
              </a:rPr>
              <a:t>Boyd</a:t>
            </a:r>
            <a:r>
              <a:rPr lang="pt-BR" sz="2800" b="1" dirty="0">
                <a:solidFill>
                  <a:srgbClr val="FF0000"/>
                </a:solidFill>
              </a:rPr>
              <a:t>, que ajudou a conseguir um local para as estudantes, assistia a tudo, e perguntou ao intérprete que os acompanhou no voo:</a:t>
            </a:r>
          </a:p>
          <a:p>
            <a:endParaRPr lang="pt-BR" sz="2800" b="1" dirty="0">
              <a:solidFill>
                <a:srgbClr val="FF000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58DB1DE-71C8-4550-9A2E-51A28390E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90" y="1622402"/>
            <a:ext cx="3363686" cy="3535136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332E62D-04BA-4757-BD45-A82A8604FA7E}"/>
              </a:ext>
            </a:extLst>
          </p:cNvPr>
          <p:cNvSpPr/>
          <p:nvPr/>
        </p:nvSpPr>
        <p:spPr>
          <a:xfrm>
            <a:off x="3724373" y="2651954"/>
            <a:ext cx="52610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800" b="1" dirty="0">
              <a:solidFill>
                <a:srgbClr val="FF0000"/>
              </a:solidFill>
            </a:endParaRPr>
          </a:p>
          <a:p>
            <a:r>
              <a:rPr lang="pt-BR" sz="2800" b="1" dirty="0">
                <a:solidFill>
                  <a:srgbClr val="FF0000"/>
                </a:solidFill>
              </a:rPr>
              <a:t>Com lágrimas escorrendo pelo rosto, o intérprete respondeu:</a:t>
            </a:r>
          </a:p>
        </p:txBody>
      </p:sp>
      <p:sp>
        <p:nvSpPr>
          <p:cNvPr id="5" name="Balão de Fala: Retângulo com Cantos Arredondados 4">
            <a:extLst>
              <a:ext uri="{FF2B5EF4-FFF2-40B4-BE49-F238E27FC236}">
                <a16:creationId xmlns:a16="http://schemas.microsoft.com/office/drawing/2014/main" id="{CC2793F3-A011-4B80-95BF-8AC8842FD0FE}"/>
              </a:ext>
            </a:extLst>
          </p:cNvPr>
          <p:cNvSpPr/>
          <p:nvPr/>
        </p:nvSpPr>
        <p:spPr>
          <a:xfrm>
            <a:off x="3709866" y="1622402"/>
            <a:ext cx="5038598" cy="870494"/>
          </a:xfrm>
          <a:prstGeom prst="wedgeRoundRectCallout">
            <a:avLst>
              <a:gd name="adj1" fmla="val -69227"/>
              <a:gd name="adj2" fmla="val 102993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chemeClr val="bg1"/>
                </a:solidFill>
              </a:rPr>
              <a:t>O que estão dizendo?</a:t>
            </a:r>
            <a:endParaRPr lang="pt-BR" dirty="0"/>
          </a:p>
        </p:txBody>
      </p:sp>
      <p:sp>
        <p:nvSpPr>
          <p:cNvPr id="7" name="Balão de Fala: Retângulo 6">
            <a:extLst>
              <a:ext uri="{FF2B5EF4-FFF2-40B4-BE49-F238E27FC236}">
                <a16:creationId xmlns:a16="http://schemas.microsoft.com/office/drawing/2014/main" id="{ED5CD558-2103-44B9-946D-BCD73880D7F1}"/>
              </a:ext>
            </a:extLst>
          </p:cNvPr>
          <p:cNvSpPr/>
          <p:nvPr/>
        </p:nvSpPr>
        <p:spPr>
          <a:xfrm>
            <a:off x="3709866" y="4365105"/>
            <a:ext cx="4606550" cy="1544053"/>
          </a:xfrm>
          <a:prstGeom prst="wedgeRectCallout">
            <a:avLst>
              <a:gd name="adj1" fmla="val 66622"/>
              <a:gd name="adj2" fmla="val -5675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bg1"/>
                </a:solidFill>
              </a:rPr>
              <a:t>Estão dizendo: “Estamos muito felizes porque nossos filhos lerão para nós a Palavra de Deus.”</a:t>
            </a:r>
          </a:p>
        </p:txBody>
      </p:sp>
    </p:spTree>
    <p:extLst>
      <p:ext uri="{BB962C8B-B14F-4D97-AF65-F5344CB8AC3E}">
        <p14:creationId xmlns:p14="http://schemas.microsoft.com/office/powerpoint/2010/main" val="2511294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F3766B1-AF86-4C92-8171-ECFF2CEE3360}"/>
              </a:ext>
            </a:extLst>
          </p:cNvPr>
          <p:cNvSpPr/>
          <p:nvPr/>
        </p:nvSpPr>
        <p:spPr>
          <a:xfrm>
            <a:off x="107504" y="24475"/>
            <a:ext cx="9036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Depois que o avião as deixou ali, as missionárias, uma jovem de 19 anos e outra de 21 anos, de outra parte da Indonésia, começaram a trabalhar para abrir uma pequena escola. Ninguém sabia ler na aldeia de 200 pessoas. </a:t>
            </a:r>
          </a:p>
        </p:txBody>
      </p:sp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98FAFF34-77FD-4571-987E-CD679C29BA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9404757"/>
              </p:ext>
            </p:extLst>
          </p:nvPr>
        </p:nvGraphicFramePr>
        <p:xfrm>
          <a:off x="190932" y="1772816"/>
          <a:ext cx="8773556" cy="4898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PHOTO-PAINT" r:id="rId3" imgW="6038640" imgH="3371760" progId="CorelPhotoPaint.Image.12">
                  <p:embed/>
                </p:oleObj>
              </mc:Choice>
              <mc:Fallback>
                <p:oleObj name="PHOTO-PAINT" r:id="rId3" imgW="6038640" imgH="3371760" progId="CorelPhotoPaint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932" y="1772816"/>
                        <a:ext cx="8773556" cy="4898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9127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F3766B1-AF86-4C92-8171-ECFF2CEE3360}"/>
              </a:ext>
            </a:extLst>
          </p:cNvPr>
          <p:cNvSpPr/>
          <p:nvPr/>
        </p:nvSpPr>
        <p:spPr>
          <a:xfrm>
            <a:off x="107504" y="24475"/>
            <a:ext cx="90364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Muitos moradores ficaram entusiasmados por terem as missionárias ali; mas alguns ficaram profundamente desconfiados. A mais desconfiada era a esposa do chefe do vilarejo. Ela não sabia ler os livros que as duas jovens haviam levado e avisou aos outros moradores para que tivessem muito cuidado. As duas missionárias eram gentis com a idosa mulher. Logo que chegaram, elas lhe deram um livro de estudos bíblicos. A mulher ficou satisfeita com o presente, apesar de não saber ler, e o colocou ao lado da cama na cabana de apenas um cômodo.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FB9BCA9F-8884-4A7F-889B-5732ED0D21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3921330"/>
              </p:ext>
            </p:extLst>
          </p:nvPr>
        </p:nvGraphicFramePr>
        <p:xfrm>
          <a:off x="3275856" y="3048784"/>
          <a:ext cx="5314181" cy="3746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PHOTO-PAINT" r:id="rId3" imgW="4809960" imgH="3390840" progId="CorelPhotoPaint.Image.12">
                  <p:embed/>
                </p:oleObj>
              </mc:Choice>
              <mc:Fallback>
                <p:oleObj name="PHOTO-PAINT" r:id="rId3" imgW="4809960" imgH="3390840" progId="CorelPhotoPaint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75856" y="3048784"/>
                        <a:ext cx="5314181" cy="3746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5452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7E11E93-6A43-48C7-B5AB-0017649CC66D}"/>
              </a:ext>
            </a:extLst>
          </p:cNvPr>
          <p:cNvSpPr/>
          <p:nvPr/>
        </p:nvSpPr>
        <p:spPr>
          <a:xfrm>
            <a:off x="26910" y="7144"/>
            <a:ext cx="91170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Certa noite, ela acordou na escuridão intensa e viu uma luz no quarto. Virando-se, viu que o livro brilhava na escuridão. Cuidadosamente, a senhora pegou o livro e começou a examiná-lo. Por que ele havia brilhado no escuro? Ela não entendia o que estava acontecendo. Enquanto olhava o livro, uma luz iluminou o quarto. Ela olhou para cima e viu um homem com vestes brancas brilhantes dentro da cabana.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5570116-79EF-4381-9BAB-CC2333CDF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410" y="2348880"/>
            <a:ext cx="3857822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95297"/>
      </p:ext>
    </p:extLst>
  </p:cSld>
  <p:clrMapOvr>
    <a:masterClrMapping/>
  </p:clrMapOvr>
</p:sld>
</file>

<file path=ppt/theme/theme1.xml><?xml version="1.0" encoding="utf-8"?>
<a:theme xmlns:a="http://schemas.openxmlformats.org/drawingml/2006/main" name="Verde SERVIÇ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18602</TotalTime>
  <Words>1028</Words>
  <Application>Microsoft Office PowerPoint</Application>
  <PresentationFormat>Apresentação na tela (4:3)</PresentationFormat>
  <Paragraphs>67</Paragraphs>
  <Slides>17</Slides>
  <Notes>2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Comic Sans MS</vt:lpstr>
      <vt:lpstr>Wingdings</vt:lpstr>
      <vt:lpstr>Verde SERVIÇO</vt:lpstr>
      <vt:lpstr>Corel PHOTO-PAINT 12.0 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Uso Pessoal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Ruy Schwantes</dc:creator>
  <cp:lastModifiedBy>Ruy Ernesto Nobrega Schwantes</cp:lastModifiedBy>
  <cp:revision>1074</cp:revision>
  <dcterms:created xsi:type="dcterms:W3CDTF">2014-12-27T17:37:04Z</dcterms:created>
  <dcterms:modified xsi:type="dcterms:W3CDTF">2018-12-19T23:05:57Z</dcterms:modified>
</cp:coreProperties>
</file>