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748" r:id="rId2"/>
    <p:sldId id="260" r:id="rId3"/>
    <p:sldId id="766" r:id="rId4"/>
    <p:sldId id="928" r:id="rId5"/>
    <p:sldId id="954" r:id="rId6"/>
    <p:sldId id="955" r:id="rId7"/>
    <p:sldId id="961" r:id="rId8"/>
    <p:sldId id="956" r:id="rId9"/>
    <p:sldId id="957" r:id="rId10"/>
    <p:sldId id="958" r:id="rId11"/>
    <p:sldId id="927" r:id="rId12"/>
    <p:sldId id="733" r:id="rId13"/>
    <p:sldId id="819" r:id="rId14"/>
    <p:sldId id="960" r:id="rId15"/>
    <p:sldId id="749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5" autoAdjust="0"/>
    <p:restoredTop sz="94434" autoAdjust="0"/>
  </p:normalViewPr>
  <p:slideViewPr>
    <p:cSldViewPr>
      <p:cViewPr varScale="1">
        <p:scale>
          <a:sx n="72" d="100"/>
          <a:sy n="72" d="100"/>
        </p:scale>
        <p:origin x="1596" y="66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y Ernesto Nobrega Schwantes" userId="2159a553c4c1304b" providerId="LiveId" clId="{ABACF9B8-BED6-4A1B-A752-876D3BC7DD41}"/>
    <pc:docChg chg="modSld">
      <pc:chgData name="Ruy Ernesto Nobrega Schwantes" userId="2159a553c4c1304b" providerId="LiveId" clId="{ABACF9B8-BED6-4A1B-A752-876D3BC7DD41}" dt="2018-12-27T13:10:54.544" v="1" actId="6549"/>
      <pc:docMkLst>
        <pc:docMk/>
      </pc:docMkLst>
      <pc:sldChg chg="modSp">
        <pc:chgData name="Ruy Ernesto Nobrega Schwantes" userId="2159a553c4c1304b" providerId="LiveId" clId="{ABACF9B8-BED6-4A1B-A752-876D3BC7DD41}" dt="2018-12-27T13:10:54.544" v="1" actId="6549"/>
        <pc:sldMkLst>
          <pc:docMk/>
          <pc:sldMk cId="1338454678" sldId="960"/>
        </pc:sldMkLst>
        <pc:spChg chg="mod">
          <ac:chgData name="Ruy Ernesto Nobrega Schwantes" userId="2159a553c4c1304b" providerId="LiveId" clId="{ABACF9B8-BED6-4A1B-A752-876D3BC7DD41}" dt="2018-12-27T13:10:54.544" v="1" actId="6549"/>
          <ac:spMkLst>
            <pc:docMk/>
            <pc:sldMk cId="1338454678" sldId="960"/>
            <ac:spMk id="6" creationId="{574A2EDA-7BC7-4531-A314-2771A780107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03EBE0-3E5A-496C-8673-67721D9B5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76A22-1F67-480A-8D73-2733FFCEE4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F54526-50F5-4341-9A47-0527EAFDA4EC}" type="datetimeFigureOut">
              <a:rPr lang="pt-BR"/>
              <a:pPr>
                <a:defRPr/>
              </a:pPr>
              <a:t>27/12/2018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17BD4BC-00CB-4BE6-851C-C0014439F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1EADA9-9A6B-444B-BB64-8CD9DE61E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739FB-67A6-4644-9FB9-6E9EDC18D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1DBE8-2475-47F9-A6A7-5D2967233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DC18B-6A9D-471D-8E12-AEF86DB999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5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60DA1E-79EA-4771-AA43-AB29883EE1B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201765ED-CACE-4606-89CE-CD8A3C097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6169F4-845B-407C-96E3-E4BAE3CB168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641B86-AB50-4157-A630-D478F3AA7C98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86F5D6-5D8A-4AFA-A35E-24B5FA628BDA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BBA3CEE-5196-4314-A88E-415C4568494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1E84BA-F582-4442-9BC0-9471AE31051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21">
            <a:extLst>
              <a:ext uri="{FF2B5EF4-FFF2-40B4-BE49-F238E27FC236}">
                <a16:creationId xmlns:a16="http://schemas.microsoft.com/office/drawing/2014/main" id="{DC6D8659-948E-442E-BBD8-317D9C77F27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2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6AB8F91B-4561-4167-A2BA-14088C2FE958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3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75A640C1-D42B-4C18-968E-9C5F9A9EAE7C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4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EB889D29-EBD4-4076-81B4-4850D525341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F05F436F-2983-4FFD-8689-FBBB7AF2AB83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0DA6A141-2641-4FBF-B194-ABE3A2C90916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753F63AE-A792-4551-BE7D-292E790E2647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6F7BD63F-9A7E-43A8-8495-F7321A448F62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0DCFF480-534B-4C74-BC07-86CF69029B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BDF2799D-91B4-4850-99A9-F5DC91B26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2A2B8349-83FB-4256-8AFD-BFDC0A0E0B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3B1E698B-D343-461D-915C-885F8EF3C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cs typeface="+mn-cs"/>
            </a:endParaRP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54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867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56401C-DE18-48C8-8A43-D90D8C472295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60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7E995289-5882-46CD-A246-0962864BA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A6B12C85-1D00-4489-8EF9-E600501C5A7E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42B04BC-7E8B-4698-A759-CE34BD7E8E7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5BB715D9-9498-49F7-971C-96EE72AE648A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B932BA80-A5D1-4DF3-B45F-BDFB88D5505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2019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Espaço Reservado para Texto 2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42950" y="58769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53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41DB1E-E41E-4F0B-99D3-743FB37C92C0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6A044-6D70-4EBF-934B-8F154A9A8D6C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9F5F0D-863A-4C6B-8EE3-0B4FF9B8E19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FCF21-6649-4DC7-94E0-FF5A7B5CA3D1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B2C54-2FEC-45D5-8B0B-9580095C3FF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12EFFC-AE2F-47EB-BD14-9C508DA39D64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8B67C-2E44-45AD-A5B3-3D5B67F3557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F6382A65-89CB-47F4-82CB-0CC06631721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8E0CDCF-7DB6-44D9-9D81-A3763E88C6DE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D41D7EEE-36EB-41EE-98FA-BE889A2A5C92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A358F903-A537-43E9-B959-078C52F442E5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F4407D-6647-473C-B55A-58B44F4991BF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3C107579-F5F6-418A-BF0E-83B8D35C9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1" r:id="rId2"/>
    <p:sldLayoutId id="2147484143" r:id="rId3"/>
    <p:sldLayoutId id="2147484144" r:id="rId4"/>
    <p:sldLayoutId id="214748414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Ce_wwStsY&amp;feature=youtu.be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1">
            <a:extLst>
              <a:ext uri="{FF2B5EF4-FFF2-40B4-BE49-F238E27FC236}">
                <a16:creationId xmlns:a16="http://schemas.microsoft.com/office/drawing/2014/main" id="{2B3BD1DB-7F4E-44BF-A89B-C84CAB7F481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1º</a:t>
            </a:r>
          </a:p>
        </p:txBody>
      </p:sp>
      <p:sp>
        <p:nvSpPr>
          <p:cNvPr id="7171" name="Espaço Reservado para Texto 2">
            <a:extLst>
              <a:ext uri="{FF2B5EF4-FFF2-40B4-BE49-F238E27FC236}">
                <a16:creationId xmlns:a16="http://schemas.microsoft.com/office/drawing/2014/main" id="{CE31013D-08F8-4F35-AA25-8322A3040FD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01</a:t>
            </a:r>
          </a:p>
        </p:txBody>
      </p:sp>
      <p:sp>
        <p:nvSpPr>
          <p:cNvPr id="7172" name="Espaço Reservado para Texto 3">
            <a:extLst>
              <a:ext uri="{FF2B5EF4-FFF2-40B4-BE49-F238E27FC236}">
                <a16:creationId xmlns:a16="http://schemas.microsoft.com/office/drawing/2014/main" id="{A47ADB68-B565-4B30-AE10-0B57A693673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51275" y="6165850"/>
            <a:ext cx="40338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05/</a:t>
            </a:r>
            <a:r>
              <a:rPr lang="pt-BR" altLang="pt-BR" sz="2800" dirty="0" err="1"/>
              <a:t>jan</a:t>
            </a:r>
            <a:r>
              <a:rPr lang="pt-BR" altLang="pt-BR" sz="2800" dirty="0"/>
              <a:t>/19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Depois de algum tempo, os avós ficaram curados e puderam voltar para a casa deles. </a:t>
            </a:r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ficou feliz e agradecida a Deus! Agora, ela continua orando todas as manhãs e também à noite, antes de ir para cama. Em suas orações, ela pede que Deus os ajude, ora para que tenham boas noites de descanso e um lindo amanhecer.</a:t>
            </a:r>
          </a:p>
        </p:txBody>
      </p:sp>
      <p:pic>
        <p:nvPicPr>
          <p:cNvPr id="2050" name="Picture 2" descr="Resultado de imagem para Menina em oraÃ§Ã£o desenho">
            <a:extLst>
              <a:ext uri="{FF2B5EF4-FFF2-40B4-BE49-F238E27FC236}">
                <a16:creationId xmlns:a16="http://schemas.microsoft.com/office/drawing/2014/main" id="{0F91B1BD-BEBA-410A-B0A7-D3F5087C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3" y="2204864"/>
            <a:ext cx="5245174" cy="43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2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B58DFA-B108-4CE9-96F7-1B06CEF08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1501"/>
          <a:stretch/>
        </p:blipFill>
        <p:spPr>
          <a:xfrm>
            <a:off x="251520" y="1821698"/>
            <a:ext cx="4032448" cy="4631638"/>
          </a:xfrm>
          <a:prstGeom prst="rect">
            <a:avLst/>
          </a:prstGeom>
        </p:spPr>
      </p:pic>
      <p:sp>
        <p:nvSpPr>
          <p:cNvPr id="5" name="Texto explicativo retangular 2">
            <a:extLst>
              <a:ext uri="{FF2B5EF4-FFF2-40B4-BE49-F238E27FC236}">
                <a16:creationId xmlns:a16="http://schemas.microsoft.com/office/drawing/2014/main" id="{5E02AA79-09F3-4CE5-BC3B-D3163BA71F47}"/>
              </a:ext>
            </a:extLst>
          </p:cNvPr>
          <p:cNvSpPr/>
          <p:nvPr/>
        </p:nvSpPr>
        <p:spPr>
          <a:xfrm>
            <a:off x="4283968" y="4509120"/>
            <a:ext cx="4860032" cy="1563141"/>
          </a:xfrm>
          <a:prstGeom prst="wedgeRectCallout">
            <a:avLst>
              <a:gd name="adj1" fmla="val -68638"/>
              <a:gd name="adj2" fmla="val -3276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</a:rPr>
              <a:t>Muito agradecemos por apoiar a missão e educação adventistas com suas ofertas.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E07ADF-CC1F-453C-8ADB-2A58397C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Parte da oferta do quarto trimestre de 2015 ajudou na construção da Escola de Ensino Fundamental </a:t>
            </a:r>
            <a:r>
              <a:rPr lang="pt-BR" sz="2400" b="1" dirty="0" err="1">
                <a:solidFill>
                  <a:srgbClr val="FF0000"/>
                </a:solidFill>
              </a:rPr>
              <a:t>Eastern</a:t>
            </a:r>
            <a:r>
              <a:rPr lang="pt-BR" sz="2400" b="1" dirty="0">
                <a:solidFill>
                  <a:srgbClr val="FF0000"/>
                </a:solidFill>
              </a:rPr>
              <a:t> Gate, que iniciou as atividades em janeiro de 2017. Ela foi a primeira escola adventista do norte de Botsuana e a terceira do país.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8249EA-7043-49D0-BB8E-2094A81EC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-14132"/>
            <a:ext cx="9109075" cy="666750"/>
          </a:xfrm>
        </p:spPr>
        <p:txBody>
          <a:bodyPr/>
          <a:lstStyle/>
          <a:p>
            <a:r>
              <a:rPr lang="pt-BR" altLang="pt-BR" dirty="0">
                <a:ln>
                  <a:solidFill>
                    <a:schemeClr val="tx1"/>
                  </a:solidFill>
                </a:ln>
              </a:rPr>
              <a:t>DIVISÃO SUL-AFRICANA OCEANO ÍNDICO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583A7C5-CA76-4D1C-B478-667E908C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7" y="690952"/>
            <a:ext cx="3334470" cy="36741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Botsuana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Oficialmente Botsuana é um país independente da coroa britânica desde 1966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capital do país é a cidade de </a:t>
            </a:r>
            <a:r>
              <a:rPr lang="pt-BR" sz="2000" dirty="0" err="1"/>
              <a:t>Gabarone</a:t>
            </a:r>
            <a:r>
              <a:rPr lang="pt-BR" sz="2000" dirty="0"/>
              <a:t> que fica no sudeste do país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É um país sem costa </a:t>
            </a:r>
            <a:r>
              <a:rPr lang="pt-BR" sz="2000" dirty="0" err="1"/>
              <a:t>marítma</a:t>
            </a:r>
            <a:r>
              <a:rPr lang="pt-BR" sz="2000" dirty="0"/>
              <a:t>. Na parte sudoeste fica o deserto de Kalahari. O nome do deserto significa “A Grande Sede”.</a:t>
            </a:r>
            <a:endParaRPr lang="pt-BR" sz="2000" b="1" i="1" dirty="0">
              <a:solidFill>
                <a:srgbClr val="FF0000"/>
              </a:solidFill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F3F0926E-76C1-43F0-B6E6-01777B81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166" y="2463279"/>
            <a:ext cx="173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Botsuana</a:t>
            </a:r>
            <a:endParaRPr lang="pt-BR" alt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352DEBC-B692-4D3B-BA13-1DB30420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65" y="1310754"/>
            <a:ext cx="1733550" cy="1152525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991C8F9-53CA-48D3-A2DB-DAB2B69870AE}"/>
              </a:ext>
            </a:extLst>
          </p:cNvPr>
          <p:cNvCxnSpPr>
            <a:cxnSpLocks/>
          </p:cNvCxnSpPr>
          <p:nvPr/>
        </p:nvCxnSpPr>
        <p:spPr>
          <a:xfrm>
            <a:off x="755576" y="2492896"/>
            <a:ext cx="10616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B017DBF-5F64-47D6-8563-FD98F959EE10}"/>
              </a:ext>
            </a:extLst>
          </p:cNvPr>
          <p:cNvCxnSpPr/>
          <p:nvPr/>
        </p:nvCxnSpPr>
        <p:spPr>
          <a:xfrm>
            <a:off x="1817200" y="2492896"/>
            <a:ext cx="318684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botsuana">
            <a:extLst>
              <a:ext uri="{FF2B5EF4-FFF2-40B4-BE49-F238E27FC236}">
                <a16:creationId xmlns:a16="http://schemas.microsoft.com/office/drawing/2014/main" id="{0ABB9311-AB9E-40EB-9DB4-404833C7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40996"/>
            <a:ext cx="4605081" cy="28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FCE36FBD-4993-4B9B-A98A-96EF0D4C18B4}"/>
              </a:ext>
            </a:extLst>
          </p:cNvPr>
          <p:cNvSpPr/>
          <p:nvPr/>
        </p:nvSpPr>
        <p:spPr>
          <a:xfrm>
            <a:off x="7615460" y="3523874"/>
            <a:ext cx="1440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0000"/>
                </a:solidFill>
              </a:rPr>
              <a:t>Gabarone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Image result for deserto do kalahari">
            <a:extLst>
              <a:ext uri="{FF2B5EF4-FFF2-40B4-BE49-F238E27FC236}">
                <a16:creationId xmlns:a16="http://schemas.microsoft.com/office/drawing/2014/main" id="{BC4BC3E2-69F1-4C09-A3EC-1BAF197A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3" y="4394438"/>
            <a:ext cx="3637279" cy="24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DE83459-D483-40CF-9FAD-F933F3E8E0EC}"/>
              </a:ext>
            </a:extLst>
          </p:cNvPr>
          <p:cNvSpPr/>
          <p:nvPr/>
        </p:nvSpPr>
        <p:spPr>
          <a:xfrm>
            <a:off x="2837222" y="4335487"/>
            <a:ext cx="1230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Kalahari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1ED65A8-7DD1-4A36-A468-73DEBB7FE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8" y="692104"/>
            <a:ext cx="39147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BBA0ED8-CA9A-4BE6-82A8-A3A3272758EB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dirty="0">
                <a:ln>
                  <a:solidFill>
                    <a:schemeClr val="tx1"/>
                  </a:solidFill>
                </a:ln>
              </a:rPr>
              <a:t>DIVISÃO SUL-AFRICANA OCEANO ÍNDICO</a:t>
            </a:r>
          </a:p>
        </p:txBody>
      </p:sp>
      <p:sp>
        <p:nvSpPr>
          <p:cNvPr id="7" name="CaixaDeTexto 18">
            <a:extLst>
              <a:ext uri="{FF2B5EF4-FFF2-40B4-BE49-F238E27FC236}">
                <a16:creationId xmlns:a16="http://schemas.microsoft.com/office/drawing/2014/main" id="{C80DA7EF-2BD0-465D-A423-544D0CD8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4" y="884183"/>
            <a:ext cx="3190028" cy="36625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pt-BR" altLang="pt-BR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Órix</a:t>
            </a:r>
            <a:endParaRPr lang="pt-BR" alt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pt-BR" sz="20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Comic Sans MS" panose="030F0702030302020204" pitchFamily="66" charset="0"/>
              </a:rPr>
              <a:t>O </a:t>
            </a:r>
            <a:r>
              <a:rPr lang="es-ES" sz="1600" b="1" dirty="0" err="1">
                <a:latin typeface="Comic Sans MS" panose="030F0702030302020204" pitchFamily="66" charset="0"/>
              </a:rPr>
              <a:t>Órix</a:t>
            </a:r>
            <a:r>
              <a:rPr lang="es-ES" sz="1600" dirty="0">
                <a:latin typeface="Comic Sans MS" panose="030F0702030302020204" pitchFamily="66" charset="0"/>
              </a:rPr>
              <a:t> é encontrado </a:t>
            </a:r>
            <a:r>
              <a:rPr lang="es-ES" sz="1600" dirty="0" err="1">
                <a:latin typeface="Comic Sans MS" panose="030F0702030302020204" pitchFamily="66" charset="0"/>
              </a:rPr>
              <a:t>em</a:t>
            </a:r>
            <a:r>
              <a:rPr lang="es-ES" sz="1600" dirty="0">
                <a:latin typeface="Comic Sans MS" panose="030F0702030302020204" pitchFamily="66" charset="0"/>
              </a:rPr>
              <a:t> diversas partes da África, inclusive </a:t>
            </a:r>
            <a:r>
              <a:rPr lang="es-ES" sz="1600" dirty="0" err="1">
                <a:latin typeface="Comic Sans MS" panose="030F0702030302020204" pitchFamily="66" charset="0"/>
              </a:rPr>
              <a:t>em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b="1" i="1" dirty="0">
                <a:latin typeface="Comic Sans MS" panose="030F0702030302020204" pitchFamily="66" charset="0"/>
              </a:rPr>
              <a:t>Botsuana</a:t>
            </a:r>
            <a:r>
              <a:rPr lang="es-ES" sz="1600" dirty="0">
                <a:latin typeface="Comic Sans MS" panose="030F0702030302020204" pitchFamily="66" charset="0"/>
              </a:rPr>
              <a:t>;</a:t>
            </a:r>
          </a:p>
          <a:p>
            <a:pPr algn="just"/>
            <a:endParaRPr lang="es-ES" sz="16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latin typeface="Comic Sans MS" panose="030F0702030302020204" pitchFamily="66" charset="0"/>
              </a:rPr>
              <a:t>Estes animais são muito fortes e pesados, com crina curta;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latin typeface="Comic Sans MS" panose="030F0702030302020204" pitchFamily="66" charset="0"/>
              </a:rPr>
              <a:t>Possuem chifres longos, redondos e retos</a:t>
            </a:r>
            <a:r>
              <a:rPr lang="es-ES" sz="1600" dirty="0">
                <a:latin typeface="Comic Sans MS" panose="030F0702030302020204" pitchFamily="66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 err="1">
                <a:latin typeface="Comic Sans MS" panose="030F0702030302020204" pitchFamily="66" charset="0"/>
              </a:rPr>
              <a:t>Vivem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dirty="0" err="1">
                <a:latin typeface="Comic Sans MS" panose="030F0702030302020204" pitchFamily="66" charset="0"/>
              </a:rPr>
              <a:t>em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s-ES" sz="1600" dirty="0" err="1">
                <a:latin typeface="Comic Sans MS" panose="030F0702030302020204" pitchFamily="66" charset="0"/>
              </a:rPr>
              <a:t>pequenos</a:t>
            </a:r>
            <a:r>
              <a:rPr lang="es-ES" sz="1600" dirty="0">
                <a:latin typeface="Comic Sans MS" panose="030F0702030302020204" pitchFamily="66" charset="0"/>
              </a:rPr>
              <a:t> grupos.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EDBF5D-0F73-43A2-B93C-D458AC797F7D}"/>
              </a:ext>
            </a:extLst>
          </p:cNvPr>
          <p:cNvSpPr txBox="1"/>
          <p:nvPr/>
        </p:nvSpPr>
        <p:spPr>
          <a:xfrm>
            <a:off x="683568" y="6362164"/>
            <a:ext cx="19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omic Sans MS" panose="030F0702030302020204" pitchFamily="66" charset="0"/>
              </a:rPr>
              <a:t>Bandeira de Botsuana</a:t>
            </a:r>
          </a:p>
        </p:txBody>
      </p:sp>
      <p:pic>
        <p:nvPicPr>
          <p:cNvPr id="11" name="Picture 8" descr="Resultado de imagem para Ã³rix-beisa">
            <a:extLst>
              <a:ext uri="{FF2B5EF4-FFF2-40B4-BE49-F238E27FC236}">
                <a16:creationId xmlns:a16="http://schemas.microsoft.com/office/drawing/2014/main" id="{CF008DFA-99BE-460F-B47F-837D3193A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19053"/>
          <a:stretch/>
        </p:blipFill>
        <p:spPr bwMode="auto">
          <a:xfrm>
            <a:off x="6626356" y="1317848"/>
            <a:ext cx="2088232" cy="2136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2" descr="Imagem relacionada">
            <a:extLst>
              <a:ext uri="{FF2B5EF4-FFF2-40B4-BE49-F238E27FC236}">
                <a16:creationId xmlns:a16="http://schemas.microsoft.com/office/drawing/2014/main" id="{CEFFD285-B65B-402A-AAD5-251EEF385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"/>
          <a:stretch/>
        </p:blipFill>
        <p:spPr bwMode="auto">
          <a:xfrm>
            <a:off x="4067944" y="821241"/>
            <a:ext cx="2003080" cy="300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4" descr="Resultado de imagem para Ã³rix-beisa">
            <a:extLst>
              <a:ext uri="{FF2B5EF4-FFF2-40B4-BE49-F238E27FC236}">
                <a16:creationId xmlns:a16="http://schemas.microsoft.com/office/drawing/2014/main" id="{C02BF5E0-ADC6-406E-A1BE-869323BA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9878"/>
            <a:ext cx="4393896" cy="2714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61D5494-0D2D-4C05-BC80-76ADDA763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17335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4E2451-CDDF-4181-9C4D-C086781A8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-21028"/>
            <a:ext cx="9109075" cy="666750"/>
          </a:xfrm>
        </p:spPr>
        <p:txBody>
          <a:bodyPr/>
          <a:lstStyle/>
          <a:p>
            <a:pPr algn="ctr"/>
            <a:r>
              <a:rPr lang="pt-BR" sz="3600" dirty="0"/>
              <a:t>Orientação aos professores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4A2EDA-7BC7-4531-A314-2771A780107B}"/>
              </a:ext>
            </a:extLst>
          </p:cNvPr>
          <p:cNvSpPr/>
          <p:nvPr/>
        </p:nvSpPr>
        <p:spPr>
          <a:xfrm>
            <a:off x="179512" y="893619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latin typeface="MyriadPro-It"/>
              </a:rPr>
              <a:t>• Localizar </a:t>
            </a:r>
            <a:r>
              <a:rPr lang="pt-BR" sz="2800" b="1" i="1" dirty="0" err="1">
                <a:latin typeface="MyriadPro-It"/>
              </a:rPr>
              <a:t>Francistown</a:t>
            </a:r>
            <a:r>
              <a:rPr lang="pt-BR" sz="2800" b="1" i="1" dirty="0">
                <a:latin typeface="MyriadPro-It"/>
              </a:rPr>
              <a:t>, Botsuana, no mapa.</a:t>
            </a:r>
          </a:p>
          <a:p>
            <a:r>
              <a:rPr lang="pt-BR" sz="2800" b="1" i="1" dirty="0">
                <a:latin typeface="MyriadPro-It"/>
              </a:rPr>
              <a:t>• Pronúncia de </a:t>
            </a:r>
            <a:r>
              <a:rPr lang="pt-BR" sz="2800" b="1" i="1" dirty="0" err="1">
                <a:latin typeface="MyriadPro-It"/>
              </a:rPr>
              <a:t>Tebogo</a:t>
            </a:r>
            <a:r>
              <a:rPr lang="pt-BR" sz="2800" b="1" i="1" dirty="0">
                <a:latin typeface="MyriadPro-It"/>
              </a:rPr>
              <a:t>: te-BO-</a:t>
            </a:r>
            <a:r>
              <a:rPr lang="pt-BR" sz="2800" b="1" i="1" dirty="0" err="1">
                <a:latin typeface="MyriadPro-It"/>
              </a:rPr>
              <a:t>kho</a:t>
            </a:r>
            <a:r>
              <a:rPr lang="pt-BR" sz="2800" b="1" i="1" dirty="0">
                <a:latin typeface="MyriadPro-It"/>
              </a:rPr>
              <a:t>.</a:t>
            </a:r>
          </a:p>
          <a:p>
            <a:r>
              <a:rPr lang="pt-BR" sz="2800" b="1" i="1" dirty="0">
                <a:latin typeface="MyriadPro-It"/>
              </a:rPr>
              <a:t>• Pergunte às crianças o que as deixam tristes.</a:t>
            </a:r>
          </a:p>
          <a:p>
            <a:r>
              <a:rPr lang="pt-BR" sz="2800" b="1" i="1" dirty="0">
                <a:latin typeface="MyriadPro-It"/>
              </a:rPr>
              <a:t>• Enfatize que elas devem orar quando estiverem tristes e agradecer a </a:t>
            </a:r>
            <a:r>
              <a:rPr lang="pt-BR" sz="2800" b="1" i="1">
                <a:latin typeface="MyriadPro-It"/>
              </a:rPr>
              <a:t>Deus quando Ele </a:t>
            </a:r>
            <a:r>
              <a:rPr lang="pt-BR" sz="2800" b="1" i="1" dirty="0">
                <a:latin typeface="MyriadPro-It"/>
              </a:rPr>
              <a:t>responder à oração.</a:t>
            </a:r>
          </a:p>
          <a:p>
            <a:r>
              <a:rPr lang="pt-BR" sz="2800" b="1" i="1" dirty="0">
                <a:latin typeface="MyriadPro-It"/>
              </a:rPr>
              <a:t>• Assista ao testemunho de </a:t>
            </a:r>
            <a:r>
              <a:rPr lang="pt-BR" sz="2800" b="1" i="1" dirty="0" err="1">
                <a:latin typeface="MyriadPro-It"/>
              </a:rPr>
              <a:t>Tebogo</a:t>
            </a:r>
            <a:r>
              <a:rPr lang="pt-BR" sz="2800" b="1" i="1" dirty="0">
                <a:latin typeface="MyriadPro-It"/>
              </a:rPr>
              <a:t> no </a:t>
            </a:r>
            <a:r>
              <a:rPr lang="pt-BR" sz="2800" b="1" dirty="0">
                <a:latin typeface="MyriadPro-Regular" panose="020B0503030403020204" pitchFamily="34" charset="0"/>
              </a:rPr>
              <a:t>link</a:t>
            </a:r>
            <a:r>
              <a:rPr lang="pt-BR" sz="2800" b="1" i="1" dirty="0">
                <a:latin typeface="MyriadPro-It"/>
              </a:rPr>
              <a:t>:	</a:t>
            </a:r>
          </a:p>
          <a:p>
            <a:r>
              <a:rPr lang="pt-BR" sz="2800" b="1" i="1" dirty="0">
                <a:latin typeface="MyriadPro-It"/>
              </a:rPr>
              <a:t>		 </a:t>
            </a:r>
            <a:r>
              <a:rPr lang="pt-BR" sz="2000" b="1" i="1" dirty="0">
                <a:latin typeface="MyriadPro-It"/>
                <a:hlinkClick r:id="rId2"/>
              </a:rPr>
              <a:t>https://www.youtube.com/watch?v=kNCe_wwStsY&amp;feature=youtu.be</a:t>
            </a:r>
            <a:endParaRPr lang="pt-BR" sz="2800" b="1" i="1" dirty="0">
              <a:latin typeface="MyriadPro-It"/>
            </a:endParaRPr>
          </a:p>
        </p:txBody>
      </p:sp>
    </p:spTree>
    <p:extLst>
      <p:ext uri="{BB962C8B-B14F-4D97-AF65-F5344CB8AC3E}">
        <p14:creationId xmlns:p14="http://schemas.microsoft.com/office/powerpoint/2010/main" val="133845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F956F84F-AD39-4940-A414-B851CEE6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28675" name="Retângulo 3">
            <a:extLst>
              <a:ext uri="{FF2B5EF4-FFF2-40B4-BE49-F238E27FC236}">
                <a16:creationId xmlns:a16="http://schemas.microsoft.com/office/drawing/2014/main" id="{4408C65A-75DB-4F25-B749-C5561745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551238"/>
            <a:ext cx="903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Neste trimestre contamos com a colaboração de </a:t>
            </a:r>
            <a:r>
              <a:rPr lang="pt-BR" altLang="pt-BR" sz="2400" b="1">
                <a:solidFill>
                  <a:srgbClr val="FF0000"/>
                </a:solidFill>
              </a:rPr>
              <a:t>Eliane Batista </a:t>
            </a:r>
            <a:r>
              <a:rPr lang="pt-BR" altLang="pt-BR" sz="2400" b="1"/>
              <a:t>para a pesquisa dos animais  </a:t>
            </a:r>
          </a:p>
          <a:p>
            <a:pPr eaLnBrk="1" hangingPunct="1"/>
            <a:r>
              <a:rPr lang="pt-BR" altLang="pt-BR" sz="2400" b="1"/>
              <a:t> </a:t>
            </a:r>
          </a:p>
          <a:p>
            <a:pPr eaLnBrk="1" hangingPunct="1"/>
            <a:r>
              <a:rPr lang="pt-BR" altLang="pt-BR" sz="2400" b="1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B00739-0A03-4DC2-A239-693A71FC8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1501"/>
          <a:stretch/>
        </p:blipFill>
        <p:spPr>
          <a:xfrm>
            <a:off x="251520" y="1661599"/>
            <a:ext cx="3086100" cy="354467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5611F5A-BB6B-48F2-811C-8998528C9D3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0888" y="782801"/>
            <a:ext cx="3567600" cy="5259600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S01 - Missões – 05 de janeiro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5824" y="836712"/>
            <a:ext cx="9109075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Pipocas e avós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2190C86D-4B96-4081-955A-B819167D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94" y="6261264"/>
            <a:ext cx="1741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Botsuana</a:t>
            </a:r>
            <a:endParaRPr lang="pt-BR" altLang="pt-BR" sz="2400" b="1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5D77E26-ED9C-4486-AC20-B5F2367CB1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427984" y="4005064"/>
            <a:ext cx="864096" cy="2487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79512" y="515753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Tebogo</a:t>
            </a:r>
            <a:r>
              <a:rPr lang="pt-BR" b="1" dirty="0"/>
              <a:t>, 7 </a:t>
            </a:r>
            <a:r>
              <a:rPr lang="pt-BR" sz="2400" b="1" dirty="0"/>
              <a:t> 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FAA39FA-AE72-455A-B3A6-4807D6EAE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5" y="5619203"/>
            <a:ext cx="17335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Espaço Reservado para Texto 1">
            <a:extLst>
              <a:ext uri="{FF2B5EF4-FFF2-40B4-BE49-F238E27FC236}">
                <a16:creationId xmlns:a16="http://schemas.microsoft.com/office/drawing/2014/main" id="{0D787BDA-0BB0-4CB8-91B4-015DE5AB27A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dirty="0"/>
              <a:t>DIVISÃO SUL-AFRICANA OCEANO ÍNDICO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62DFF5F-2A9E-4643-99EE-34B08EC43BC9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F5B52D-7E32-45EA-9769-3ACD3EB29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7094" y="-174064"/>
            <a:ext cx="5620271" cy="84264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06A3D0-4A60-4124-8DC9-92D5297F5E0A}"/>
              </a:ext>
            </a:extLst>
          </p:cNvPr>
          <p:cNvSpPr txBox="1"/>
          <p:nvPr/>
        </p:nvSpPr>
        <p:spPr>
          <a:xfrm>
            <a:off x="5076056" y="1226569"/>
            <a:ext cx="4033921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-457200" algn="ctr"/>
            <a:r>
              <a:rPr lang="pt-BR" b="1" dirty="0">
                <a:solidFill>
                  <a:srgbClr val="FF0000"/>
                </a:solidFill>
              </a:rPr>
              <a:t>Projetos em São Tomé e Príncipe</a:t>
            </a:r>
          </a:p>
          <a:p>
            <a:pPr indent="-457200">
              <a:buFont typeface="+mj-lt"/>
              <a:buAutoNum type="arabicPeriod"/>
            </a:pPr>
            <a:r>
              <a:rPr lang="pt-BR" dirty="0"/>
              <a:t>Centro de Reabilitação do Álcool e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 drogas</a:t>
            </a:r>
          </a:p>
          <a:p>
            <a:pPr indent="-457200">
              <a:buFont typeface="+mj-lt"/>
              <a:buAutoNum type="arabicPeriod"/>
            </a:pPr>
            <a:r>
              <a:rPr lang="pt-BR" dirty="0"/>
              <a:t>Nova igreja</a:t>
            </a:r>
          </a:p>
          <a:p>
            <a:pPr indent="-457200">
              <a:buFont typeface="+mj-lt"/>
              <a:buAutoNum type="arabicPeriod"/>
            </a:pPr>
            <a:r>
              <a:rPr lang="pt-BR" dirty="0"/>
              <a:t>Auditório para uma Escola de            </a:t>
            </a:r>
            <a:r>
              <a:rPr lang="pt-BR" dirty="0">
                <a:solidFill>
                  <a:srgbClr val="FFFF00"/>
                </a:solidFill>
              </a:rPr>
              <a:t>. </a:t>
            </a:r>
            <a:r>
              <a:rPr lang="pt-BR" dirty="0"/>
              <a:t>       Ensino Fundamental e médio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Projetos em Moçambique</a:t>
            </a:r>
          </a:p>
          <a:p>
            <a:pPr indent="-457200">
              <a:buFont typeface="+mj-lt"/>
              <a:buAutoNum type="arabicPeriod"/>
            </a:pPr>
            <a:r>
              <a:rPr lang="pt-BR" dirty="0"/>
              <a:t>Construir uma Escola de Ensino         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 Fundamental em </a:t>
            </a:r>
            <a:r>
              <a:rPr lang="pt-BR" dirty="0" err="1"/>
              <a:t>Milange</a:t>
            </a:r>
            <a:endParaRPr lang="pt-BR" dirty="0"/>
          </a:p>
          <a:p>
            <a:pPr indent="-457200">
              <a:buFont typeface="+mj-lt"/>
              <a:buAutoNum type="arabicPeriod"/>
            </a:pPr>
            <a:r>
              <a:rPr lang="pt-BR" dirty="0"/>
              <a:t>Expandir o Departamento de         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Alimentação e Nutrição na              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Universidade Adventista de                 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Moçambique, em Beira</a:t>
            </a:r>
          </a:p>
          <a:p>
            <a:pPr indent="-457200">
              <a:buFont typeface="+mj-lt"/>
              <a:buAutoNum type="arabicPeriod"/>
            </a:pPr>
            <a:r>
              <a:rPr lang="pt-BR" dirty="0"/>
              <a:t>Estabelecer um orfanato para           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crianças que perderam os pais para    </a:t>
            </a:r>
            <a:r>
              <a:rPr lang="pt-BR" dirty="0">
                <a:solidFill>
                  <a:srgbClr val="FFFF00"/>
                </a:solidFill>
              </a:rPr>
              <a:t>.</a:t>
            </a:r>
            <a:r>
              <a:rPr lang="pt-BR" dirty="0"/>
              <a:t>       o HIV/AIDS, em Nampula</a:t>
            </a:r>
          </a:p>
          <a:p>
            <a:pPr indent="-457200" algn="ctr"/>
            <a:r>
              <a:rPr lang="pt-BR" b="1" dirty="0">
                <a:solidFill>
                  <a:srgbClr val="FF0000"/>
                </a:solidFill>
              </a:rPr>
              <a:t>Projeto para crianças</a:t>
            </a:r>
          </a:p>
          <a:p>
            <a:pPr indent="-457200"/>
            <a:r>
              <a:rPr lang="pt-BR" dirty="0"/>
              <a:t>          Doação de Bíblias em português para crianças e famílias carentes em Moçambique e São Tomé e Príncipe 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188CC9B-7071-4D70-86B8-55AA27F46A72}"/>
              </a:ext>
            </a:extLst>
          </p:cNvPr>
          <p:cNvSpPr/>
          <p:nvPr/>
        </p:nvSpPr>
        <p:spPr>
          <a:xfrm>
            <a:off x="5148065" y="1556792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8895BEE-3165-46E4-956C-087222775EEA}"/>
              </a:ext>
            </a:extLst>
          </p:cNvPr>
          <p:cNvSpPr/>
          <p:nvPr/>
        </p:nvSpPr>
        <p:spPr>
          <a:xfrm>
            <a:off x="5148064" y="2060848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60D9541-39EB-4A6C-B91F-46F02C76ECCC}"/>
              </a:ext>
            </a:extLst>
          </p:cNvPr>
          <p:cNvSpPr/>
          <p:nvPr/>
        </p:nvSpPr>
        <p:spPr>
          <a:xfrm>
            <a:off x="5148064" y="2420888"/>
            <a:ext cx="360038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0FE049F-8DD4-49B3-AD1D-86925C77196F}"/>
              </a:ext>
            </a:extLst>
          </p:cNvPr>
          <p:cNvSpPr/>
          <p:nvPr/>
        </p:nvSpPr>
        <p:spPr>
          <a:xfrm>
            <a:off x="5148064" y="3140968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4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D62775D-5A0A-4FE9-A520-24D58FD9E123}"/>
              </a:ext>
            </a:extLst>
          </p:cNvPr>
          <p:cNvSpPr/>
          <p:nvPr/>
        </p:nvSpPr>
        <p:spPr>
          <a:xfrm>
            <a:off x="5148064" y="3717032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5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E5FAF9D-01A1-4E4C-92B5-93F75B56A3DD}"/>
              </a:ext>
            </a:extLst>
          </p:cNvPr>
          <p:cNvSpPr/>
          <p:nvPr/>
        </p:nvSpPr>
        <p:spPr>
          <a:xfrm>
            <a:off x="5148064" y="4855908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6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EB614EE-CFD1-489D-92C4-81085442A2DC}"/>
              </a:ext>
            </a:extLst>
          </p:cNvPr>
          <p:cNvSpPr/>
          <p:nvPr/>
        </p:nvSpPr>
        <p:spPr>
          <a:xfrm>
            <a:off x="5148065" y="5949280"/>
            <a:ext cx="360039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7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3A8349C-3D46-46CF-B8E5-7529019F4784}"/>
              </a:ext>
            </a:extLst>
          </p:cNvPr>
          <p:cNvCxnSpPr>
            <a:stCxn id="7" idx="2"/>
          </p:cNvCxnSpPr>
          <p:nvPr/>
        </p:nvCxnSpPr>
        <p:spPr>
          <a:xfrm flipH="1">
            <a:off x="251520" y="1736812"/>
            <a:ext cx="4896545" cy="468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B8C511C-A1BD-4A50-BCB2-787E4084B07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467544" y="2240868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7B5EC29-B3ED-4CD1-801D-8174DDABA3D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683566" y="2420888"/>
            <a:ext cx="4464498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20A60B4-8E3C-4CBA-9FBC-F2BC9336812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851920" y="3320988"/>
            <a:ext cx="1296144" cy="936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B810DFF5-88CC-4941-A9F3-35FECC4E14A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851920" y="3897052"/>
            <a:ext cx="1296144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D6F10E06-0E21-413F-BACD-67132881B4D4}"/>
              </a:ext>
            </a:extLst>
          </p:cNvPr>
          <p:cNvCxnSpPr>
            <a:cxnSpLocks/>
            <a:stCxn id="13" idx="2"/>
          </p:cNvCxnSpPr>
          <p:nvPr/>
        </p:nvCxnSpPr>
        <p:spPr>
          <a:xfrm flipH="1" flipV="1">
            <a:off x="4139952" y="4257093"/>
            <a:ext cx="1008112" cy="778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905986C-1515-49D8-9E81-C28F84ECF58F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683565" y="2753308"/>
            <a:ext cx="4464500" cy="33759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203264E9-16C2-40EC-8EC4-717B25AA28F6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3995936" y="5035928"/>
            <a:ext cx="1152129" cy="1093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3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, uma garotinha de sete anos, teve dois momentos muito difíceis na vida. O primeiro foi quando sua mãe lhe deu dinheiro para comprar pipoca. Ela segurou o dinheiro com as mãos bem fechadas e correu para a loja do bairro. Mal podia esperar o momento em que abriria a embalagem de pipoca.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421173-17DA-40E5-B1BE-325853B61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4636"/>
            <a:ext cx="8594986" cy="4121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4" y="100945"/>
            <a:ext cx="905237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Mas, enquanto corria, alguns meninos da escola viram o dinheiro nas mãos dela e lhe pararam na rua.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– Queremos seu dinheiro – disse um deles.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pPr marL="3240000"/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estava um pouco amedrontada, mas não queria entregar o dinheiro.</a:t>
            </a:r>
          </a:p>
          <a:p>
            <a:pPr marL="3240000"/>
            <a:endParaRPr lang="pt-BR" sz="2400" b="1" dirty="0">
              <a:solidFill>
                <a:srgbClr val="FF0000"/>
              </a:solidFill>
            </a:endParaRPr>
          </a:p>
          <a:p>
            <a:pPr marL="3240000"/>
            <a:r>
              <a:rPr lang="pt-BR" sz="2400" b="1" dirty="0">
                <a:solidFill>
                  <a:srgbClr val="FF0000"/>
                </a:solidFill>
              </a:rPr>
              <a:t>– Minha mãe disse que o dinheiro é para eu comprar pipoca – ela respondeu.</a:t>
            </a:r>
          </a:p>
          <a:p>
            <a:pPr marL="3240000"/>
            <a:endParaRPr lang="pt-BR" sz="2400" b="1" dirty="0">
              <a:solidFill>
                <a:srgbClr val="FF0000"/>
              </a:solidFill>
            </a:endParaRPr>
          </a:p>
          <a:p>
            <a:pPr marL="3240000"/>
            <a:r>
              <a:rPr lang="pt-BR" sz="2400" b="1" dirty="0">
                <a:solidFill>
                  <a:srgbClr val="FF0000"/>
                </a:solidFill>
              </a:rPr>
              <a:t>Os meninos ficaram zangados. Um deles lhe deu um tapa no rosto e, então, todos fugiram.</a:t>
            </a:r>
          </a:p>
          <a:p>
            <a:pPr marL="3240000"/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AEA686-907B-424B-9EDC-57CBD368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5" y="1938955"/>
            <a:ext cx="3170667" cy="33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ficou muito triste e começou a chorar. Ela não gostaria de voltar para a escola porque não queria ver os garotos malvados novamente. A mãe percebeu a tristeza da filha e, ao terminar o primeiro ano, decidiu não mais enviá-la para aquela escola. Em vez disso, </a:t>
            </a:r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foi matriculada na escola adventista chamada Escola de Ensino Fundamental de </a:t>
            </a:r>
            <a:r>
              <a:rPr lang="pt-BR" sz="2400" b="1" dirty="0" err="1">
                <a:solidFill>
                  <a:srgbClr val="FF0000"/>
                </a:solidFill>
              </a:rPr>
              <a:t>Eastern</a:t>
            </a:r>
            <a:r>
              <a:rPr lang="pt-BR" sz="2400" b="1" dirty="0">
                <a:solidFill>
                  <a:srgbClr val="FF0000"/>
                </a:solidFill>
              </a:rPr>
              <a:t> Gate.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7F704D0-2247-471D-8AB7-9356E16EC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97598"/>
              </p:ext>
            </p:extLst>
          </p:nvPr>
        </p:nvGraphicFramePr>
        <p:xfrm>
          <a:off x="323528" y="2708920"/>
          <a:ext cx="8523680" cy="361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-PAINT" r:id="rId3" imgW="11372760" imgH="4819320" progId="CorelPhotoPaint.Image.12">
                  <p:embed/>
                </p:oleObj>
              </mc:Choice>
              <mc:Fallback>
                <p:oleObj name="PHOTO-PAINT" r:id="rId3" imgW="11372760" imgH="4819320" progId="CorelPhotoPaint.Image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7F704D0-2247-471D-8AB7-9356E16ECF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708920"/>
                        <a:ext cx="8523680" cy="361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BBA7491-DAD1-4C5F-982B-5758E1936943}"/>
              </a:ext>
            </a:extLst>
          </p:cNvPr>
          <p:cNvSpPr/>
          <p:nvPr/>
        </p:nvSpPr>
        <p:spPr>
          <a:xfrm>
            <a:off x="467544" y="280649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Escola de Ensino Fundamental de </a:t>
            </a:r>
            <a:r>
              <a:rPr lang="pt-BR" sz="2400" b="1" dirty="0" err="1">
                <a:solidFill>
                  <a:srgbClr val="FF0000"/>
                </a:solidFill>
              </a:rPr>
              <a:t>Eastern</a:t>
            </a:r>
            <a:r>
              <a:rPr lang="pt-BR" sz="2400" b="1" dirty="0">
                <a:solidFill>
                  <a:srgbClr val="FF0000"/>
                </a:solidFill>
              </a:rPr>
              <a:t> Gate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3122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87A1891-1096-4919-B3D8-412C77909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1501"/>
          <a:stretch/>
        </p:blipFill>
        <p:spPr>
          <a:xfrm>
            <a:off x="176412" y="764704"/>
            <a:ext cx="3086100" cy="3544670"/>
          </a:xfrm>
          <a:prstGeom prst="rect">
            <a:avLst/>
          </a:prstGeom>
        </p:spPr>
      </p:pic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A menina ficou muito feliz!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CCE3810-B5D7-4A9E-AD42-479F0718C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6999"/>
              </p:ext>
            </p:extLst>
          </p:nvPr>
        </p:nvGraphicFramePr>
        <p:xfrm>
          <a:off x="3635896" y="3108477"/>
          <a:ext cx="5331692" cy="36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-PAINT" r:id="rId4" imgW="7638840" imgH="5229000" progId="CorelPhotoPaint.Image.12">
                  <p:embed/>
                </p:oleObj>
              </mc:Choice>
              <mc:Fallback>
                <p:oleObj name="PHOTO-PAINT" r:id="rId4" imgW="7638840" imgH="5229000" progId="CorelPhotoPaint.Image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CCE3810-B5D7-4A9E-AD42-479F0718C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3108477"/>
                        <a:ext cx="5331692" cy="364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6E8BCED2-8347-4C08-936D-71F89B1AE0DE}"/>
              </a:ext>
            </a:extLst>
          </p:cNvPr>
          <p:cNvSpPr/>
          <p:nvPr/>
        </p:nvSpPr>
        <p:spPr>
          <a:xfrm>
            <a:off x="3582888" y="620688"/>
            <a:ext cx="5508104" cy="2376264"/>
          </a:xfrm>
          <a:prstGeom prst="wedgeRectCallout">
            <a:avLst>
              <a:gd name="adj1" fmla="val -68952"/>
              <a:gd name="adj2" fmla="val 463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</a:rPr>
              <a:t>Gosto da escola porque nossa professora ensina a ter boas maneiras, a ser crianças bondosas, e como obedecer aos pais e a Deus</a:t>
            </a:r>
            <a:endParaRPr lang="pt-BR" sz="20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435F0C5-8C91-4241-B95B-1EE448896094}"/>
              </a:ext>
            </a:extLst>
          </p:cNvPr>
          <p:cNvSpPr/>
          <p:nvPr/>
        </p:nvSpPr>
        <p:spPr>
          <a:xfrm>
            <a:off x="5684516" y="4414454"/>
            <a:ext cx="975716" cy="886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C7BC0E-50AF-4975-A451-C97CDAF4156C}"/>
              </a:ext>
            </a:extLst>
          </p:cNvPr>
          <p:cNvSpPr/>
          <p:nvPr/>
        </p:nvSpPr>
        <p:spPr>
          <a:xfrm>
            <a:off x="5508104" y="5228067"/>
            <a:ext cx="134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err="1">
                <a:solidFill>
                  <a:srgbClr val="FF0000"/>
                </a:solidFill>
              </a:rPr>
              <a:t>Francistown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9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O segundo momento em que </a:t>
            </a:r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se sentiu desconfortável foi quando seus avós se mudaram para a casa dela. Ela os ama muito e ficou muito feliz com isso, mas achava difícil conversar com a avó e avô. Eles sempre esqueciam rapidamente o que falavam.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2954EC-9C52-4FD6-ACCB-1275E1583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3" y="2564904"/>
            <a:ext cx="3859709" cy="4000843"/>
          </a:xfrm>
          <a:prstGeom prst="rect">
            <a:avLst/>
          </a:prstGeom>
        </p:spPr>
      </p:pic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E6CE9062-BF27-4211-818B-A0AF9F724073}"/>
              </a:ext>
            </a:extLst>
          </p:cNvPr>
          <p:cNvSpPr/>
          <p:nvPr/>
        </p:nvSpPr>
        <p:spPr>
          <a:xfrm>
            <a:off x="4499992" y="2132856"/>
            <a:ext cx="4536504" cy="3024336"/>
          </a:xfrm>
          <a:prstGeom prst="wedgeRectCallout">
            <a:avLst>
              <a:gd name="adj1" fmla="val -73123"/>
              <a:gd name="adj2" fmla="val 397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</a:rPr>
              <a:t>“Apesar de serem situações completamente diferentes, eu me sentia muito triste como quando os garotos me bateram.”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138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enina em oraÃ§Ã£o">
            <a:extLst>
              <a:ext uri="{FF2B5EF4-FFF2-40B4-BE49-F238E27FC236}">
                <a16:creationId xmlns:a16="http://schemas.microsoft.com/office/drawing/2014/main" id="{B4B514FF-49BA-4679-AEF5-83336B5F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2" y="4226115"/>
            <a:ext cx="3829819" cy="2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" y="99773"/>
            <a:ext cx="90523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Notando o semblante triste da filha, a mãe falou: “Não fique triste! Ore, e Deus responderá às suas orações”. </a:t>
            </a:r>
            <a:r>
              <a:rPr lang="pt-BR" sz="2400" b="1" dirty="0" err="1">
                <a:solidFill>
                  <a:srgbClr val="FF0000"/>
                </a:solidFill>
              </a:rPr>
              <a:t>Tebogo</a:t>
            </a:r>
            <a:r>
              <a:rPr lang="pt-BR" sz="2400" b="1" dirty="0">
                <a:solidFill>
                  <a:srgbClr val="FF0000"/>
                </a:solidFill>
              </a:rPr>
              <a:t> começou a orar pelos avós. Ela orava todas as manhãs, enquanto a mãe e a irmã de 16 anos dormiam. 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A7857772-0F18-4C35-91A5-A17F5356591E}"/>
              </a:ext>
            </a:extLst>
          </p:cNvPr>
          <p:cNvSpPr/>
          <p:nvPr/>
        </p:nvSpPr>
        <p:spPr>
          <a:xfrm>
            <a:off x="4004577" y="1484784"/>
            <a:ext cx="5040560" cy="3744416"/>
          </a:xfrm>
          <a:prstGeom prst="wedgeEllipseCallout">
            <a:avLst>
              <a:gd name="adj1" fmla="val -61847"/>
              <a:gd name="adj2" fmla="val 444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chemeClr val="bg1"/>
                </a:solidFill>
              </a:rPr>
              <a:t>Por favor, Senhor, cure meus avós e os ajude a se manterem saudáveis. Por favor, responda à minha oração. Isso é muito importante!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729096"/>
      </p:ext>
    </p:extLst>
  </p:cSld>
  <p:clrMapOvr>
    <a:masterClrMapping/>
  </p:clrMapOvr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18394</TotalTime>
  <Words>903</Words>
  <Application>Microsoft Office PowerPoint</Application>
  <PresentationFormat>Apresentação na tela (4:3)</PresentationFormat>
  <Paragraphs>82</Paragraphs>
  <Slides>15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MyriadPro-It</vt:lpstr>
      <vt:lpstr>MyriadPro-Regular</vt:lpstr>
      <vt:lpstr>Wingdings</vt:lpstr>
      <vt:lpstr>Verde SERVIÇO</vt:lpstr>
      <vt:lpstr>PHOTO-PAINT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1076</cp:revision>
  <dcterms:created xsi:type="dcterms:W3CDTF">2014-12-27T17:37:04Z</dcterms:created>
  <dcterms:modified xsi:type="dcterms:W3CDTF">2018-12-27T13:11:00Z</dcterms:modified>
</cp:coreProperties>
</file>