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748" r:id="rId2"/>
    <p:sldId id="818" r:id="rId3"/>
    <p:sldId id="798" r:id="rId4"/>
    <p:sldId id="914" r:id="rId5"/>
    <p:sldId id="928" r:id="rId6"/>
    <p:sldId id="929" r:id="rId7"/>
    <p:sldId id="934" r:id="rId8"/>
    <p:sldId id="930" r:id="rId9"/>
    <p:sldId id="931" r:id="rId10"/>
    <p:sldId id="935" r:id="rId11"/>
    <p:sldId id="932" r:id="rId12"/>
    <p:sldId id="933" r:id="rId13"/>
    <p:sldId id="927" r:id="rId14"/>
    <p:sldId id="799" r:id="rId15"/>
    <p:sldId id="825" r:id="rId16"/>
    <p:sldId id="749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15" autoAdjust="0"/>
    <p:restoredTop sz="94434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03EBE0-3E5A-496C-8673-67721D9B5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76A22-1F67-480A-8D73-2733FFCEE4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F54526-50F5-4341-9A47-0527EAFDA4EC}" type="datetimeFigureOut">
              <a:rPr lang="pt-BR"/>
              <a:pPr>
                <a:defRPr/>
              </a:pPr>
              <a:t>10/11/2018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17BD4BC-00CB-4BE6-851C-C0014439F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1EADA9-9A6B-444B-BB64-8CD9DE61E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739FB-67A6-4644-9FB9-6E9EDC18D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1DBE8-2475-47F9-A6A7-5D2967233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DC18B-6A9D-471D-8E12-AEF86DB999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7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60DA1E-79EA-4771-AA43-AB29883EE1B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201765ED-CACE-4606-89CE-CD8A3C097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6169F4-845B-407C-96E3-E4BAE3CB168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641B86-AB50-4157-A630-D478F3AA7C98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86F5D6-5D8A-4AFA-A35E-24B5FA628BDA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BBA3CEE-5196-4314-A88E-415C4568494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1E84BA-F582-4442-9BC0-9471AE31051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21">
            <a:extLst>
              <a:ext uri="{FF2B5EF4-FFF2-40B4-BE49-F238E27FC236}">
                <a16:creationId xmlns:a16="http://schemas.microsoft.com/office/drawing/2014/main" id="{DC6D8659-948E-442E-BBD8-317D9C77F27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2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6AB8F91B-4561-4167-A2BA-14088C2FE958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3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75A640C1-D42B-4C18-968E-9C5F9A9EAE7C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4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EB889D29-EBD4-4076-81B4-4850D525341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F05F436F-2983-4FFD-8689-FBBB7AF2AB83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0DA6A141-2641-4FBF-B194-ABE3A2C90916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753F63AE-A792-4551-BE7D-292E790E2647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6F7BD63F-9A7E-43A8-8495-F7321A448F62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0DCFF480-534B-4C74-BC07-86CF69029B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BDF2799D-91B4-4850-99A9-F5DC91B26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2A2B8349-83FB-4256-8AFD-BFDC0A0E0B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3B1E698B-D343-461D-915C-885F8EF3C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cs typeface="+mn-cs"/>
            </a:endParaRP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54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867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56401C-DE18-48C8-8A43-D90D8C472295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60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7E995289-5882-46CD-A246-0962864BA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A6B12C85-1D00-4489-8EF9-E600501C5A7E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42B04BC-7E8B-4698-A759-CE34BD7E8E7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5BB715D9-9498-49F7-971C-96EE72AE648A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B932BA80-A5D1-4DF3-B45F-BDFB88D5505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>
              <a:cs typeface="+mn-cs"/>
            </a:endParaRPr>
          </a:p>
          <a:p>
            <a:pPr algn="ctr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Espaço Reservado para Texto 2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42950" y="58769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53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41DB1E-E41E-4F0B-99D3-743FB37C92C0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6A044-6D70-4EBF-934B-8F154A9A8D6C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9F5F0D-863A-4C6B-8EE3-0B4FF9B8E19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FCF21-6649-4DC7-94E0-FF5A7B5CA3D1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B2C54-2FEC-45D5-8B0B-9580095C3FF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12EFFC-AE2F-47EB-BD14-9C508DA39D64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8B67C-2E44-45AD-A5B3-3D5B67F3557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F6382A65-89CB-47F4-82CB-0CC06631721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8E0CDCF-7DB6-44D9-9D81-A3763E88C6DE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D41D7EEE-36EB-41EE-98FA-BE889A2A5C92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A358F903-A537-43E9-B959-078C52F442E5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F4407D-6647-473C-B55A-58B44F4991BF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3C107579-F5F6-418A-BF0E-83B8D35C9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1" r:id="rId2"/>
    <p:sldLayoutId id="2147484143" r:id="rId3"/>
    <p:sldLayoutId id="2147484144" r:id="rId4"/>
    <p:sldLayoutId id="214748414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1">
            <a:extLst>
              <a:ext uri="{FF2B5EF4-FFF2-40B4-BE49-F238E27FC236}">
                <a16:creationId xmlns:a16="http://schemas.microsoft.com/office/drawing/2014/main" id="{2B3BD1DB-7F4E-44BF-A89B-C84CAB7F481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4º</a:t>
            </a:r>
          </a:p>
        </p:txBody>
      </p:sp>
      <p:sp>
        <p:nvSpPr>
          <p:cNvPr id="7171" name="Espaço Reservado para Texto 2">
            <a:extLst>
              <a:ext uri="{FF2B5EF4-FFF2-40B4-BE49-F238E27FC236}">
                <a16:creationId xmlns:a16="http://schemas.microsoft.com/office/drawing/2014/main" id="{CE31013D-08F8-4F35-AA25-8322A3040FD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07</a:t>
            </a:r>
          </a:p>
        </p:txBody>
      </p:sp>
      <p:sp>
        <p:nvSpPr>
          <p:cNvPr id="7172" name="Espaço Reservado para Texto 3">
            <a:extLst>
              <a:ext uri="{FF2B5EF4-FFF2-40B4-BE49-F238E27FC236}">
                <a16:creationId xmlns:a16="http://schemas.microsoft.com/office/drawing/2014/main" id="{A47ADB68-B565-4B30-AE10-0B57A693673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51275" y="6165850"/>
            <a:ext cx="40338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17/</a:t>
            </a:r>
            <a:r>
              <a:rPr lang="pt-BR" altLang="pt-BR" sz="2800" dirty="0" err="1"/>
              <a:t>nov</a:t>
            </a:r>
            <a:r>
              <a:rPr lang="pt-BR" altLang="pt-BR" sz="2800" dirty="0"/>
              <a:t>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Ele orou: “Deus, se for a Tua vontade, por favor, me ajude a chegar ao vilarejo.”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ficou imóvel por cerca de cinco minutos, pensando no que fazer. Então, um relâmpago brilhou, e ele pôde ver o amplo rio à frente. Novamente orou: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329914-4CE6-4FEC-B29F-5A1354A9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1" y="3315834"/>
            <a:ext cx="3388179" cy="3437164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A72D2706-7800-4883-9CBF-70F6F9451EBE}"/>
              </a:ext>
            </a:extLst>
          </p:cNvPr>
          <p:cNvSpPr/>
          <p:nvPr/>
        </p:nvSpPr>
        <p:spPr>
          <a:xfrm>
            <a:off x="3243469" y="1639550"/>
            <a:ext cx="5760640" cy="1800200"/>
          </a:xfrm>
          <a:prstGeom prst="wedgeRoundRectCallout">
            <a:avLst>
              <a:gd name="adj1" fmla="val -55265"/>
              <a:gd name="adj2" fmla="val 9489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Deus, se quiseres, ajuda-me a chegar à aldeia. Faça com que o relâmpago dure mais tempo.</a:t>
            </a:r>
          </a:p>
        </p:txBody>
      </p:sp>
    </p:spTree>
    <p:extLst>
      <p:ext uri="{BB962C8B-B14F-4D97-AF65-F5344CB8AC3E}">
        <p14:creationId xmlns:p14="http://schemas.microsoft.com/office/powerpoint/2010/main" val="119183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Momentos depois, um raio atravessou a escuridão do céu e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viu claramente o rio à sua frente. Para sua surpresa, o relâmpago não piscou, mas continuou brilhando como o sol, tornando a selva tão brilhante como o dia! Ele viu uma série de troncos – árvores caídas – espalhados no rio. Correu até a beira da água e saltou de tronco em tronco até atravessar o rio. Quando chegou ao outro lado, o relâmpago desapareceu com um enorme trovão. O relâmpago iluminou o rio por dois minutos inteiros.</a:t>
            </a:r>
          </a:p>
        </p:txBody>
      </p:sp>
      <p:pic>
        <p:nvPicPr>
          <p:cNvPr id="7170" name="Picture 2" descr="Resultado de imagem para RELÃMPAGO NA MATA">
            <a:extLst>
              <a:ext uri="{FF2B5EF4-FFF2-40B4-BE49-F238E27FC236}">
                <a16:creationId xmlns:a16="http://schemas.microsoft.com/office/drawing/2014/main" id="{2EC22CA8-1D7D-4372-B18D-BCB16F83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50" y="3273331"/>
            <a:ext cx="5624254" cy="33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1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imediatamente agradeceu a Deus o milagre: “Muito obrigado, Deus, por me conduzires pelo rio”, disse. Três horas depois, à meia-noite, ele chegou à aldeia. O missionário estava dormindo profundamente quando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bateu à sua porta. “Você acabou de chegar?”, perguntou o missionário com espanto. “Está tarde!”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contou a história do relâmpago milagroso. Os dois homens oraram e agradeceram a Deus pela viagem segura.</a:t>
            </a:r>
          </a:p>
        </p:txBody>
      </p:sp>
      <p:pic>
        <p:nvPicPr>
          <p:cNvPr id="9230" name="Picture 14" descr="Resultado de imagem para mÃ£os em oraÃ§Ã£o">
            <a:extLst>
              <a:ext uri="{FF2B5EF4-FFF2-40B4-BE49-F238E27FC236}">
                <a16:creationId xmlns:a16="http://schemas.microsoft.com/office/drawing/2014/main" id="{08DF26D6-4539-4D0C-BF8B-2978B9F6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0" y="3427107"/>
            <a:ext cx="1921768" cy="29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Resultado de imagem para mÃ£os em oraÃ§Ã£o">
            <a:extLst>
              <a:ext uri="{FF2B5EF4-FFF2-40B4-BE49-F238E27FC236}">
                <a16:creationId xmlns:a16="http://schemas.microsoft.com/office/drawing/2014/main" id="{91E14A6E-0179-4A52-AAD4-D8B20C45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427107"/>
            <a:ext cx="2119064" cy="29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40D72EB-47F6-4EAC-846F-3D4E6FD8E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388179" cy="3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3BE05BB-DD78-405A-9EFC-1F74013FE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77" y="3364906"/>
            <a:ext cx="3388179" cy="3437164"/>
          </a:xfrm>
          <a:prstGeom prst="rect">
            <a:avLst/>
          </a:prstGeom>
        </p:spPr>
      </p:pic>
      <p:sp>
        <p:nvSpPr>
          <p:cNvPr id="21506" name="Retângulo 3">
            <a:extLst>
              <a:ext uri="{FF2B5EF4-FFF2-40B4-BE49-F238E27FC236}">
                <a16:creationId xmlns:a16="http://schemas.microsoft.com/office/drawing/2014/main" id="{2902FBF2-0420-4490-A412-9F5674E0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43" y="188640"/>
            <a:ext cx="8732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Parte da oferta em 2015 ajudou a construir a primeira escola adventista do sétimo dia na capital de Timor-Leste, Dili. Apenas 500 adventistas vivem na ilha de 1,2 milhão de pessoas, e a escola desempenha papel importante em levar Jesus às pessoas.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 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21507" name="Imagem 2">
            <a:extLst>
              <a:ext uri="{FF2B5EF4-FFF2-40B4-BE49-F238E27FC236}">
                <a16:creationId xmlns:a16="http://schemas.microsoft.com/office/drawing/2014/main" id="{09A13880-3F16-4A2A-B7E2-85EEC7CD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94163"/>
            <a:ext cx="27082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2">
            <a:extLst>
              <a:ext uri="{FF2B5EF4-FFF2-40B4-BE49-F238E27FC236}">
                <a16:creationId xmlns:a16="http://schemas.microsoft.com/office/drawing/2014/main" id="{5E02AA79-09F3-4CE5-BC3B-D3163BA71F47}"/>
              </a:ext>
            </a:extLst>
          </p:cNvPr>
          <p:cNvSpPr/>
          <p:nvPr/>
        </p:nvSpPr>
        <p:spPr>
          <a:xfrm>
            <a:off x="1691680" y="2165454"/>
            <a:ext cx="4394323" cy="1263546"/>
          </a:xfrm>
          <a:prstGeom prst="wedgeRectCallout">
            <a:avLst>
              <a:gd name="adj1" fmla="val 61016"/>
              <a:gd name="adj2" fmla="val 1297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Somos muito gratos pelas ofertas missionárias! 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8249EA-7043-49D0-BB8E-2094A81EC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Pacífico Sul-Asiático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36DF0D8-AC2C-45AA-B972-7C2B92BFC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7" y="705084"/>
            <a:ext cx="3276327" cy="3476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Timor-Leste</a:t>
            </a:r>
          </a:p>
        </p:txBody>
      </p:sp>
      <p:pic>
        <p:nvPicPr>
          <p:cNvPr id="7170" name="Picture 2" descr="Resultado de imagem para Timor leste">
            <a:extLst>
              <a:ext uri="{FF2B5EF4-FFF2-40B4-BE49-F238E27FC236}">
                <a16:creationId xmlns:a16="http://schemas.microsoft.com/office/drawing/2014/main" id="{BCB5B0A1-135E-4A7F-9020-44593FFA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95" y="728275"/>
            <a:ext cx="4658815" cy="24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55E805-0CC3-4F06-AE39-B98339B1E15A}"/>
              </a:ext>
            </a:extLst>
          </p:cNvPr>
          <p:cNvSpPr txBox="1"/>
          <p:nvPr/>
        </p:nvSpPr>
        <p:spPr>
          <a:xfrm>
            <a:off x="4389984" y="321872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Roupa tradicional</a:t>
            </a:r>
          </a:p>
        </p:txBody>
      </p:sp>
      <p:pic>
        <p:nvPicPr>
          <p:cNvPr id="7172" name="Picture 4" descr="Resultado de imagem para Timor leste">
            <a:extLst>
              <a:ext uri="{FF2B5EF4-FFF2-40B4-BE49-F238E27FC236}">
                <a16:creationId xmlns:a16="http://schemas.microsoft.com/office/drawing/2014/main" id="{B0BFF68B-A407-4FD7-BC17-8CEC8F90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72" y="3967064"/>
            <a:ext cx="4267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Timor leste biodiversidade">
            <a:extLst>
              <a:ext uri="{FF2B5EF4-FFF2-40B4-BE49-F238E27FC236}">
                <a16:creationId xmlns:a16="http://schemas.microsoft.com/office/drawing/2014/main" id="{E1FBAE0D-7B39-4DD2-8BD9-B81D1366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" y="3429000"/>
            <a:ext cx="4485195" cy="33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0454421-B693-4EC3-BA93-36B9615F6D35}"/>
              </a:ext>
            </a:extLst>
          </p:cNvPr>
          <p:cNvSpPr txBox="1"/>
          <p:nvPr/>
        </p:nvSpPr>
        <p:spPr>
          <a:xfrm>
            <a:off x="107504" y="302889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Anêmona no mar de Timor-Leste</a:t>
            </a:r>
          </a:p>
        </p:txBody>
      </p:sp>
    </p:spTree>
    <p:extLst>
      <p:ext uri="{BB962C8B-B14F-4D97-AF65-F5344CB8AC3E}">
        <p14:creationId xmlns:p14="http://schemas.microsoft.com/office/powerpoint/2010/main" val="260472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8">
            <a:extLst>
              <a:ext uri="{FF2B5EF4-FFF2-40B4-BE49-F238E27FC236}">
                <a16:creationId xmlns:a16="http://schemas.microsoft.com/office/drawing/2014/main" id="{20EAEB87-E4AC-4A59-90B8-685F6442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" y="722037"/>
            <a:ext cx="2903052" cy="437042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i="1" dirty="0"/>
          </a:p>
          <a:p>
            <a:pPr algn="ctr"/>
            <a:r>
              <a:rPr lang="pt-B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Crocodilo Marinho</a:t>
            </a:r>
          </a:p>
          <a:p>
            <a:pPr algn="ctr"/>
            <a:endParaRPr lang="pt-B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>
                <a:latin typeface="Comic Sans MS" panose="030F0702030302020204" pitchFamily="66" charset="0"/>
              </a:rPr>
              <a:t>O </a:t>
            </a:r>
            <a:r>
              <a:rPr lang="es-ES" sz="1200" dirty="0" err="1">
                <a:latin typeface="Comic Sans MS" panose="030F0702030302020204" pitchFamily="66" charset="0"/>
              </a:rPr>
              <a:t>Crocodilo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marinho</a:t>
            </a:r>
            <a:r>
              <a:rPr lang="es-ES" sz="1200" dirty="0">
                <a:latin typeface="Comic Sans MS" panose="030F0702030302020204" pitchFamily="66" charset="0"/>
              </a:rPr>
              <a:t>, </a:t>
            </a:r>
            <a:r>
              <a:rPr lang="es-ES" sz="1200" dirty="0" err="1">
                <a:latin typeface="Comic Sans MS" panose="030F0702030302020204" pitchFamily="66" charset="0"/>
              </a:rPr>
              <a:t>também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conhecido</a:t>
            </a:r>
            <a:r>
              <a:rPr lang="es-ES" sz="1200" dirty="0">
                <a:latin typeface="Comic Sans MS" panose="030F0702030302020204" pitchFamily="66" charset="0"/>
              </a:rPr>
              <a:t> por </a:t>
            </a:r>
            <a:r>
              <a:rPr lang="es-ES" sz="1200" dirty="0" err="1">
                <a:latin typeface="Comic Sans MS" panose="030F0702030302020204" pitchFamily="66" charset="0"/>
              </a:rPr>
              <a:t>crocodilo</a:t>
            </a:r>
            <a:r>
              <a:rPr lang="es-ES" sz="1200" dirty="0">
                <a:latin typeface="Comic Sans MS" panose="030F0702030302020204" pitchFamily="66" charset="0"/>
              </a:rPr>
              <a:t> de agua salgada </a:t>
            </a:r>
            <a:r>
              <a:rPr lang="es-ES" sz="1200" dirty="0" err="1">
                <a:latin typeface="Comic Sans MS" panose="030F0702030302020204" pitchFamily="66" charset="0"/>
              </a:rPr>
              <a:t>ou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crocodilo</a:t>
            </a:r>
            <a:r>
              <a:rPr lang="es-ES" sz="1200" dirty="0">
                <a:latin typeface="Comic Sans MS" panose="030F0702030302020204" pitchFamily="66" charset="0"/>
              </a:rPr>
              <a:t> poroso, é o </a:t>
            </a:r>
            <a:r>
              <a:rPr lang="es-ES" sz="1200" dirty="0" err="1">
                <a:latin typeface="Comic Sans MS" panose="030F0702030302020204" pitchFamily="66" charset="0"/>
              </a:rPr>
              <a:t>maior</a:t>
            </a:r>
            <a:r>
              <a:rPr lang="es-ES" sz="1200" dirty="0">
                <a:latin typeface="Comic Sans MS" panose="030F0702030302020204" pitchFamily="66" charset="0"/>
              </a:rPr>
              <a:t> réptil do mundo, e é encontrado inclusive no </a:t>
            </a:r>
            <a:r>
              <a:rPr lang="es-ES" sz="1200" b="1" dirty="0">
                <a:latin typeface="Comic Sans MS" panose="030F0702030302020204" pitchFamily="66" charset="0"/>
              </a:rPr>
              <a:t>Timor Leste</a:t>
            </a:r>
            <a:r>
              <a:rPr lang="es-ES" sz="1200" dirty="0">
                <a:latin typeface="Comic Sans MS" panose="030F0702030302020204" pitchFamily="66" charset="0"/>
              </a:rPr>
              <a:t>;</a:t>
            </a:r>
            <a:r>
              <a:rPr lang="es-ES" sz="1200" b="1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Pode medir até 7 metros de comprimento e pesar mais de 1500 kg, sendo que os machos são bem maiores do que as fêmeas;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Normalmente, gostam de passar as tardes ensolaradas se aquecendo nas praias, tomando banho de sol;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  <a:cs typeface="Arial" panose="020B0604020202020204" pitchFamily="34" charset="0"/>
              </a:rPr>
              <a:t>São carnívoros e extremamente perigosos.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06CAD4-E0AD-4F09-BDED-B8C285D28CA9}"/>
              </a:ext>
            </a:extLst>
          </p:cNvPr>
          <p:cNvSpPr txBox="1"/>
          <p:nvPr/>
        </p:nvSpPr>
        <p:spPr>
          <a:xfrm>
            <a:off x="395536" y="6338490"/>
            <a:ext cx="213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do Timor Leste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BBA0ED8-CA9A-4BE6-82A8-A3A3272758EB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Divisão do Pacífico Sul-Asiático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01" y="952939"/>
            <a:ext cx="292088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SaltwaterCrocodile('Maximo'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81002"/>
            <a:ext cx="3839468" cy="287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s://upload.wikimedia.org/wikipedia/commons/thumb/b/b7/Large_crocodile_in_park.jpg/1280px-Large_crocodile_in_p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2939"/>
            <a:ext cx="2875763" cy="19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7E0F8E-CCEB-4A8F-8CD4-9B2642474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9" y="5277327"/>
            <a:ext cx="17621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F956F84F-AD39-4940-A414-B851CEE6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28675" name="Retângulo 3">
            <a:extLst>
              <a:ext uri="{FF2B5EF4-FFF2-40B4-BE49-F238E27FC236}">
                <a16:creationId xmlns:a16="http://schemas.microsoft.com/office/drawing/2014/main" id="{4408C65A-75DB-4F25-B749-C5561745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551238"/>
            <a:ext cx="903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Neste trimestre contamos com a colaboração de </a:t>
            </a:r>
            <a:r>
              <a:rPr lang="pt-BR" altLang="pt-BR" sz="2400" b="1">
                <a:solidFill>
                  <a:srgbClr val="FF0000"/>
                </a:solidFill>
              </a:rPr>
              <a:t>Eliane Batista </a:t>
            </a:r>
            <a:r>
              <a:rPr lang="pt-BR" altLang="pt-BR" sz="2400" b="1"/>
              <a:t>para a pesquisa dos animais  </a:t>
            </a:r>
          </a:p>
          <a:p>
            <a:pPr eaLnBrk="1" hangingPunct="1"/>
            <a:r>
              <a:rPr lang="pt-BR" altLang="pt-BR" sz="2400" b="1"/>
              <a:t> </a:t>
            </a:r>
          </a:p>
          <a:p>
            <a:pPr eaLnBrk="1" hangingPunct="1"/>
            <a:r>
              <a:rPr lang="pt-BR" altLang="pt-BR" sz="2400" b="1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7">
            <a:extLst>
              <a:ext uri="{FF2B5EF4-FFF2-40B4-BE49-F238E27FC236}">
                <a16:creationId xmlns:a16="http://schemas.microsoft.com/office/drawing/2014/main" id="{D5985D91-27A3-4B5A-ACF6-12E1853D6C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212850"/>
            <a:ext cx="90439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4">
            <a:extLst>
              <a:ext uri="{FF2B5EF4-FFF2-40B4-BE49-F238E27FC236}">
                <a16:creationId xmlns:a16="http://schemas.microsoft.com/office/drawing/2014/main" id="{019B365D-DF0A-4358-89BE-1E3DE682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054350"/>
            <a:ext cx="3862388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 de Saúde Vida Melhor, em Lahore, Paquistão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Escola de idiomas Namthip Savan, em Ngoy, Phonsavanah, Laos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Escola Adventista de Missão Internacional, em Korat, Tailândia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Cantro de atividades Vida Essencial, em Battambang, Camboja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Centros de Evangelismo jovem, na península da Malásia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 de alfabetização, em Lago Sebu, Filipinas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Onze salas de Escola Sabatina para crianças, em Sarawak, Malásia</a:t>
            </a:r>
          </a:p>
        </p:txBody>
      </p:sp>
      <p:cxnSp>
        <p:nvCxnSpPr>
          <p:cNvPr id="20" name="Conector de seta reta 21">
            <a:extLst>
              <a:ext uri="{FF2B5EF4-FFF2-40B4-BE49-F238E27FC236}">
                <a16:creationId xmlns:a16="http://schemas.microsoft.com/office/drawing/2014/main" id="{504EECE7-DDD3-4031-BE6C-003A0DAC3758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4203700" y="2724150"/>
            <a:ext cx="1016000" cy="12684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9F1CEA15-00AF-40B0-AC20-BC9458163A10}"/>
              </a:ext>
            </a:extLst>
          </p:cNvPr>
          <p:cNvSpPr>
            <a:spLocks noChangeAspect="1"/>
          </p:cNvSpPr>
          <p:nvPr/>
        </p:nvSpPr>
        <p:spPr>
          <a:xfrm>
            <a:off x="3663950" y="4381500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71AF1A8-1CA7-45C5-88C5-73E48C9DDC9F}"/>
              </a:ext>
            </a:extLst>
          </p:cNvPr>
          <p:cNvCxnSpPr>
            <a:cxnSpLocks/>
            <a:stCxn id="28" idx="6"/>
          </p:cNvCxnSpPr>
          <p:nvPr/>
        </p:nvCxnSpPr>
        <p:spPr>
          <a:xfrm flipV="1">
            <a:off x="4203700" y="3429000"/>
            <a:ext cx="892175" cy="16017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71DB56F4-87E2-4B83-9E43-F3777CE54C4E}"/>
              </a:ext>
            </a:extLst>
          </p:cNvPr>
          <p:cNvSpPr>
            <a:spLocks noChangeAspect="1"/>
          </p:cNvSpPr>
          <p:nvPr/>
        </p:nvSpPr>
        <p:spPr>
          <a:xfrm>
            <a:off x="3663950" y="3829050"/>
            <a:ext cx="539750" cy="32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D83883B-AA9B-4123-BC45-B13A1EA58B1A}"/>
              </a:ext>
            </a:extLst>
          </p:cNvPr>
          <p:cNvSpPr>
            <a:spLocks noChangeAspect="1"/>
          </p:cNvSpPr>
          <p:nvPr/>
        </p:nvSpPr>
        <p:spPr>
          <a:xfrm>
            <a:off x="3662363" y="3197225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25" name="Conector de seta reta 21">
            <a:extLst>
              <a:ext uri="{FF2B5EF4-FFF2-40B4-BE49-F238E27FC236}">
                <a16:creationId xmlns:a16="http://schemas.microsoft.com/office/drawing/2014/main" id="{BC603444-3DA8-4249-A099-44B97CDE4C4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124075" y="1539875"/>
            <a:ext cx="1808163" cy="16573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Espaço Reservado para Texto 1">
            <a:extLst>
              <a:ext uri="{FF2B5EF4-FFF2-40B4-BE49-F238E27FC236}">
                <a16:creationId xmlns:a16="http://schemas.microsoft.com/office/drawing/2014/main" id="{5665C6CE-29F9-4752-9AD9-8A03ED5C06E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DIVISÃO DO PACÍFICO SUL - ASIÁTICO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4501962-1F49-4DC9-8095-8D14549BF358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C2C28D9-2AFA-448F-B4EA-1479DCDF73E9}"/>
              </a:ext>
            </a:extLst>
          </p:cNvPr>
          <p:cNvSpPr>
            <a:spLocks noChangeAspect="1"/>
          </p:cNvSpPr>
          <p:nvPr/>
        </p:nvSpPr>
        <p:spPr>
          <a:xfrm>
            <a:off x="3663950" y="4868863"/>
            <a:ext cx="539750" cy="32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4.</a:t>
            </a:r>
          </a:p>
        </p:txBody>
      </p:sp>
      <p:cxnSp>
        <p:nvCxnSpPr>
          <p:cNvPr id="29" name="Conector de seta reta 21">
            <a:extLst>
              <a:ext uri="{FF2B5EF4-FFF2-40B4-BE49-F238E27FC236}">
                <a16:creationId xmlns:a16="http://schemas.microsoft.com/office/drawing/2014/main" id="{7E6AF85D-6A39-4356-917D-FD8473C4117F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4124325" y="3243263"/>
            <a:ext cx="857250" cy="118586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28769EBF-8753-43E7-BCF5-11F5114224A8}"/>
              </a:ext>
            </a:extLst>
          </p:cNvPr>
          <p:cNvSpPr>
            <a:spLocks noChangeAspect="1"/>
          </p:cNvSpPr>
          <p:nvPr/>
        </p:nvSpPr>
        <p:spPr>
          <a:xfrm>
            <a:off x="3663950" y="5502275"/>
            <a:ext cx="53975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5.</a:t>
            </a:r>
          </a:p>
        </p:txBody>
      </p:sp>
      <p:cxnSp>
        <p:nvCxnSpPr>
          <p:cNvPr id="31" name="Conector de seta reta 21">
            <a:extLst>
              <a:ext uri="{FF2B5EF4-FFF2-40B4-BE49-F238E27FC236}">
                <a16:creationId xmlns:a16="http://schemas.microsoft.com/office/drawing/2014/main" id="{AFEB8A6D-F675-470B-8475-255A2D7FE32E}"/>
              </a:ext>
            </a:extLst>
          </p:cNvPr>
          <p:cNvCxnSpPr>
            <a:cxnSpLocks/>
            <a:stCxn id="30" idx="6"/>
          </p:cNvCxnSpPr>
          <p:nvPr/>
        </p:nvCxnSpPr>
        <p:spPr>
          <a:xfrm flipV="1">
            <a:off x="4203700" y="4232275"/>
            <a:ext cx="736600" cy="14319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14F775D4-98DE-4CEE-BA02-D5C37B590E49}"/>
              </a:ext>
            </a:extLst>
          </p:cNvPr>
          <p:cNvSpPr>
            <a:spLocks noChangeAspect="1"/>
          </p:cNvSpPr>
          <p:nvPr/>
        </p:nvSpPr>
        <p:spPr>
          <a:xfrm>
            <a:off x="3663950" y="5984875"/>
            <a:ext cx="539750" cy="323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6.</a:t>
            </a:r>
          </a:p>
        </p:txBody>
      </p:sp>
      <p:cxnSp>
        <p:nvCxnSpPr>
          <p:cNvPr id="33" name="Conector de seta reta 21">
            <a:extLst>
              <a:ext uri="{FF2B5EF4-FFF2-40B4-BE49-F238E27FC236}">
                <a16:creationId xmlns:a16="http://schemas.microsoft.com/office/drawing/2014/main" id="{221607DF-B885-4E34-B4EC-68682DD0C778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4203700" y="4114800"/>
            <a:ext cx="3314700" cy="203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CE4246E8-663F-4C61-AF56-ED3244968280}"/>
              </a:ext>
            </a:extLst>
          </p:cNvPr>
          <p:cNvSpPr>
            <a:spLocks noChangeAspect="1"/>
          </p:cNvSpPr>
          <p:nvPr/>
        </p:nvSpPr>
        <p:spPr>
          <a:xfrm>
            <a:off x="3671888" y="6561138"/>
            <a:ext cx="5397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7.</a:t>
            </a:r>
          </a:p>
        </p:txBody>
      </p:sp>
      <p:cxnSp>
        <p:nvCxnSpPr>
          <p:cNvPr id="41" name="Conector de seta reta 21">
            <a:extLst>
              <a:ext uri="{FF2B5EF4-FFF2-40B4-BE49-F238E27FC236}">
                <a16:creationId xmlns:a16="http://schemas.microsoft.com/office/drawing/2014/main" id="{52F48D7F-3ED9-4173-98D5-D90A3AABF787}"/>
              </a:ext>
            </a:extLst>
          </p:cNvPr>
          <p:cNvCxnSpPr>
            <a:cxnSpLocks/>
            <a:stCxn id="40" idx="6"/>
          </p:cNvCxnSpPr>
          <p:nvPr/>
        </p:nvCxnSpPr>
        <p:spPr>
          <a:xfrm flipV="1">
            <a:off x="4211638" y="4506913"/>
            <a:ext cx="2016125" cy="22161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53B995C-6C4C-4846-A9C9-F2D65EBB2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0" y="1645103"/>
            <a:ext cx="5257800" cy="3567793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</p:spPr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Missões – 17 de novembro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5824" y="836712"/>
            <a:ext cx="9109075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Relâmpago Sobrenatural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2190C86D-4B96-4081-955A-B819167D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94" y="6261264"/>
            <a:ext cx="2030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Timor-Leste</a:t>
            </a:r>
            <a:endParaRPr lang="pt-BR" altLang="pt-BR" sz="2400" b="1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5D77E26-ED9C-4486-AC20-B5F2367CB1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716016" y="4509120"/>
            <a:ext cx="3240360" cy="1982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79512" y="515753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Inaciu</a:t>
            </a:r>
            <a:r>
              <a:rPr lang="pt-BR" b="1" dirty="0"/>
              <a:t> da </a:t>
            </a:r>
            <a:r>
              <a:rPr lang="pt-BR" b="1" dirty="0" err="1"/>
              <a:t>Kosta</a:t>
            </a:r>
            <a:r>
              <a:rPr lang="pt-BR" b="1" dirty="0"/>
              <a:t>, 42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9D5E234-72C7-4C26-8DEC-D435CF669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3" y="5826599"/>
            <a:ext cx="1762125" cy="8763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40A489-180E-4EB4-B5F5-90E52134B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7" y="1645103"/>
            <a:ext cx="3388179" cy="3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Ilha Timor">
            <a:extLst>
              <a:ext uri="{FF2B5EF4-FFF2-40B4-BE49-F238E27FC236}">
                <a16:creationId xmlns:a16="http://schemas.microsoft.com/office/drawing/2014/main" id="{A2D91EE3-2C14-4A65-BE79-31BC5219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08" y="3282686"/>
            <a:ext cx="4951360" cy="3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5D7BEC-A300-4396-B0DE-833D8150E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5" t="20586" r="2656" b="28990"/>
          <a:stretch/>
        </p:blipFill>
        <p:spPr>
          <a:xfrm>
            <a:off x="4355976" y="31580"/>
            <a:ext cx="4752528" cy="3195085"/>
          </a:xfrm>
          <a:prstGeom prst="rect">
            <a:avLst/>
          </a:prstGeom>
        </p:spPr>
      </p:pic>
      <p:sp>
        <p:nvSpPr>
          <p:cNvPr id="11267" name="Retângulo 3">
            <a:extLst>
              <a:ext uri="{FF2B5EF4-FFF2-40B4-BE49-F238E27FC236}">
                <a16:creationId xmlns:a16="http://schemas.microsoft.com/office/drawing/2014/main" id="{986F10F4-D4F2-4F82-9B15-CE3D94D5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94" y="2276296"/>
            <a:ext cx="401309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Qual foi a maior distância que você percorreu? Certo dia, o pastor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caminhou vários quilômetros na ilha do Timor-Leste. Na verdade, foram 50 quilômetros de sua casa, na cidade de </a:t>
            </a:r>
          </a:p>
          <a:p>
            <a:r>
              <a:rPr lang="pt-BR" sz="2400" b="1" dirty="0" err="1">
                <a:solidFill>
                  <a:srgbClr val="FF0000"/>
                </a:solidFill>
              </a:rPr>
              <a:t>Lospalos</a:t>
            </a:r>
            <a:r>
              <a:rPr lang="pt-BR" sz="2400" b="1" dirty="0">
                <a:solidFill>
                  <a:srgbClr val="FF0000"/>
                </a:solidFill>
              </a:rPr>
              <a:t> ao vilarejo de Luro (inclusive subiu uma montanha), para falar com um missionário que morava naquele lugar. 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3CAEA6E-EEDD-4BD3-8C21-A150E085B6A3}"/>
              </a:ext>
            </a:extLst>
          </p:cNvPr>
          <p:cNvSpPr/>
          <p:nvPr/>
        </p:nvSpPr>
        <p:spPr>
          <a:xfrm>
            <a:off x="8172400" y="4062035"/>
            <a:ext cx="93110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B99BD23-D6E8-4C35-B925-B992A8C6375B}"/>
              </a:ext>
            </a:extLst>
          </p:cNvPr>
          <p:cNvCxnSpPr>
            <a:cxnSpLocks/>
          </p:cNvCxnSpPr>
          <p:nvPr/>
        </p:nvCxnSpPr>
        <p:spPr>
          <a:xfrm>
            <a:off x="242888" y="5229200"/>
            <a:ext cx="346501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781E470-F203-42A4-997E-80EF91EAE95C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707904" y="4615199"/>
            <a:ext cx="4600853" cy="614002"/>
          </a:xfrm>
          <a:prstGeom prst="line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A40DBF6-9E0E-4D46-8CE5-4BB5B9226F50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4355976" y="3182961"/>
            <a:ext cx="3816424" cy="1203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BEB9F47-6328-4BBC-9055-8E91098A354C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8967145" y="31580"/>
            <a:ext cx="126823" cy="4125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8A009613-4B68-42DF-BE8F-9FC0A2D9E65D}"/>
              </a:ext>
            </a:extLst>
          </p:cNvPr>
          <p:cNvSpPr/>
          <p:nvPr/>
        </p:nvSpPr>
        <p:spPr>
          <a:xfrm>
            <a:off x="5363770" y="1671326"/>
            <a:ext cx="864096" cy="676265"/>
          </a:xfrm>
          <a:prstGeom prst="ellipse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6A77954-D244-4FFB-841D-C8804B09D8F2}"/>
              </a:ext>
            </a:extLst>
          </p:cNvPr>
          <p:cNvSpPr/>
          <p:nvPr/>
        </p:nvSpPr>
        <p:spPr>
          <a:xfrm>
            <a:off x="6443890" y="1412775"/>
            <a:ext cx="864096" cy="676265"/>
          </a:xfrm>
          <a:prstGeom prst="ellipse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se levantou cedo, comeu arroz e vegetais verdes no desjejum preparado por sua esposa, pôs a Bíblia e um guarda-chuva na sacola e saiu. Nessa ilha tropical do Oceano Índico, a chuva cai com frequência e inesperadamente, então era uma boa ideia levar um guarda-chuva.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não tinha carro nem motocicleta, por isso foi a pé.</a:t>
            </a: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D029DDB7-B94D-4FE8-B020-A57CE76E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48272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Ao longo da estrada, ele parou nas casas de vários membros da igreja, para ler a Bíblia e orar com eles. Poucos adventistas viviam no Timor-Leste; então, não havia muitos lugares para visitar. Mas as visitas o atrasaram. Ele havia caminhado apenas dois terços da estrada para o vilarejo, quando escureceu. </a:t>
            </a:r>
          </a:p>
        </p:txBody>
      </p:sp>
      <p:pic>
        <p:nvPicPr>
          <p:cNvPr id="3076" name="Picture 4" descr="Resultado de imagem para lendo a bÃ­blia e orando">
            <a:extLst>
              <a:ext uri="{FF2B5EF4-FFF2-40B4-BE49-F238E27FC236}">
                <a16:creationId xmlns:a16="http://schemas.microsoft.com/office/drawing/2014/main" id="{9513A6CB-DD9F-48E2-A529-BCEF46EB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87273" cy="41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8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olhou para o céu iluminado por estrelas e se perguntou o que fazer. Ainda precisava andar 25 quilômetros pela selva espessa e subir a montanha para chegar ao destino final. Estava com fome porque não tinha comido nada desde o desjejum, e também não havia levado lanterna.</a:t>
            </a:r>
          </a:p>
        </p:txBody>
      </p:sp>
      <p:pic>
        <p:nvPicPr>
          <p:cNvPr id="4098" name="Picture 2" descr="Resultado de imagem para cÃ©u de estrelas">
            <a:extLst>
              <a:ext uri="{FF2B5EF4-FFF2-40B4-BE49-F238E27FC236}">
                <a16:creationId xmlns:a16="http://schemas.microsoft.com/office/drawing/2014/main" id="{4154580A-1203-47D4-9FD3-EA82016B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516216" cy="38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Então, começou a chover.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abriu o guarda-chuva e disse a si mesmo: “Se eu voltar para casa, terei que andar 25 quilômetros; se continuar, também caminharei 25 quilômetros.” Então, orou pedindo que Deus o guiasse. Depois de orar, pensou que, se voltasse, teria que fazer o mesmo trajeto novamente pela manhã. Então decidiu continuar. A chuva caía fraca no início. Mas, enquanto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subia a montanha, começou a chover forte, com relâmpagos e trovões. Depois de caminhar cerca de nove quilômetros, </a:t>
            </a:r>
            <a:r>
              <a:rPr lang="pt-BR" sz="2400" b="1" dirty="0" err="1">
                <a:solidFill>
                  <a:srgbClr val="FF0000"/>
                </a:solidFill>
              </a:rPr>
              <a:t>Inaciu</a:t>
            </a:r>
            <a:r>
              <a:rPr lang="pt-BR" sz="2400" b="1" dirty="0">
                <a:solidFill>
                  <a:srgbClr val="FF0000"/>
                </a:solidFill>
              </a:rPr>
              <a:t> se encontrou bem no centro da selva.</a:t>
            </a:r>
          </a:p>
        </p:txBody>
      </p:sp>
      <p:pic>
        <p:nvPicPr>
          <p:cNvPr id="5122" name="Picture 2" descr="Resultado de imagem para chuva a noite">
            <a:extLst>
              <a:ext uri="{FF2B5EF4-FFF2-40B4-BE49-F238E27FC236}">
                <a16:creationId xmlns:a16="http://schemas.microsoft.com/office/drawing/2014/main" id="{3E6A63F5-9C0B-45CB-9808-6EF39609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6" y="3532879"/>
            <a:ext cx="5256584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rando, oraÃ§Ã£o, ajoelhando, homem, silueta, pessoa">
            <a:extLst>
              <a:ext uri="{FF2B5EF4-FFF2-40B4-BE49-F238E27FC236}">
                <a16:creationId xmlns:a16="http://schemas.microsoft.com/office/drawing/2014/main" id="{B47E4CAF-E8D0-420F-9EEC-C4EE85A2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4" y="3772022"/>
            <a:ext cx="3575124" cy="28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2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Em meio à chuva forte e o trovão, ouviu outro som. Ele ouviu com atenção. Era o som de correnteza. Mas ele não conseguia ver nada no escuro, e o medo o dominou. Então disse a si mesmo:</a:t>
            </a:r>
          </a:p>
        </p:txBody>
      </p:sp>
      <p:pic>
        <p:nvPicPr>
          <p:cNvPr id="6146" name="Picture 2" descr="Resultado de imagem para rio na floresta">
            <a:extLst>
              <a:ext uri="{FF2B5EF4-FFF2-40B4-BE49-F238E27FC236}">
                <a16:creationId xmlns:a16="http://schemas.microsoft.com/office/drawing/2014/main" id="{838A6DB2-3679-4DD2-97B2-7F7CF9B75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 bwMode="auto">
          <a:xfrm>
            <a:off x="107504" y="3343960"/>
            <a:ext cx="5220072" cy="34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DFF647-279A-40D3-886B-9CE1840FF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7" y="2492896"/>
            <a:ext cx="3388179" cy="3437164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3A2FCC2F-3673-4E65-9127-5E75A36947EB}"/>
              </a:ext>
            </a:extLst>
          </p:cNvPr>
          <p:cNvSpPr/>
          <p:nvPr/>
        </p:nvSpPr>
        <p:spPr>
          <a:xfrm>
            <a:off x="251520" y="1340768"/>
            <a:ext cx="5760640" cy="1800200"/>
          </a:xfrm>
          <a:prstGeom prst="wedgeRoundRectCallout">
            <a:avLst>
              <a:gd name="adj1" fmla="val 66660"/>
              <a:gd name="adj2" fmla="val 11182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Minha família não conhece a rota para a aldeia. Se eu cair no rio,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posso ser empurrado até o oceano e poderia me afogar.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41155"/>
      </p:ext>
    </p:extLst>
  </p:cSld>
  <p:clrMapOvr>
    <a:masterClrMapping/>
  </p:clrMapOvr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17713</TotalTime>
  <Words>1036</Words>
  <Application>Microsoft Office PowerPoint</Application>
  <PresentationFormat>Apresentação na tela (4:3)</PresentationFormat>
  <Paragraphs>69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Verde SERVIÇO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1017</cp:revision>
  <dcterms:created xsi:type="dcterms:W3CDTF">2014-12-27T17:37:04Z</dcterms:created>
  <dcterms:modified xsi:type="dcterms:W3CDTF">2018-11-10T11:34:15Z</dcterms:modified>
</cp:coreProperties>
</file>