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Lato"/>
      <p:regular r:id="rId27"/>
      <p:bold r:id="rId28"/>
      <p:italic r:id="rId29"/>
      <p:boldItalic r:id="rId30"/>
    </p:embeddedFont>
    <p:embeddedFont>
      <p:font typeface="Oswald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swald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Oswald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900600" y="1604200"/>
            <a:ext cx="73428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>
                <a:solidFill>
                  <a:srgbClr val="F7CA49"/>
                </a:solidFill>
                <a:latin typeface="Oswald"/>
                <a:ea typeface="Oswald"/>
                <a:cs typeface="Oswald"/>
                <a:sym typeface="Oswald"/>
              </a:rPr>
              <a:t>O ponto principal da mensagem da lição desta semana é:</a:t>
            </a:r>
            <a:endParaRPr b="1" sz="2400">
              <a:solidFill>
                <a:srgbClr val="F7CA4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751650" y="3566400"/>
            <a:ext cx="76407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751650" y="1104600"/>
            <a:ext cx="76407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276950" y="2206700"/>
            <a:ext cx="65901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>
                <a:solidFill>
                  <a:srgbClr val="F7CA49"/>
                </a:solidFill>
                <a:latin typeface="Oswald"/>
                <a:ea typeface="Oswald"/>
                <a:cs typeface="Oswald"/>
                <a:sym typeface="Oswald"/>
              </a:rPr>
              <a:t>☛ a verdadeira e a falsa crença, </a:t>
            </a:r>
            <a:br>
              <a:rPr b="1" lang="pt-BR" sz="2400">
                <a:solidFill>
                  <a:srgbClr val="F7CA49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pt-BR" sz="2400">
                <a:solidFill>
                  <a:srgbClr val="F7CA49"/>
                </a:solidFill>
                <a:latin typeface="Oswald"/>
                <a:ea typeface="Oswald"/>
                <a:cs typeface="Oswald"/>
                <a:sym typeface="Oswald"/>
              </a:rPr>
              <a:t>☛ a verdadeira e a falsa adoração, </a:t>
            </a:r>
            <a:br>
              <a:rPr b="1" lang="pt-BR" sz="2400">
                <a:solidFill>
                  <a:srgbClr val="F7CA49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1" lang="pt-BR" sz="2400">
                <a:solidFill>
                  <a:srgbClr val="F7CA49"/>
                </a:solidFill>
                <a:latin typeface="Oswald"/>
                <a:ea typeface="Oswald"/>
                <a:cs typeface="Oswald"/>
                <a:sym typeface="Oswald"/>
              </a:rPr>
              <a:t>☛ os conceitos verdadeiros e falsos sobre Deus. </a:t>
            </a:r>
            <a:endParaRPr b="1" sz="2400">
              <a:solidFill>
                <a:srgbClr val="F7CA4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4710200" y="531900"/>
            <a:ext cx="3503400" cy="3806400"/>
          </a:xfrm>
          <a:prstGeom prst="rect">
            <a:avLst/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 ‘chifre pequeno’ procura estabelecer-se tão grande quanto o Príncipe do Exército, em outras palavras, paralelo às descrições de Satanás em Isaías 14 e Ezequiel 28. </a:t>
            </a:r>
            <a:endParaRPr b="1"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 essência do grande conflito </a:t>
            </a:r>
            <a:endParaRPr b="1"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é o orgulho egoísta que deseja poder pessoal e prestígio a qualquer custo dos outros.</a:t>
            </a:r>
            <a:endParaRPr b="1"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7452" l="0" r="0" t="3610"/>
          <a:stretch/>
        </p:blipFill>
        <p:spPr>
          <a:xfrm>
            <a:off x="930406" y="346800"/>
            <a:ext cx="3627874" cy="430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1012800" y="1061600"/>
            <a:ext cx="7118400" cy="30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apesar de imensamente poderoso, trabalha para ganhar não pela força ou violência, e cujo poder não é usado para buscar a Si mesmo.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751650" y="3590701"/>
            <a:ext cx="76407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1033800" y="868200"/>
            <a:ext cx="7076400" cy="651900"/>
          </a:xfrm>
          <a:prstGeom prst="rect">
            <a:avLst/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latin typeface="Oswald"/>
                <a:ea typeface="Oswald"/>
                <a:cs typeface="Oswald"/>
                <a:sym typeface="Oswald"/>
              </a:rPr>
              <a:t>AO CONTRÁRIO DE DEUS QUE,</a:t>
            </a:r>
            <a:endParaRPr b="1" sz="3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494100" y="883350"/>
            <a:ext cx="4274700" cy="3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1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Foram seus pensamentos ciumentos que levaram Lúcifer a se rebelar contra Deus e Seu governo, buscando se tornar como Ele e tomar o Seu lugar.  Por mais louco que esse plano possa parecer para nós, reflete a inveja e o egocentrismo que está no centro do pecado de Lúcifer. Orgulhoso de si mesmo e com espírito cheio de inveja, Lúcifer tenta liderar o universo até o seu caminho resultar em perda e </a:t>
            </a:r>
            <a:r>
              <a:rPr b="1" i="1" lang="pt-BR" sz="1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ruína</a:t>
            </a:r>
            <a:endParaRPr b="1" i="1" sz="19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311600" y="228675"/>
            <a:ext cx="3643800" cy="5661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Esclarecendo</a:t>
            </a:r>
            <a:endParaRPr b="1" sz="3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21537"/>
          <a:stretch/>
        </p:blipFill>
        <p:spPr>
          <a:xfrm>
            <a:off x="4927675" y="573300"/>
            <a:ext cx="3708699" cy="379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888750" y="751500"/>
            <a:ext cx="7366500" cy="36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Este foi o resultado da escolha de Lúcifer de seguir seu próprio caminho, insanamente acreditando que poderia dirigir o Universo de Deus melhor do que o próprio Deus. </a:t>
            </a:r>
            <a:endParaRPr sz="2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>
                <a:solidFill>
                  <a:srgbClr val="F7CA49"/>
                </a:solidFill>
                <a:latin typeface="Oswald"/>
                <a:ea typeface="Oswald"/>
                <a:cs typeface="Oswald"/>
                <a:sym typeface="Oswald"/>
              </a:rPr>
              <a:t>Tu dizias em teu coração: “Subirei aos céus; erguerei  o </a:t>
            </a:r>
            <a:endParaRPr sz="2600">
              <a:solidFill>
                <a:srgbClr val="F7CA4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>
                <a:solidFill>
                  <a:srgbClr val="F7CA49"/>
                </a:solidFill>
                <a:latin typeface="Oswald"/>
                <a:ea typeface="Oswald"/>
                <a:cs typeface="Oswald"/>
                <a:sym typeface="Oswald"/>
              </a:rPr>
              <a:t>meu trono acima das estrelas de Deus; eu me assentarei </a:t>
            </a:r>
            <a:endParaRPr sz="2600">
              <a:solidFill>
                <a:srgbClr val="F7CA4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>
                <a:solidFill>
                  <a:srgbClr val="F7CA49"/>
                </a:solidFill>
                <a:latin typeface="Oswald"/>
                <a:ea typeface="Oswald"/>
                <a:cs typeface="Oswald"/>
                <a:sym typeface="Oswald"/>
              </a:rPr>
              <a:t>no monte da assembléia, no ponto mais elevado do monte santo. Subirei mais alto que as mais altas nuvens; serei como o Altíssimo”</a:t>
            </a:r>
            <a:r>
              <a:rPr lang="pt-BR" sz="2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Isaías 14:13,14.</a:t>
            </a:r>
            <a:endParaRPr sz="2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b="1" i="1" sz="28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697000" y="794775"/>
            <a:ext cx="7838700" cy="3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</a:t>
            </a:r>
            <a:r>
              <a:rPr b="1" i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Esse poder que fala contra o Altíssimo e procurava mudar os tempos e as leis </a:t>
            </a:r>
            <a:r>
              <a:rPr b="1"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é um paralelo claro da experiência de Lúcifer em querer ser como o Altíssimo, vemos o Grande Conflito claramente revelado.</a:t>
            </a:r>
            <a:endParaRPr b="1" i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0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Quando nos lembramos da experiência de cristãos sob perseguição pelo estado ou por outros cristãos, </a:t>
            </a:r>
            <a:r>
              <a:rPr b="1"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 agenda do diabo é desnudada. </a:t>
            </a:r>
            <a:br>
              <a:rPr b="1"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1" sz="1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</a:t>
            </a:r>
            <a:r>
              <a:rPr b="1" i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É difícil acreditar que os crentes foram mortos simplesmente por pregar a verdade, ou por possuir uma Bíblia, ou por ousar desafiar a autoridade humana, mas esta é a história sob este poder.</a:t>
            </a:r>
            <a:br>
              <a:rPr b="1" i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1" sz="20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311600" y="228675"/>
            <a:ext cx="2425800" cy="5661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Esclarecendo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1363700" y="1123250"/>
            <a:ext cx="6458400" cy="17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7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☛</a:t>
            </a:r>
            <a:r>
              <a:rPr b="1" lang="pt-BR" sz="11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vitória</a:t>
            </a:r>
            <a:r>
              <a:rPr b="1" lang="pt-BR" sz="7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☚</a:t>
            </a:r>
            <a:endParaRPr b="1" sz="7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751638" y="3961475"/>
            <a:ext cx="76407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751638" y="557125"/>
            <a:ext cx="76407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1003975" y="2653775"/>
            <a:ext cx="7219800" cy="12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e que os assuntos do grande conflito serão iluminados e resolvidos, que o futuro será um dos eternos reinos de Deus onde habita a justiça.</a:t>
            </a:r>
            <a:b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709650" y="827425"/>
            <a:ext cx="77247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3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Mas, a mensagem principal é a da</a:t>
            </a:r>
            <a:endParaRPr b="1" sz="3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4231350" y="1713600"/>
            <a:ext cx="3765900" cy="17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5200">
                <a:solidFill>
                  <a:srgbClr val="F7CA49"/>
                </a:solidFill>
                <a:latin typeface="Oswald"/>
                <a:ea typeface="Oswald"/>
                <a:cs typeface="Oswald"/>
                <a:sym typeface="Oswald"/>
              </a:rPr>
              <a:t>CITAÇÕES DE ELLEN WHITE</a:t>
            </a:r>
            <a:r>
              <a:rPr b="1" i="1" lang="pt-BR" sz="52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br>
              <a:rPr b="1" i="1" lang="pt-BR" sz="52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5200"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750" y="1323562"/>
            <a:ext cx="3155901" cy="24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632425" y="1283950"/>
            <a:ext cx="7879200" cy="20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Foi difícil desarraigar Satanás da afeição dos anjos do Céu. Ele assumira a posição de que a lei de Deus estava contra os seres celestiais, e a guerra e o conflito entre Cristo e Satanás começou no Céu e prossegue na Terra até ao dia de hoje. O conflito entre Cristo e Satanás foi testemunhado não só pelos seres celestiais, mas por todos os mundos que Deus criara. </a:t>
            </a:r>
            <a:endParaRPr b="1" sz="2000">
              <a:solidFill>
                <a:schemeClr val="lt1"/>
              </a:solidFill>
            </a:endParaRPr>
          </a:p>
        </p:txBody>
      </p:sp>
      <p:grpSp>
        <p:nvGrpSpPr>
          <p:cNvPr id="161" name="Shape 161"/>
          <p:cNvGrpSpPr/>
          <p:nvPr/>
        </p:nvGrpSpPr>
        <p:grpSpPr>
          <a:xfrm>
            <a:off x="1583413" y="59446"/>
            <a:ext cx="5977175" cy="1510253"/>
            <a:chOff x="1586550" y="206571"/>
            <a:chExt cx="5977175" cy="1510253"/>
          </a:xfrm>
        </p:grpSpPr>
        <p:cxnSp>
          <p:nvCxnSpPr>
            <p:cNvPr id="162" name="Shape 162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63" name="Shape 163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pic>
          <p:nvPicPr>
            <p:cNvPr id="164" name="Shape 16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632425" y="1283950"/>
            <a:ext cx="7879200" cy="20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Aqui surge o poder que alega ter o direito de mudar os tempos e a lei — é o homem do pecado. Mas tem ele o poder de mudar os tempos e as leis? Não; porque a lei de Deus está escrita em tábuas de pedra, gravada por Seu próprio dedo, e colocada no santuário de Deus no Céu. O grande padrão moral será o critério que julgará todo ser sobre a face da Terra, tanto os mortos quanto os vivos.</a:t>
            </a:r>
            <a:br>
              <a:rPr b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1" sz="2000">
              <a:solidFill>
                <a:schemeClr val="lt1"/>
              </a:solidFill>
            </a:endParaRPr>
          </a:p>
        </p:txBody>
      </p:sp>
      <p:grpSp>
        <p:nvGrpSpPr>
          <p:cNvPr id="170" name="Shape 170"/>
          <p:cNvGrpSpPr/>
          <p:nvPr/>
        </p:nvGrpSpPr>
        <p:grpSpPr>
          <a:xfrm>
            <a:off x="1583413" y="59446"/>
            <a:ext cx="5977175" cy="1510253"/>
            <a:chOff x="1586550" y="206571"/>
            <a:chExt cx="5977175" cy="1510253"/>
          </a:xfrm>
        </p:grpSpPr>
        <p:cxnSp>
          <p:nvCxnSpPr>
            <p:cNvPr id="171" name="Shape 171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72" name="Shape 172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pic>
          <p:nvPicPr>
            <p:cNvPr id="173" name="Shape 17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Shape 174"/>
          <p:cNvSpPr/>
          <p:nvPr/>
        </p:nvSpPr>
        <p:spPr>
          <a:xfrm>
            <a:off x="2537350" y="3665350"/>
            <a:ext cx="4332900" cy="716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000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Cristo Triunfante, p. 236</a:t>
            </a:r>
            <a:endParaRPr b="1" i="1" sz="20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1993050" y="3943275"/>
            <a:ext cx="45438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VERSO PARA MEMORIZAR</a:t>
            </a:r>
            <a:endParaRPr sz="24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1337000" y="513150"/>
            <a:ext cx="6387900" cy="30819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600">
                <a:latin typeface="Cambria"/>
                <a:ea typeface="Cambria"/>
                <a:cs typeface="Cambria"/>
                <a:sym typeface="Cambria"/>
              </a:rPr>
              <a:t>“Proferirá palavras contra o Altíssimo, magoará os santos do Altíssimo e cuidará em mudar os tempos e a lei; e os santos lhe serão entregues nas mãos, por um tempo, dois tempos e metade de um tempo” (Daniel 7:25).</a:t>
            </a:r>
            <a:endParaRPr b="1" i="1" sz="2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632425" y="1283950"/>
            <a:ext cx="7879200" cy="25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Poderes religiosos, supostamente aliados ao Céu, e declarando ter as características de um cordeiro, por seus atos mostrarão que têm coração de dragão, e são instigados e dominados por Satanás. Está chegando o tempo de o povo de Deus sentir a mão da perseguição. por santificar o sétimo dia. Satanás motivou a mudança do sábado na esperança de concretizar seu propósito, a derrota dos planos de Deus.</a:t>
            </a:r>
            <a:endParaRPr b="1" sz="2000">
              <a:solidFill>
                <a:schemeClr val="lt1"/>
              </a:solidFill>
            </a:endParaRPr>
          </a:p>
        </p:txBody>
      </p:sp>
      <p:grpSp>
        <p:nvGrpSpPr>
          <p:cNvPr id="180" name="Shape 180"/>
          <p:cNvGrpSpPr/>
          <p:nvPr/>
        </p:nvGrpSpPr>
        <p:grpSpPr>
          <a:xfrm>
            <a:off x="1583413" y="59446"/>
            <a:ext cx="5977175" cy="1510253"/>
            <a:chOff x="1586550" y="206571"/>
            <a:chExt cx="5977175" cy="1510253"/>
          </a:xfrm>
        </p:grpSpPr>
        <p:cxnSp>
          <p:nvCxnSpPr>
            <p:cNvPr id="181" name="Shape 181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82" name="Shape 182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pic>
          <p:nvPicPr>
            <p:cNvPr id="183" name="Shape 18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632425" y="1283950"/>
            <a:ext cx="7879200" cy="23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Ele procura tornar os mandamentos de Deus menos importantes no mundo do que as leis humanas. O homem do pecado, que cuidou em mudar os tempos e a lei, e já oprimiu o povo de Deus, fará com que sejam promulgadas leis que imponham a observância do primeiro dia da semana. Mas o povo de Deus deve ficar firme a favor dEle. E o Senhor operará em Seu favor, mostrando claramente ser Ele o Deus dos deuses.</a:t>
            </a:r>
            <a:br>
              <a:rPr b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1" sz="2000">
              <a:solidFill>
                <a:schemeClr val="lt1"/>
              </a:solidFill>
            </a:endParaRPr>
          </a:p>
        </p:txBody>
      </p:sp>
      <p:grpSp>
        <p:nvGrpSpPr>
          <p:cNvPr id="189" name="Shape 189"/>
          <p:cNvGrpSpPr/>
          <p:nvPr/>
        </p:nvGrpSpPr>
        <p:grpSpPr>
          <a:xfrm>
            <a:off x="1583413" y="59446"/>
            <a:ext cx="5977175" cy="1510253"/>
            <a:chOff x="1586550" y="206571"/>
            <a:chExt cx="5977175" cy="1510253"/>
          </a:xfrm>
        </p:grpSpPr>
        <p:cxnSp>
          <p:nvCxnSpPr>
            <p:cNvPr id="190" name="Shape 190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91" name="Shape 19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pic>
          <p:nvPicPr>
            <p:cNvPr id="192" name="Shape 19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Shape 193"/>
          <p:cNvSpPr/>
          <p:nvPr/>
        </p:nvSpPr>
        <p:spPr>
          <a:xfrm>
            <a:off x="2537350" y="3665350"/>
            <a:ext cx="4332900" cy="716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000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Conselhos para a Igreja, p. 325</a:t>
            </a:r>
            <a:endParaRPr b="1" i="1" sz="20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632400" y="1448550"/>
            <a:ext cx="7992900" cy="3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</a:t>
            </a:r>
            <a:r>
              <a:rPr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“A finalidade da lei não é abolir ou conter, mas preservar e ampliar a liberdade. Em todas as situações de seres criados aptos à lei, onde não há lei, não há liberdade.” </a:t>
            </a:r>
            <a:r>
              <a:rPr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John Locke</a:t>
            </a:r>
            <a:endParaRPr i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</a:t>
            </a:r>
            <a:r>
              <a:rPr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“Uma lei injusta, não é lei.” </a:t>
            </a:r>
            <a:r>
              <a:rPr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Agustine</a:t>
            </a:r>
            <a:endParaRPr i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i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“</a:t>
            </a:r>
            <a:r>
              <a:rPr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Qualquer lei que viole os direitos inalienáveis do homem é essencialmente injusta e tirânico, não é uma lei.”</a:t>
            </a:r>
            <a:r>
              <a:rPr i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Maximilian Robespierre</a:t>
            </a:r>
            <a:br>
              <a:rPr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i="1" lang="pt-BR" sz="1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“Uma lei injusta é por si só uma espécie de violência. Ser preso por violá-la é mais violento ainda.”</a:t>
            </a:r>
            <a:r>
              <a:rPr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Mahatma Gandhi</a:t>
            </a:r>
            <a:endParaRPr i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2603850" y="513150"/>
            <a:ext cx="3936300" cy="935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CITAÇÕES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632400" y="1448550"/>
            <a:ext cx="7874400" cy="30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</a:t>
            </a:r>
            <a:r>
              <a:rPr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“Quase qualquer seita, culto ou religião legislará seus credos na lei se adquirirem poder político para fazê-lo.”</a:t>
            </a:r>
            <a:r>
              <a:rPr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Robert A. Heinlein</a:t>
            </a:r>
            <a:endParaRPr i="1" sz="2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9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</a:t>
            </a:r>
            <a:r>
              <a:rPr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“É impossível escravizar mental ou socialmente um povo que leia a Bíblia. Os princípios da Bíblia são os fundamentos da liberdade humana.” </a:t>
            </a:r>
            <a:r>
              <a:rPr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Horace Greeley</a:t>
            </a:r>
            <a:endParaRPr i="1"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2603850" y="513150"/>
            <a:ext cx="3936300" cy="935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CITAÇÕES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3996675" y="656100"/>
            <a:ext cx="4582200" cy="3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1800">
                <a:solidFill>
                  <a:srgbClr val="9FC5E8"/>
                </a:solidFill>
                <a:latin typeface="Cambria"/>
                <a:ea typeface="Cambria"/>
                <a:cs typeface="Cambria"/>
                <a:sym typeface="Cambria"/>
              </a:rPr>
              <a:t>A lei de Deus é essencial à nossa compreensão dos eventos finais; mais especificamente, o quarto mandamento, que fala da guarda do sétimo dia,</a:t>
            </a:r>
            <a:br>
              <a:rPr b="1" i="1" lang="pt-BR" sz="1800">
                <a:solidFill>
                  <a:srgbClr val="9FC5E8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1800">
                <a:solidFill>
                  <a:srgbClr val="9FC5E8"/>
                </a:solidFill>
                <a:latin typeface="Cambria"/>
                <a:ea typeface="Cambria"/>
                <a:cs typeface="Cambria"/>
                <a:sym typeface="Cambria"/>
              </a:rPr>
              <a:t>o sábado. Embora saibamos que a salvação ocorre unicamente pela fé e que</a:t>
            </a:r>
            <a:br>
              <a:rPr b="1" i="1" lang="pt-BR" sz="1800">
                <a:solidFill>
                  <a:srgbClr val="9FC5E8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1800">
                <a:solidFill>
                  <a:srgbClr val="9FC5E8"/>
                </a:solidFill>
                <a:latin typeface="Cambria"/>
                <a:ea typeface="Cambria"/>
                <a:cs typeface="Cambria"/>
                <a:sym typeface="Cambria"/>
              </a:rPr>
              <a:t>a obediência à lei, inclusive ao mandamento do sábado, jamais pode trazer salvação, também entendemos que, nos últimos dias, a obediência à lei de Deus, inclusive o sábado, será um sinal exterior, uma marca de onde se encontra</a:t>
            </a:r>
            <a:br>
              <a:rPr b="1" i="1" lang="pt-BR" sz="1800">
                <a:solidFill>
                  <a:srgbClr val="9FC5E8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1800">
                <a:solidFill>
                  <a:srgbClr val="9FC5E8"/>
                </a:solidFill>
                <a:latin typeface="Cambria"/>
                <a:ea typeface="Cambria"/>
                <a:cs typeface="Cambria"/>
                <a:sym typeface="Cambria"/>
              </a:rPr>
              <a:t>nossa verdadeira lealdade.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6321" l="1523" r="2072" t="7203"/>
          <a:stretch/>
        </p:blipFill>
        <p:spPr>
          <a:xfrm>
            <a:off x="565125" y="479775"/>
            <a:ext cx="3337500" cy="41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725525" y="1372950"/>
            <a:ext cx="78135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Que lei fundamental Lúcifer queria mudar no céu?</a:t>
            </a: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i="1" lang="pt-BR" sz="1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Como podemos evitar promover legalismo ao proclamarmos a lei?</a:t>
            </a: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i="1" lang="pt-BR" sz="1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Como podemos deixar claro que o dia de descanso não é simplesmente uma questão de um dia comum como outro qualquer?</a:t>
            </a: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i="1" lang="pt-BR" sz="1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Se o ‘selo de Deus’ é o sábado, o que será daqueles que também observam este dia, como os judeus?</a:t>
            </a:r>
            <a:endParaRPr b="1" i="1" sz="26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309775" y="578075"/>
            <a:ext cx="5309100" cy="6060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latin typeface="Oswald"/>
                <a:ea typeface="Oswald"/>
                <a:cs typeface="Oswald"/>
                <a:sym typeface="Oswald"/>
              </a:rPr>
              <a:t>Perguntas para refletir (e discutir)</a:t>
            </a:r>
            <a:endParaRPr b="1" sz="2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624250" y="1347200"/>
            <a:ext cx="80898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</a:t>
            </a: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Romanos 8:1 </a:t>
            </a: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nos diz que não há condenação para aqueles que estão em Cristo Jesus.</a:t>
            </a:r>
            <a:endParaRPr b="1" i="1" sz="24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i="1" lang="pt-BR" sz="1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Romanos 7:1-14</a:t>
            </a: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deixa claro que, embora a lei seja boa, não pode nos salvar.</a:t>
            </a:r>
            <a:endParaRPr b="1" i="1" sz="24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i="1" lang="pt-BR" sz="1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Além disso, embora desejemos fazer o bem, existe a lei do pecado e da morte em ação dentro de nós que nos leva a fazer o oposto do que queremos </a:t>
            </a:r>
            <a: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(Romanos 7:15-25)</a:t>
            </a: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="1" i="1" sz="24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318850" y="450250"/>
            <a:ext cx="3643800" cy="7353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Resumo bíblico</a:t>
            </a:r>
            <a:endParaRPr b="1" sz="3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624250" y="1271000"/>
            <a:ext cx="8089800" cy="3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</a:t>
            </a:r>
            <a:r>
              <a:rPr b="1" i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João 20:19-23 </a:t>
            </a:r>
            <a:r>
              <a:rPr b="1" i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inclui as palavras muitas vezes incompreendidas: “Se perdoarem os pecados de alguém, estarão perdoados; se não os perdoarem, não estarão perdoados” </a:t>
            </a:r>
            <a:r>
              <a:rPr b="1"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(v.23).</a:t>
            </a:r>
            <a:endParaRPr b="1" i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Atos 20:6, 7 </a:t>
            </a:r>
            <a:r>
              <a:rPr b="1" i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refere-se à reunião de Paulo com a Igreja de Trôade, no primeiro dia da semana, porque ia viajar no dia seguinte.</a:t>
            </a:r>
            <a:endParaRPr b="1" i="1" sz="20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i="1" lang="pt-BR" sz="1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Em </a:t>
            </a:r>
            <a:r>
              <a:rPr b="1"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Daniel 7:23-25</a:t>
            </a:r>
            <a:r>
              <a:rPr b="1" i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a profecia é dada em relação ao rei que: “Falará contra o Altíssimo, oprimirá os seus santos e tentará mudar os tempos e as leis” </a:t>
            </a:r>
            <a:r>
              <a:rPr b="1"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(v.25)</a:t>
            </a:r>
            <a:r>
              <a:rPr b="1" i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="1" i="1" sz="20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0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Apocalipse 13:1-17 fala da besta ditatorial da terra.</a:t>
            </a:r>
            <a:br>
              <a:rPr b="1" i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1" sz="20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318850" y="450250"/>
            <a:ext cx="3643800" cy="7353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Resumo bíblico</a:t>
            </a:r>
            <a:endParaRPr b="1" sz="3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3981275" y="569050"/>
            <a:ext cx="4501200" cy="3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3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Embora esta lição se concentre na tentativa de mudar o sábado para o domingo, </a:t>
            </a:r>
            <a:r>
              <a:rPr b="1" i="1" lang="pt-BR" sz="23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 questão mais profunda é da rebelião contra Deus, que é o centro do grande conflito</a:t>
            </a:r>
            <a:r>
              <a:rPr b="1" i="1" lang="pt-BR" sz="23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. Embora esta tentativa de mudar a lei de Deus seja significativa, ela também revela o verdadeiro problema que se originou com Lúcifer. </a:t>
            </a:r>
            <a:endParaRPr b="1" sz="23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350" y="468338"/>
            <a:ext cx="2953874" cy="393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