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Lato"/>
      <p:regular r:id="rId32"/>
      <p:bold r:id="rId33"/>
      <p:italic r:id="rId34"/>
      <p:boldItalic r:id="rId35"/>
    </p:embeddedFont>
    <p:embeddedFont>
      <p:font typeface="Oswald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Lato-bold.fntdata"/><Relationship Id="rId10" Type="http://schemas.openxmlformats.org/officeDocument/2006/relationships/slide" Target="slides/slide6.xml"/><Relationship Id="rId32" Type="http://schemas.openxmlformats.org/officeDocument/2006/relationships/font" Target="fonts/Lato-regular.fntdata"/><Relationship Id="rId13" Type="http://schemas.openxmlformats.org/officeDocument/2006/relationships/slide" Target="slides/slide9.xml"/><Relationship Id="rId35" Type="http://schemas.openxmlformats.org/officeDocument/2006/relationships/font" Target="fonts/Lato-boldItalic.fntdata"/><Relationship Id="rId12" Type="http://schemas.openxmlformats.org/officeDocument/2006/relationships/slide" Target="slides/slide8.xml"/><Relationship Id="rId34" Type="http://schemas.openxmlformats.org/officeDocument/2006/relationships/font" Target="fonts/Lato-italic.fntdata"/><Relationship Id="rId15" Type="http://schemas.openxmlformats.org/officeDocument/2006/relationships/slide" Target="slides/slide11.xml"/><Relationship Id="rId37" Type="http://schemas.openxmlformats.org/officeDocument/2006/relationships/font" Target="fonts/Oswald-bold.fntdata"/><Relationship Id="rId14" Type="http://schemas.openxmlformats.org/officeDocument/2006/relationships/slide" Target="slides/slide10.xml"/><Relationship Id="rId36" Type="http://schemas.openxmlformats.org/officeDocument/2006/relationships/font" Target="fonts/Oswald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709650" y="1311600"/>
            <a:ext cx="77247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Seus discípulos se deleitaram em ouvir tais verdades e clamaram: </a:t>
            </a: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“Eis que agora falas abertamente, e não dizes parábola alguma.” (v.29). 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Se a verdade mais simples e clara é que Jesus não está suplicando por nós, o que fazemos com tais idéias que Jesus está rogando </a:t>
            </a:r>
            <a:endParaRPr b="1" i="1" sz="24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ao Pai por nós? 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652538" y="3759150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883013" y="812000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873063" y="756675"/>
            <a:ext cx="3503400" cy="3454500"/>
          </a:xfrm>
          <a:prstGeom prst="rect">
            <a:avLst/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Na verdade, o livro de Hebreus não diz isso. Hebreus 9:24(NIV) diz que Cristo entrou no céu </a:t>
            </a:r>
            <a:r>
              <a:rPr b="1" i="1" lang="pt-BR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“para se apresentar diante de Deus em nosso favor”</a:t>
            </a:r>
            <a:r>
              <a:rPr b="1" lang="pt-BR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 Mas não temos a imagem Dele pedindo ao Pai que seja gentil conosco, tentando persuadir Deus a fazer algo diferente do que Ele já havia planejado.</a:t>
            </a:r>
            <a:endParaRPr b="1"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138" y="623025"/>
            <a:ext cx="3721799" cy="372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561150" y="1137800"/>
            <a:ext cx="8021700" cy="30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Dizer o contrário seria dividir a trindade, colocar uma Divindade contra a outra. De fato, os vários textos que mencionam Jesus intercedendo diante do Pai “por nós” devem ser vistos como defensores de nós, não do Pai, mas de todo o universo como 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 “júri”. </a:t>
            </a:r>
            <a:r>
              <a:rPr b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Satanás é o acusador, não Deus, e Deus já conhece a verdade. Ele não precisa ser persuadido. </a:t>
            </a: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 imagem correta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é a do Filho como </a:t>
            </a:r>
            <a:r>
              <a:rPr b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nosso advogado</a:t>
            </a: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defendendo </a:t>
            </a:r>
            <a:r>
              <a:rPr b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nosso caso </a:t>
            </a:r>
            <a:endParaRPr b="1" sz="20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perante todo o tribunal, </a:t>
            </a:r>
            <a:r>
              <a:rPr b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refutando as reivindicações </a:t>
            </a:r>
            <a:endParaRPr b="1" sz="20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do acusador</a:t>
            </a: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e vindicando o Pai.</a:t>
            </a:r>
            <a:endParaRPr b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751650" y="3971701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820100" y="591200"/>
            <a:ext cx="5503800" cy="546600"/>
          </a:xfrm>
          <a:prstGeom prst="rect">
            <a:avLst/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latin typeface="Oswald"/>
                <a:ea typeface="Oswald"/>
                <a:cs typeface="Oswald"/>
                <a:sym typeface="Oswald"/>
              </a:rPr>
              <a:t>☛</a:t>
            </a:r>
            <a:r>
              <a:rPr b="1" lang="pt-BR" sz="3200">
                <a:latin typeface="Oswald"/>
                <a:ea typeface="Oswald"/>
                <a:cs typeface="Oswald"/>
                <a:sym typeface="Oswald"/>
              </a:rPr>
              <a:t>IMPORTANTE☚</a:t>
            </a:r>
            <a:endParaRPr b="1" sz="3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487625" y="948050"/>
            <a:ext cx="4274700" cy="3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 perigo da mensagem do santuário incompreendida, é sugerir que Jesus (o bom Deus) tem que lutar contra o Pai (o Deus irado e hostil) para alcançar a nossa salvação. Desta forma, refletimos nas acusações de Satanás, que condenou a Deus por ser hostil e implacável, um ser não amoroso e vingativo que se deleitava no castigo vingativo das criaturas errantes.</a:t>
            </a:r>
            <a:endParaRPr b="1" i="1" sz="19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11600" y="228675"/>
            <a:ext cx="3643800" cy="5661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Esclarecendo</a:t>
            </a:r>
            <a:endParaRPr b="1" sz="3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14291" l="0" r="0" t="7656"/>
          <a:stretch/>
        </p:blipFill>
        <p:spPr>
          <a:xfrm>
            <a:off x="4914725" y="522900"/>
            <a:ext cx="3626175" cy="37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888750" y="751500"/>
            <a:ext cx="7366500" cy="36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Deus Pai não nos ama tanto quanto o Deus Filho? Devemos ter muito cuidado com o que dizemos sobre o Santuário, porque dizendo coisas boas sobre o Filho, podemos estar distorcendo o Pai. Deus não está nos condenando. As acusações vêm do acusador, o próprio Satanás. É por isso que Jesus fala por nós, para neutralizar as acusações do inimigo.</a:t>
            </a:r>
            <a:endParaRPr sz="2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b="1" i="1" sz="2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4408175" y="547000"/>
            <a:ext cx="4200000" cy="3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Com razão, o santuário foi uma bênção maravilhosa. </a:t>
            </a:r>
            <a:endParaRPr i="1" sz="2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Mas, </a:t>
            </a:r>
            <a:r>
              <a:rPr i="1" lang="pt-BR" sz="26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como acontece com tanta frequência</a:t>
            </a:r>
            <a:r>
              <a:rPr i="1" lang="pt-BR" sz="2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as pessoas se apegaram aos símbolos cerimoniais em vez de um profundo relacionamento pessoal com Deus.</a:t>
            </a:r>
            <a:endParaRPr sz="2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18248" r="8167" t="0"/>
          <a:stretch/>
        </p:blipFill>
        <p:spPr>
          <a:xfrm>
            <a:off x="535813" y="617400"/>
            <a:ext cx="3719900" cy="37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709638" y="1535250"/>
            <a:ext cx="77247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9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significado</a:t>
            </a:r>
            <a:endParaRPr b="1" sz="5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751638" y="3770975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751638" y="747625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709638" y="2691875"/>
            <a:ext cx="77247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56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e não ao símbolo!</a:t>
            </a:r>
            <a:endParaRPr b="1" sz="5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709638" y="1017925"/>
            <a:ext cx="77247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56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Apegue-se ao</a:t>
            </a:r>
            <a:endParaRPr b="1" sz="5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888750" y="751500"/>
            <a:ext cx="7366500" cy="36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Como resultado, hoje, assim como na época, é muito fácil ficar atolado nas minúcias, em vez de ver toda a mensagem do santuário como uma demonstração da verdadeira natureza e caráter de Deus. </a:t>
            </a:r>
            <a:endParaRPr sz="2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b="1" i="1" sz="2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638750" y="977975"/>
            <a:ext cx="8089800" cy="3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Foi escrito para ajudar os judeus a entenderem como Cristo cumpriu o santuário e seus sistemas, usando a linguagem que eles entenderiam.</a:t>
            </a:r>
            <a:endParaRPr b="1" i="1" sz="21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9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Foi para guiá-los do judaísmo ao cristianismo, e não o contrário.</a:t>
            </a:r>
            <a:endParaRPr b="1" i="1" sz="21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9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A vinda de Cristo acabou com a necessidade dos sistemas antigos, porque agora Deus havia se revelado pessoalmente.</a:t>
            </a:r>
            <a:endParaRPr b="1" i="1" sz="21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9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O ponto essencial é entender todo o sistema de uma maneira que não reverta para a observância legalista.</a:t>
            </a:r>
            <a:endParaRPr b="1" i="1" sz="21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311600" y="228675"/>
            <a:ext cx="6177900" cy="5661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O livro de Hebreus é um bom exemplo disso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4171600" y="474675"/>
            <a:ext cx="4401900" cy="3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 perigo de olhar exclusivamente para o santuário é que perdemos nosso tempo olhando símbolos e práticas, e não vemos Deus. </a:t>
            </a:r>
            <a:endParaRPr i="1" sz="2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Porque como é mencionado com tanta frequência, mas tão pouco praticado, vemos o santuário como um livro ilustrado, um instrumento de ensino, uma ilustração para ajudar um povo simples compreender as verdades fundamentais sobre Deus e a salvação.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15739" l="0" r="0" t="0"/>
          <a:stretch/>
        </p:blipFill>
        <p:spPr>
          <a:xfrm>
            <a:off x="713150" y="474663"/>
            <a:ext cx="3284899" cy="407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1993050" y="3943275"/>
            <a:ext cx="4543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VERSO PARA MEMORIZAR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1419000" y="684800"/>
            <a:ext cx="6306000" cy="2910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800">
                <a:latin typeface="Cambria"/>
                <a:ea typeface="Cambria"/>
                <a:cs typeface="Cambria"/>
                <a:sym typeface="Cambria"/>
              </a:rPr>
              <a:t>“Pelo que também Deus O exaltou sobremaneira e Lhe deu o nome que está acima de todo nome, para que ao nome de Jesus se dobre todo joelho, nos Céus, na Terra e  debaixo da Terra” (Filipenses 2:9, 10).</a:t>
            </a:r>
            <a:endParaRPr b="1" i="1"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1293025" y="2217625"/>
            <a:ext cx="6645600" cy="23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pergunte quais informações sobre a </a:t>
            </a:r>
            <a:r>
              <a:rPr b="1" lang="pt-BR" sz="36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natureza</a:t>
            </a:r>
            <a:r>
              <a:rPr b="1" lang="pt-BR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e o </a:t>
            </a:r>
            <a:r>
              <a:rPr b="1" lang="pt-BR" sz="36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caráter de Deus</a:t>
            </a:r>
            <a:r>
              <a:rPr b="1" lang="pt-BR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o santuário nos fornece.</a:t>
            </a:r>
            <a:endParaRPr b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1205250" y="587375"/>
            <a:ext cx="6733500" cy="20781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latin typeface="Oswald"/>
                <a:ea typeface="Oswald"/>
                <a:cs typeface="Oswald"/>
                <a:sym typeface="Oswald"/>
              </a:rPr>
              <a:t>Portanto, em vez de perguntar o significado de cada peça de mobília,</a:t>
            </a:r>
            <a:endParaRPr b="1"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478225" y="1095225"/>
            <a:ext cx="4167000" cy="3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“Eram apenas prescrições que tratavam de comida e bebida e de várias cerimônias de purificação com água; essas ordenanças exteriores foram impostas até o tempo da nova ordem” Hebreus 9:10. </a:t>
            </a:r>
            <a:br>
              <a:rPr b="1" i="1" lang="pt-BR" sz="21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1" sz="21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311600" y="228675"/>
            <a:ext cx="3601800" cy="5661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Como Hebreus conclui:</a:t>
            </a:r>
            <a:endParaRPr b="1"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17518" l="0" r="0" t="0"/>
          <a:stretch/>
        </p:blipFill>
        <p:spPr>
          <a:xfrm>
            <a:off x="4934500" y="415900"/>
            <a:ext cx="3627900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638750" y="901775"/>
            <a:ext cx="8089800" cy="3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3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3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as peças apontavam para o caminho da verdade, </a:t>
            </a:r>
            <a:r>
              <a:rPr b="1" i="1" lang="pt-BR" sz="2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mas elas não eram a verdade.</a:t>
            </a:r>
            <a:endParaRPr b="1" i="1" sz="23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0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3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Jesus é a verdade e </a:t>
            </a:r>
            <a:r>
              <a:rPr b="1" i="1" lang="pt-BR" sz="2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qual é a verdade que Ele veio revelar</a:t>
            </a:r>
            <a:r>
              <a:rPr b="1" i="1" lang="pt-BR" sz="23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1" i="1" sz="23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Resposta:</a:t>
            </a:r>
            <a:r>
              <a:rPr b="1" i="1" lang="pt-BR" sz="23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A verdade completa sobre Deus e a solução para os problemas do Grande Conflito e como Ele poderia nos salvar de nós mesmos.</a:t>
            </a:r>
            <a:endParaRPr b="1" i="1" sz="23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0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☛ </a:t>
            </a:r>
            <a:r>
              <a:rPr lang="pt-BR" sz="28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Somente do ponto de vista dessas perspectivas</a:t>
            </a:r>
            <a:endParaRPr sz="2800">
              <a:solidFill>
                <a:srgbClr val="F7CA4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o santuário faz sentido </a:t>
            </a:r>
            <a:r>
              <a:rPr lang="pt-BR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☚</a:t>
            </a:r>
            <a:endParaRPr sz="2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311600" y="228675"/>
            <a:ext cx="3689700" cy="5661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Em outras palavras,</a:t>
            </a:r>
            <a:endParaRPr b="1" sz="2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4231350" y="1713600"/>
            <a:ext cx="3765900" cy="17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52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CITAÇÕES DE ELLEN WHITE</a:t>
            </a:r>
            <a:r>
              <a:rPr b="1" i="1" lang="pt-BR" sz="5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b="1" i="1" lang="pt-BR" sz="5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5200"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750" y="1323562"/>
            <a:ext cx="3155901" cy="24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632413" y="1283950"/>
            <a:ext cx="7879200" cy="23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Todos os que receberam luz sobre estes assuntos devem dar testemunho das grandes verdades que Deus lhes confiou. O santuário no Céu é o próprio centro da obra de Cristo em favor dos homens. Diz respeito a toda a alma que vive sobre a Terra. Patenteia-nos o plano da redenção, transportando-nos mesmo até o final do tempo, e revelando o desfecho triunfante da controvérsia entre a justiça e o pecado.</a:t>
            </a:r>
            <a:endParaRPr b="1" sz="2000">
              <a:solidFill>
                <a:schemeClr val="lt1"/>
              </a:solidFill>
            </a:endParaRPr>
          </a:p>
        </p:txBody>
      </p:sp>
      <p:grpSp>
        <p:nvGrpSpPr>
          <p:cNvPr id="196" name="Shape 196"/>
          <p:cNvGrpSpPr/>
          <p:nvPr/>
        </p:nvGrpSpPr>
        <p:grpSpPr>
          <a:xfrm>
            <a:off x="1583413" y="59446"/>
            <a:ext cx="5977175" cy="1510253"/>
            <a:chOff x="1586550" y="206571"/>
            <a:chExt cx="5977175" cy="1510253"/>
          </a:xfrm>
        </p:grpSpPr>
        <p:cxnSp>
          <p:nvCxnSpPr>
            <p:cNvPr id="197" name="Shape 197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98" name="Shape 198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199" name="Shape 19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Shape 200"/>
          <p:cNvSpPr/>
          <p:nvPr/>
        </p:nvSpPr>
        <p:spPr>
          <a:xfrm>
            <a:off x="2537350" y="3665350"/>
            <a:ext cx="43329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0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Evangelismo, p. 222</a:t>
            </a:r>
            <a:endParaRPr b="1" i="1" sz="20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632400" y="1592400"/>
            <a:ext cx="7879200" cy="19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Muitos esqueceram o verdadeiro significado dessas ofertas; e a grande verdade de que somente por meio de Cristo há perdão do pecado, ficou perdida para eles. A multiplicação de ofertas sacrificais, o sangue de novilhos e bodes, não podia tirar o pecado.</a:t>
            </a:r>
            <a:endParaRPr b="1" sz="2400">
              <a:solidFill>
                <a:schemeClr val="lt1"/>
              </a:solidFill>
            </a:endParaRPr>
          </a:p>
        </p:txBody>
      </p:sp>
      <p:grpSp>
        <p:nvGrpSpPr>
          <p:cNvPr id="206" name="Shape 206"/>
          <p:cNvGrpSpPr/>
          <p:nvPr/>
        </p:nvGrpSpPr>
        <p:grpSpPr>
          <a:xfrm>
            <a:off x="1583413" y="354496"/>
            <a:ext cx="5977175" cy="1510253"/>
            <a:chOff x="1586550" y="206571"/>
            <a:chExt cx="5977175" cy="1510253"/>
          </a:xfrm>
        </p:grpSpPr>
        <p:cxnSp>
          <p:nvCxnSpPr>
            <p:cNvPr id="207" name="Shape 207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08" name="Shape 208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209" name="Shape 20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Shape 210"/>
          <p:cNvSpPr/>
          <p:nvPr/>
        </p:nvSpPr>
        <p:spPr>
          <a:xfrm>
            <a:off x="1942050" y="3627300"/>
            <a:ext cx="53478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0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A Maravilhosa Graça de Deus, p. 152</a:t>
            </a:r>
            <a:endParaRPr b="1" i="1" sz="20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632400" y="1114400"/>
            <a:ext cx="7879200" cy="23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Contemplando o crucificado Redentor, compreendemos mais plenamente a magnitude e significação do sacrifício feito pela Majestade do Céu. O plano da salvação glorifica-se aos nossos olhos, e a idéia do Calvário desperta vivas e sagradas emoções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em nossa alma. No coração e nos lábios achar-se-ão louvores a Deus e ao Cordeiro; pois o orgulho e o culto de si mesmo não podem crescer na alma que conserva sempre vivas na 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memória as cenas do Calvário.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6" name="Shape 216"/>
          <p:cNvGrpSpPr/>
          <p:nvPr/>
        </p:nvGrpSpPr>
        <p:grpSpPr>
          <a:xfrm>
            <a:off x="1583413" y="46521"/>
            <a:ext cx="5977175" cy="1510253"/>
            <a:chOff x="1586550" y="206571"/>
            <a:chExt cx="5977175" cy="1510253"/>
          </a:xfrm>
        </p:grpSpPr>
        <p:cxnSp>
          <p:nvCxnSpPr>
            <p:cNvPr id="217" name="Shape 217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218" name="Shape 218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219" name="Shape 2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0" name="Shape 220"/>
          <p:cNvSpPr/>
          <p:nvPr/>
        </p:nvSpPr>
        <p:spPr>
          <a:xfrm>
            <a:off x="2231975" y="3678025"/>
            <a:ext cx="50580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pt-BR" sz="20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O Desejado de Todas as Nações, p. 468</a:t>
            </a:r>
            <a:endParaRPr b="1" i="1" sz="20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632400" y="1448550"/>
            <a:ext cx="7874400" cy="30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“Eles [os israelitas] haviam se afastado tanto que não conseguiam compreender como Deus poderia viver com eles, sendo invisível, então Deus disse: </a:t>
            </a:r>
            <a:r>
              <a:rPr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‘Que me façam uma santuário; para que eu possa morar entre eles’ (Êxodo 25: 8). </a:t>
            </a:r>
            <a:r>
              <a:rPr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O pilar de nuvem acima do tabernáculo e a presença visível de Deus manifestada lá dentro, ajudou os israelitas a compreender mais facilmente a verdadeira presença permanente do Senhor com eles.” </a:t>
            </a:r>
            <a:r>
              <a:rPr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Stephen Haskell</a:t>
            </a:r>
            <a:endParaRPr i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“Cristo levou nossa natureza ao céu para nos representar e nos deixou na terra com Sua natureza para representá-lO.” </a:t>
            </a:r>
            <a:r>
              <a:rPr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John Newton</a:t>
            </a:r>
            <a:endParaRPr i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CITAÇÕES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632400" y="1448550"/>
            <a:ext cx="7874400" cy="30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“Deus é o soberano senhor de todos nós ... Daí a relação do homem com Deus é direta, e não requer intermediário; qualquer reivindicação de uma Igreja ou sacerdote para ser um meio necessário deve ser repelida.”</a:t>
            </a:r>
            <a:r>
              <a:rPr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John Wycliffe</a:t>
            </a:r>
            <a:endParaRPr i="1" sz="2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“Não só não há nenhuma necessidade de um intermediário através do qual Deus gostaria de falar, mas Ele se deleita em lidar com seus filhos pessoalmente e com privacidade”.</a:t>
            </a:r>
            <a:r>
              <a:rPr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Alphonsus Liguori</a:t>
            </a:r>
            <a:endParaRPr i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CITAÇÕES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4103100" y="656100"/>
            <a:ext cx="4447500" cy="3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  <a:t>Ao falar sobre Cristo no santuário celestial, o livro de Hebreus declara</a:t>
            </a:r>
            <a:b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  <a:t>que ali </a:t>
            </a:r>
            <a:r>
              <a:rPr b="1" i="1" lang="pt-B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“Jesus, como precursor, entrou por nós, tendo-Se tornado Sumo Sacerdote para sempre, segundo a ordem de Melquisedeque” (Hebreus 6:20)</a:t>
            </a:r>
            <a: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b="1" i="1" sz="1800">
              <a:solidFill>
                <a:srgbClr val="9FC5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  <a:t>As Escrituras, especialmente o Novo Testamento, são muito claras quanto</a:t>
            </a:r>
            <a:b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  <a:t>à função de Cristo como nosso Sumo Sacerdote no santuário celestial – uma função que Ele passou a desempenhar depois de concluir Sua obra como nosso sacrifício aqui na Terra ( Hebreus 10:12).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00" y="656100"/>
            <a:ext cx="3360788" cy="383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725525" y="1372950"/>
            <a:ext cx="78135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Qual imagem de Cristo no santuário que deve ser alcançada em nosso relacionamento com Deus?</a:t>
            </a:r>
            <a:b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Por quê é importante identificar Jesus como nosso sumo sacerdote?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O que significa Jesus dizer que não vai orar ao Pai por nós? </a:t>
            </a:r>
            <a:b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Como essa declaração afeta a nossa clara compreensão do seu ministério sacerdotal?</a:t>
            </a:r>
            <a:endParaRPr b="1" i="1" sz="26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309775" y="578075"/>
            <a:ext cx="5309100" cy="6060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latin typeface="Oswald"/>
                <a:ea typeface="Oswald"/>
                <a:cs typeface="Oswald"/>
                <a:sym typeface="Oswald"/>
              </a:rPr>
              <a:t>Perguntas para refletir (e discutir)</a:t>
            </a:r>
            <a:endParaRPr b="1" sz="2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624250" y="1347200"/>
            <a:ext cx="80898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Romanos 8: 3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nos diz que Deus nos enviou seu filho como uma oferta.</a:t>
            </a:r>
            <a:b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Ele é o Cordeiro de Deus que tira os pecados do mundo</a:t>
            </a: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(João 1:29)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e Aquele que é digno </a:t>
            </a: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(Apocalipse 5:12)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Ele também é um sacerdote de acordo com a ordem de Melquisedeque </a:t>
            </a: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(Hebreus 7: 1-28)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b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Ele entrou no Santo dos Santos por causa dos méritos de Seu sangue, a representação simbólica de sua vida e morte que é a nossa salvação </a:t>
            </a: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(Hebreus 9: 11-15, 20-23)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Resumo bíblico</a:t>
            </a:r>
            <a:endParaRPr b="1" sz="3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624250" y="1347200"/>
            <a:ext cx="80898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Levítico 16:13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refere-se à tampa da da arca da aliança, onde a presença de Deus se manifestava.</a:t>
            </a:r>
            <a:b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Não somente Jesus é nosso Sumo Sacerdote, mas também nosso Rei </a:t>
            </a: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(Filipenses 2: 9, 10)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Resumo bíblico</a:t>
            </a:r>
            <a:endParaRPr b="1" sz="3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3935969" y="530250"/>
            <a:ext cx="4501200" cy="40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Muito do que apreciamos sobre Jesus como nosso Sumo Sacerdote dependerá do papel que acreditamos que ele está desempenhando. O ministério de Jesus no santuário </a:t>
            </a: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não deve ser visto</a:t>
            </a: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como uma contradição de sua declaração mais clara</a:t>
            </a: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, onde ele diz que </a:t>
            </a:r>
            <a:r>
              <a:rPr b="1"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“...lhes falarei abertamente a respeito de meu Pai. [...] Não digo que pedirei ao Pai em favor de vocês, pois o próprio Pai os ama.” </a:t>
            </a: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João 16: 25-27. </a:t>
            </a:r>
            <a:endParaRPr b="1"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831" y="530250"/>
            <a:ext cx="3155901" cy="386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