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5143500" cx="9144000"/>
  <p:notesSz cx="6858000" cy="9144000"/>
  <p:embeddedFontLst>
    <p:embeddedFont>
      <p:font typeface="Lato"/>
      <p:regular r:id="rId32"/>
      <p:bold r:id="rId33"/>
      <p:italic r:id="rId34"/>
      <p:boldItalic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Lato-bold.fntdata"/><Relationship Id="rId10" Type="http://schemas.openxmlformats.org/officeDocument/2006/relationships/slide" Target="slides/slide6.xml"/><Relationship Id="rId32" Type="http://schemas.openxmlformats.org/officeDocument/2006/relationships/font" Target="fonts/Lato-regular.fntdata"/><Relationship Id="rId13" Type="http://schemas.openxmlformats.org/officeDocument/2006/relationships/slide" Target="slides/slide9.xml"/><Relationship Id="rId35" Type="http://schemas.openxmlformats.org/officeDocument/2006/relationships/font" Target="fonts/Lato-boldItalic.fntdata"/><Relationship Id="rId12" Type="http://schemas.openxmlformats.org/officeDocument/2006/relationships/slide" Target="slides/slide8.xml"/><Relationship Id="rId34" Type="http://schemas.openxmlformats.org/officeDocument/2006/relationships/font" Target="fonts/Lato-italic.fntdata"/><Relationship Id="rId15" Type="http://schemas.openxmlformats.org/officeDocument/2006/relationships/slide" Target="slides/slide11.xml"/><Relationship Id="rId37" Type="http://schemas.openxmlformats.org/officeDocument/2006/relationships/font" Target="fonts/Oswald-bold.fntdata"/><Relationship Id="rId14" Type="http://schemas.openxmlformats.org/officeDocument/2006/relationships/slide" Target="slides/slide10.xml"/><Relationship Id="rId36" Type="http://schemas.openxmlformats.org/officeDocument/2006/relationships/font" Target="fonts/Oswald-regular.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8" name="Shape 11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8" name="Shape 1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 name="Shape 54"/>
        <p:cNvGrpSpPr/>
        <p:nvPr/>
      </p:nvGrpSpPr>
      <p:grpSpPr>
        <a:xfrm>
          <a:off x="0" y="0"/>
          <a:ext cx="0" cy="0"/>
          <a:chOff x="0" y="0"/>
          <a:chExt cx="0" cy="0"/>
        </a:xfrm>
      </p:grpSpPr>
      <p:sp>
        <p:nvSpPr>
          <p:cNvPr id="55" name="Shape 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 name="Shape 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3" name="Shape 1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Shape 2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1" name="Shape 21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2" name="Shape 6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Shape 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8" name="Shape 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6" name="Shape 8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nvSpPr>
        <p:spPr>
          <a:xfrm>
            <a:off x="851175" y="2665875"/>
            <a:ext cx="7517400" cy="12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6400">
                <a:solidFill>
                  <a:srgbClr val="FFFFFF"/>
                </a:solidFill>
                <a:latin typeface="Cambria"/>
                <a:ea typeface="Cambria"/>
                <a:cs typeface="Cambria"/>
                <a:sym typeface="Cambria"/>
              </a:rPr>
              <a:t>☛</a:t>
            </a:r>
            <a:r>
              <a:rPr b="1" lang="pt-BR" sz="6400">
                <a:solidFill>
                  <a:schemeClr val="lt1"/>
                </a:solidFill>
                <a:latin typeface="Cambria"/>
                <a:ea typeface="Cambria"/>
                <a:cs typeface="Cambria"/>
                <a:sym typeface="Cambria"/>
              </a:rPr>
              <a:t>“em breve”.</a:t>
            </a:r>
            <a:r>
              <a:rPr b="1" lang="pt-BR" sz="6400">
                <a:solidFill>
                  <a:srgbClr val="FFFFFF"/>
                </a:solidFill>
                <a:latin typeface="Cambria"/>
                <a:ea typeface="Cambria"/>
                <a:cs typeface="Cambria"/>
                <a:sym typeface="Cambria"/>
              </a:rPr>
              <a:t>☚</a:t>
            </a:r>
            <a:endParaRPr b="1" sz="6400">
              <a:latin typeface="Cambria"/>
              <a:ea typeface="Cambria"/>
              <a:cs typeface="Cambria"/>
              <a:sym typeface="Cambria"/>
            </a:endParaRPr>
          </a:p>
        </p:txBody>
      </p:sp>
      <p:sp>
        <p:nvSpPr>
          <p:cNvPr id="107" name="Shape 107"/>
          <p:cNvSpPr txBox="1"/>
          <p:nvPr/>
        </p:nvSpPr>
        <p:spPr>
          <a:xfrm>
            <a:off x="789525" y="3735638"/>
            <a:ext cx="76407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08" name="Shape 108"/>
          <p:cNvSpPr txBox="1"/>
          <p:nvPr/>
        </p:nvSpPr>
        <p:spPr>
          <a:xfrm>
            <a:off x="789525" y="813063"/>
            <a:ext cx="76407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09" name="Shape 109"/>
          <p:cNvSpPr txBox="1"/>
          <p:nvPr/>
        </p:nvSpPr>
        <p:spPr>
          <a:xfrm>
            <a:off x="747525" y="1285575"/>
            <a:ext cx="7724700" cy="138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i="1" lang="pt-BR" sz="2800">
                <a:solidFill>
                  <a:srgbClr val="F7CA49"/>
                </a:solidFill>
                <a:latin typeface="Cambria"/>
                <a:ea typeface="Cambria"/>
                <a:cs typeface="Cambria"/>
                <a:sym typeface="Cambria"/>
              </a:rPr>
              <a:t>Talvez seja por causa das dúvidas. Acreditamos que, se temos uma data definida, então é mais certeza do que um vago</a:t>
            </a:r>
            <a:endParaRPr b="1" i="1" sz="2800">
              <a:solidFill>
                <a:srgbClr val="F7CA49"/>
              </a:solidFill>
              <a:latin typeface="Cambria"/>
              <a:ea typeface="Cambria"/>
              <a:cs typeface="Cambria"/>
              <a:sym typeface="Cambr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nvSpPr>
        <p:spPr>
          <a:xfrm>
            <a:off x="4157775" y="546675"/>
            <a:ext cx="4251300" cy="401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i="1" lang="pt-BR" sz="1900">
                <a:solidFill>
                  <a:schemeClr val="lt1"/>
                </a:solidFill>
                <a:latin typeface="Cambria"/>
                <a:ea typeface="Cambria"/>
                <a:cs typeface="Cambria"/>
                <a:sym typeface="Cambria"/>
              </a:rPr>
              <a:t>Talvez os pais tenham um pouco de culpa, por exemplo, quando uma criança pede alguma coisa, dizemos “espere”, e quando ele pergunta quanto tempo, só dizemos: “Logo, logo”. A maioria das crianças sabe que quando um pai diz “vamos ver”, ele realmente quer dizer “não”. Então, para nós, uma promessa parece mais segura se houver um limite de tempo estrito. “Em breve” não é bom o suficiente para nós. Queremos saber exatamente quando.</a:t>
            </a:r>
            <a:br>
              <a:rPr b="1" i="1" lang="pt-BR" sz="1900">
                <a:solidFill>
                  <a:schemeClr val="lt1"/>
                </a:solidFill>
                <a:latin typeface="Cambria"/>
                <a:ea typeface="Cambria"/>
                <a:cs typeface="Cambria"/>
                <a:sym typeface="Cambria"/>
              </a:rPr>
            </a:br>
            <a:endParaRPr b="1" sz="1900">
              <a:latin typeface="Cambria"/>
              <a:ea typeface="Cambria"/>
              <a:cs typeface="Cambria"/>
              <a:sym typeface="Cambria"/>
            </a:endParaRPr>
          </a:p>
        </p:txBody>
      </p:sp>
      <p:pic>
        <p:nvPicPr>
          <p:cNvPr id="115" name="Shape 115"/>
          <p:cNvPicPr preferRelativeResize="0"/>
          <p:nvPr/>
        </p:nvPicPr>
        <p:blipFill>
          <a:blip r:embed="rId3">
            <a:alphaModFix/>
          </a:blip>
          <a:stretch>
            <a:fillRect/>
          </a:stretch>
        </p:blipFill>
        <p:spPr>
          <a:xfrm>
            <a:off x="890550" y="400475"/>
            <a:ext cx="3109049" cy="422155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9" name="Shape 119"/>
        <p:cNvGrpSpPr/>
        <p:nvPr/>
      </p:nvGrpSpPr>
      <p:grpSpPr>
        <a:xfrm>
          <a:off x="0" y="0"/>
          <a:ext cx="0" cy="0"/>
          <a:chOff x="0" y="0"/>
          <a:chExt cx="0" cy="0"/>
        </a:xfrm>
      </p:grpSpPr>
      <p:sp>
        <p:nvSpPr>
          <p:cNvPr id="120" name="Shape 120"/>
          <p:cNvSpPr txBox="1"/>
          <p:nvPr/>
        </p:nvSpPr>
        <p:spPr>
          <a:xfrm>
            <a:off x="586600" y="2416375"/>
            <a:ext cx="7947300" cy="210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i="1" lang="pt-BR" sz="2000">
                <a:solidFill>
                  <a:srgbClr val="F7CA49"/>
                </a:solidFill>
                <a:latin typeface="Cambria"/>
                <a:ea typeface="Cambria"/>
                <a:cs typeface="Cambria"/>
                <a:sym typeface="Cambria"/>
              </a:rPr>
              <a:t>1.</a:t>
            </a:r>
            <a:r>
              <a:rPr b="1" i="1" lang="pt-BR" sz="2000">
                <a:solidFill>
                  <a:schemeClr val="lt1"/>
                </a:solidFill>
                <a:latin typeface="Cambria"/>
                <a:ea typeface="Cambria"/>
                <a:cs typeface="Cambria"/>
                <a:sym typeface="Cambria"/>
              </a:rPr>
              <a:t> Está levando tanto tempo para acontecer que realmente não será “em breve”.</a:t>
            </a:r>
            <a:br>
              <a:rPr b="1" i="1" lang="pt-BR" sz="2000">
                <a:solidFill>
                  <a:schemeClr val="lt1"/>
                </a:solidFill>
                <a:latin typeface="Cambria"/>
                <a:ea typeface="Cambria"/>
                <a:cs typeface="Cambria"/>
                <a:sym typeface="Cambria"/>
              </a:rPr>
            </a:br>
            <a:r>
              <a:rPr b="1" i="1" lang="pt-BR" sz="2000">
                <a:solidFill>
                  <a:srgbClr val="F7CA49"/>
                </a:solidFill>
                <a:latin typeface="Cambria"/>
                <a:ea typeface="Cambria"/>
                <a:cs typeface="Cambria"/>
                <a:sym typeface="Cambria"/>
              </a:rPr>
              <a:t>2. </a:t>
            </a:r>
            <a:r>
              <a:rPr b="1" i="1" lang="pt-BR" sz="2000">
                <a:solidFill>
                  <a:schemeClr val="lt1"/>
                </a:solidFill>
                <a:latin typeface="Cambria"/>
                <a:ea typeface="Cambria"/>
                <a:cs typeface="Cambria"/>
                <a:sym typeface="Cambria"/>
              </a:rPr>
              <a:t>É uma expressão tão vaga que nos faz duvidar que isso realmente aconteça, pelo menos por enquanto.</a:t>
            </a:r>
            <a:br>
              <a:rPr b="1" i="1" lang="pt-BR" sz="2000">
                <a:solidFill>
                  <a:schemeClr val="lt1"/>
                </a:solidFill>
                <a:latin typeface="Cambria"/>
                <a:ea typeface="Cambria"/>
                <a:cs typeface="Cambria"/>
                <a:sym typeface="Cambria"/>
              </a:rPr>
            </a:br>
            <a:r>
              <a:rPr b="1" i="1" lang="pt-BR" sz="2000">
                <a:solidFill>
                  <a:srgbClr val="F7CA49"/>
                </a:solidFill>
                <a:latin typeface="Cambria"/>
                <a:ea typeface="Cambria"/>
                <a:cs typeface="Cambria"/>
                <a:sym typeface="Cambria"/>
              </a:rPr>
              <a:t>3. </a:t>
            </a:r>
            <a:r>
              <a:rPr b="1" i="1" lang="pt-BR" sz="2000">
                <a:solidFill>
                  <a:schemeClr val="lt1"/>
                </a:solidFill>
                <a:latin typeface="Cambria"/>
                <a:ea typeface="Cambria"/>
                <a:cs typeface="Cambria"/>
                <a:sym typeface="Cambria"/>
              </a:rPr>
              <a:t>“Em breve” significa que eu sempre terei que estar observando e esperando, e não tenho tempo para isso.</a:t>
            </a:r>
            <a:endParaRPr b="1" i="1" sz="2200">
              <a:solidFill>
                <a:srgbClr val="F7CA49"/>
              </a:solidFill>
              <a:latin typeface="Cambria"/>
              <a:ea typeface="Cambria"/>
              <a:cs typeface="Cambria"/>
              <a:sym typeface="Cambria"/>
            </a:endParaRPr>
          </a:p>
        </p:txBody>
      </p:sp>
      <p:sp>
        <p:nvSpPr>
          <p:cNvPr id="121" name="Shape 121"/>
          <p:cNvSpPr/>
          <p:nvPr/>
        </p:nvSpPr>
        <p:spPr>
          <a:xfrm>
            <a:off x="296275" y="980800"/>
            <a:ext cx="7183200" cy="1244700"/>
          </a:xfrm>
          <a:prstGeom prst="homePlate">
            <a:avLst>
              <a:gd fmla="val 50000" name="adj"/>
            </a:avLst>
          </a:prstGeom>
          <a:solidFill>
            <a:srgbClr val="F7CA49"/>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pt-BR" sz="2000">
                <a:solidFill>
                  <a:srgbClr val="0F0E38"/>
                </a:solidFill>
                <a:latin typeface="Oswald"/>
                <a:ea typeface="Oswald"/>
                <a:cs typeface="Oswald"/>
                <a:sym typeface="Oswald"/>
              </a:rPr>
              <a:t>A expressão não dá certeza do que planejar com antecedência, </a:t>
            </a:r>
            <a:endParaRPr b="1" sz="2000">
              <a:solidFill>
                <a:srgbClr val="0F0E38"/>
              </a:solidFill>
              <a:latin typeface="Oswald"/>
              <a:ea typeface="Oswald"/>
              <a:cs typeface="Oswald"/>
              <a:sym typeface="Oswald"/>
            </a:endParaRPr>
          </a:p>
          <a:p>
            <a:pPr indent="0" lvl="0" marL="0" rtl="0">
              <a:spcBef>
                <a:spcPts val="0"/>
              </a:spcBef>
              <a:spcAft>
                <a:spcPts val="0"/>
              </a:spcAft>
              <a:buNone/>
            </a:pPr>
            <a:r>
              <a:rPr b="1" lang="pt-BR" sz="2000">
                <a:solidFill>
                  <a:srgbClr val="0F0E38"/>
                </a:solidFill>
                <a:latin typeface="Oswald"/>
                <a:ea typeface="Oswald"/>
                <a:cs typeface="Oswald"/>
                <a:sym typeface="Oswald"/>
              </a:rPr>
              <a:t>tudo pode ser alterado. Por causa de sua contínua utilização em nosso meio, o “em breve” pode nos dar a ideia de que...</a:t>
            </a:r>
            <a:endParaRPr b="1" sz="2000">
              <a:latin typeface="Oswald"/>
              <a:ea typeface="Oswald"/>
              <a:cs typeface="Oswald"/>
              <a:sym typeface="Oswald"/>
            </a:endParaRPr>
          </a:p>
        </p:txBody>
      </p:sp>
      <p:sp>
        <p:nvSpPr>
          <p:cNvPr id="122" name="Shape 122"/>
          <p:cNvSpPr txBox="1"/>
          <p:nvPr/>
        </p:nvSpPr>
        <p:spPr>
          <a:xfrm>
            <a:off x="414300" y="326500"/>
            <a:ext cx="4037100" cy="730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pt-BR" sz="4800">
                <a:solidFill>
                  <a:srgbClr val="F7CA49"/>
                </a:solidFill>
                <a:latin typeface="Oswald"/>
                <a:ea typeface="Oswald"/>
                <a:cs typeface="Oswald"/>
                <a:sym typeface="Oswald"/>
              </a:rPr>
              <a:t>“EM BREVE”</a:t>
            </a:r>
            <a:endParaRPr b="1" sz="4800">
              <a:solidFill>
                <a:srgbClr val="F7CA49"/>
              </a:solidFill>
              <a:latin typeface="Oswald"/>
              <a:ea typeface="Oswald"/>
              <a:cs typeface="Oswald"/>
              <a:sym typeface="Oswa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Shape 127"/>
          <p:cNvSpPr txBox="1"/>
          <p:nvPr/>
        </p:nvSpPr>
        <p:spPr>
          <a:xfrm>
            <a:off x="813288" y="2066313"/>
            <a:ext cx="7517400" cy="124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6400">
                <a:solidFill>
                  <a:srgbClr val="FFFFFF"/>
                </a:solidFill>
                <a:latin typeface="Cambria"/>
                <a:ea typeface="Cambria"/>
                <a:cs typeface="Cambria"/>
                <a:sym typeface="Cambria"/>
              </a:rPr>
              <a:t>☛</a:t>
            </a:r>
            <a:r>
              <a:rPr b="1" lang="pt-BR" sz="6400">
                <a:solidFill>
                  <a:schemeClr val="lt1"/>
                </a:solidFill>
                <a:latin typeface="Cambria"/>
                <a:ea typeface="Cambria"/>
                <a:cs typeface="Cambria"/>
                <a:sym typeface="Cambria"/>
              </a:rPr>
              <a:t>Adventistas</a:t>
            </a:r>
            <a:r>
              <a:rPr b="1" lang="pt-BR" sz="6400">
                <a:solidFill>
                  <a:srgbClr val="FFFFFF"/>
                </a:solidFill>
                <a:latin typeface="Cambria"/>
                <a:ea typeface="Cambria"/>
                <a:cs typeface="Cambria"/>
                <a:sym typeface="Cambria"/>
              </a:rPr>
              <a:t>☚</a:t>
            </a:r>
            <a:endParaRPr b="1" sz="6400">
              <a:latin typeface="Cambria"/>
              <a:ea typeface="Cambria"/>
              <a:cs typeface="Cambria"/>
              <a:sym typeface="Cambria"/>
            </a:endParaRPr>
          </a:p>
        </p:txBody>
      </p:sp>
      <p:sp>
        <p:nvSpPr>
          <p:cNvPr id="128" name="Shape 128"/>
          <p:cNvSpPr txBox="1"/>
          <p:nvPr/>
        </p:nvSpPr>
        <p:spPr>
          <a:xfrm>
            <a:off x="813300" y="1663200"/>
            <a:ext cx="7517400" cy="7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3800">
                <a:solidFill>
                  <a:srgbClr val="F7CA49"/>
                </a:solidFill>
                <a:latin typeface="Oswald"/>
                <a:ea typeface="Oswald"/>
                <a:cs typeface="Oswald"/>
                <a:sym typeface="Oswald"/>
              </a:rPr>
              <a:t>Agora, pense: por quê nos chamamos</a:t>
            </a:r>
            <a:endParaRPr b="1" sz="3800">
              <a:solidFill>
                <a:srgbClr val="F7CA49"/>
              </a:solidFill>
              <a:latin typeface="Oswald"/>
              <a:ea typeface="Oswald"/>
              <a:cs typeface="Oswald"/>
              <a:sym typeface="Oswald"/>
            </a:endParaRPr>
          </a:p>
        </p:txBody>
      </p:sp>
      <p:grpSp>
        <p:nvGrpSpPr>
          <p:cNvPr id="129" name="Shape 129"/>
          <p:cNvGrpSpPr/>
          <p:nvPr/>
        </p:nvGrpSpPr>
        <p:grpSpPr>
          <a:xfrm>
            <a:off x="2099425" y="900688"/>
            <a:ext cx="4945125" cy="797700"/>
            <a:chOff x="2103250" y="1053088"/>
            <a:chExt cx="4945125" cy="797700"/>
          </a:xfrm>
        </p:grpSpPr>
        <p:sp>
          <p:nvSpPr>
            <p:cNvPr id="130" name="Shape 130"/>
            <p:cNvSpPr txBox="1"/>
            <p:nvPr/>
          </p:nvSpPr>
          <p:spPr>
            <a:xfrm>
              <a:off x="2103250" y="1330975"/>
              <a:ext cx="25533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sz="3200">
                  <a:solidFill>
                    <a:schemeClr val="lt1"/>
                  </a:solidFill>
                  <a:latin typeface="Lato"/>
                  <a:ea typeface="Lato"/>
                  <a:cs typeface="Lato"/>
                  <a:sym typeface="Lato"/>
                </a:rPr>
                <a:t>──────⊱</a:t>
              </a:r>
              <a:endParaRPr sz="3200">
                <a:solidFill>
                  <a:schemeClr val="lt1"/>
                </a:solidFill>
                <a:latin typeface="Lato"/>
                <a:ea typeface="Lato"/>
                <a:cs typeface="Lato"/>
                <a:sym typeface="Lato"/>
              </a:endParaRPr>
            </a:p>
          </p:txBody>
        </p:sp>
        <p:sp>
          <p:nvSpPr>
            <p:cNvPr id="131" name="Shape 131"/>
            <p:cNvSpPr txBox="1"/>
            <p:nvPr/>
          </p:nvSpPr>
          <p:spPr>
            <a:xfrm>
              <a:off x="4322813" y="1053088"/>
              <a:ext cx="655500" cy="7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7200">
                  <a:solidFill>
                    <a:schemeClr val="lt1"/>
                  </a:solidFill>
                  <a:latin typeface="Cambria"/>
                  <a:ea typeface="Cambria"/>
                  <a:cs typeface="Cambria"/>
                  <a:sym typeface="Cambria"/>
                </a:rPr>
                <a:t>?</a:t>
              </a:r>
              <a:endParaRPr sz="7200">
                <a:solidFill>
                  <a:schemeClr val="lt1"/>
                </a:solidFill>
                <a:latin typeface="Lato"/>
                <a:ea typeface="Lato"/>
                <a:cs typeface="Lato"/>
                <a:sym typeface="Lato"/>
              </a:endParaRPr>
            </a:p>
          </p:txBody>
        </p:sp>
        <p:sp>
          <p:nvSpPr>
            <p:cNvPr id="132" name="Shape 132"/>
            <p:cNvSpPr txBox="1"/>
            <p:nvPr/>
          </p:nvSpPr>
          <p:spPr>
            <a:xfrm>
              <a:off x="4728475" y="1330975"/>
              <a:ext cx="2319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sz="3200">
                  <a:solidFill>
                    <a:schemeClr val="lt1"/>
                  </a:solidFill>
                  <a:latin typeface="Lato"/>
                  <a:ea typeface="Lato"/>
                  <a:cs typeface="Lato"/>
                  <a:sym typeface="Lato"/>
                </a:rPr>
                <a:t>⊰──────</a:t>
              </a:r>
              <a:endParaRPr sz="3200">
                <a:solidFill>
                  <a:schemeClr val="lt1"/>
                </a:solidFill>
                <a:latin typeface="Lato"/>
                <a:ea typeface="Lato"/>
                <a:cs typeface="Lato"/>
                <a:sym typeface="Lato"/>
              </a:endParaRPr>
            </a:p>
          </p:txBody>
        </p:sp>
      </p:grpSp>
      <p:grpSp>
        <p:nvGrpSpPr>
          <p:cNvPr id="133" name="Shape 133"/>
          <p:cNvGrpSpPr/>
          <p:nvPr/>
        </p:nvGrpSpPr>
        <p:grpSpPr>
          <a:xfrm>
            <a:off x="2099425" y="3121288"/>
            <a:ext cx="4945125" cy="797700"/>
            <a:chOff x="2103250" y="1053088"/>
            <a:chExt cx="4945125" cy="797700"/>
          </a:xfrm>
        </p:grpSpPr>
        <p:sp>
          <p:nvSpPr>
            <p:cNvPr id="134" name="Shape 134"/>
            <p:cNvSpPr txBox="1"/>
            <p:nvPr/>
          </p:nvSpPr>
          <p:spPr>
            <a:xfrm>
              <a:off x="2103250" y="1330975"/>
              <a:ext cx="25533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3200">
                  <a:solidFill>
                    <a:schemeClr val="lt1"/>
                  </a:solidFill>
                  <a:latin typeface="Lato"/>
                  <a:ea typeface="Lato"/>
                  <a:cs typeface="Lato"/>
                  <a:sym typeface="Lato"/>
                </a:rPr>
                <a:t>──────⊱</a:t>
              </a:r>
              <a:endParaRPr sz="3200">
                <a:solidFill>
                  <a:schemeClr val="lt1"/>
                </a:solidFill>
                <a:latin typeface="Lato"/>
                <a:ea typeface="Lato"/>
                <a:cs typeface="Lato"/>
                <a:sym typeface="Lato"/>
              </a:endParaRPr>
            </a:p>
          </p:txBody>
        </p:sp>
        <p:sp>
          <p:nvSpPr>
            <p:cNvPr id="135" name="Shape 135"/>
            <p:cNvSpPr txBox="1"/>
            <p:nvPr/>
          </p:nvSpPr>
          <p:spPr>
            <a:xfrm>
              <a:off x="4322813" y="1053088"/>
              <a:ext cx="655500" cy="797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7200">
                  <a:solidFill>
                    <a:schemeClr val="lt1"/>
                  </a:solidFill>
                  <a:latin typeface="Cambria"/>
                  <a:ea typeface="Cambria"/>
                  <a:cs typeface="Cambria"/>
                  <a:sym typeface="Cambria"/>
                </a:rPr>
                <a:t>?</a:t>
              </a:r>
              <a:endParaRPr sz="7200">
                <a:solidFill>
                  <a:schemeClr val="lt1"/>
                </a:solidFill>
                <a:latin typeface="Lato"/>
                <a:ea typeface="Lato"/>
                <a:cs typeface="Lato"/>
                <a:sym typeface="Lato"/>
              </a:endParaRPr>
            </a:p>
          </p:txBody>
        </p:sp>
        <p:sp>
          <p:nvSpPr>
            <p:cNvPr id="136" name="Shape 136"/>
            <p:cNvSpPr txBox="1"/>
            <p:nvPr/>
          </p:nvSpPr>
          <p:spPr>
            <a:xfrm>
              <a:off x="4728475" y="1330975"/>
              <a:ext cx="23199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3200">
                  <a:solidFill>
                    <a:schemeClr val="lt1"/>
                  </a:solidFill>
                  <a:latin typeface="Lato"/>
                  <a:ea typeface="Lato"/>
                  <a:cs typeface="Lato"/>
                  <a:sym typeface="Lato"/>
                </a:rPr>
                <a:t>⊰──────</a:t>
              </a:r>
              <a:endParaRPr sz="3200">
                <a:solidFill>
                  <a:schemeClr val="lt1"/>
                </a:solidFill>
                <a:latin typeface="Lato"/>
                <a:ea typeface="Lato"/>
                <a:cs typeface="Lato"/>
                <a:sym typeface="Lato"/>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0" name="Shape 140"/>
        <p:cNvGrpSpPr/>
        <p:nvPr/>
      </p:nvGrpSpPr>
      <p:grpSpPr>
        <a:xfrm>
          <a:off x="0" y="0"/>
          <a:ext cx="0" cy="0"/>
          <a:chOff x="0" y="0"/>
          <a:chExt cx="0" cy="0"/>
        </a:xfrm>
      </p:grpSpPr>
      <p:sp>
        <p:nvSpPr>
          <p:cNvPr id="141" name="Shape 141"/>
          <p:cNvSpPr txBox="1"/>
          <p:nvPr/>
        </p:nvSpPr>
        <p:spPr>
          <a:xfrm>
            <a:off x="736350" y="553325"/>
            <a:ext cx="7805100" cy="38715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i="1" lang="pt-BR" sz="2600">
                <a:solidFill>
                  <a:schemeClr val="lt1"/>
                </a:solidFill>
                <a:latin typeface="Cambria"/>
                <a:ea typeface="Cambria"/>
                <a:cs typeface="Cambria"/>
                <a:sym typeface="Cambria"/>
              </a:rPr>
              <a:t>➙ </a:t>
            </a:r>
            <a:r>
              <a:rPr b="1" i="1" lang="pt-BR" sz="2600">
                <a:solidFill>
                  <a:srgbClr val="F7CA49"/>
                </a:solidFill>
                <a:latin typeface="Cambria"/>
                <a:ea typeface="Cambria"/>
                <a:cs typeface="Cambria"/>
                <a:sym typeface="Cambria"/>
              </a:rPr>
              <a:t>Por que foi tão importante para nossos ancestrais a ponto de o quiseram como nome de denominação? </a:t>
            </a:r>
            <a:br>
              <a:rPr b="1" i="1" lang="pt-BR" sz="2600">
                <a:solidFill>
                  <a:srgbClr val="F7CA49"/>
                </a:solidFill>
                <a:latin typeface="Cambria"/>
                <a:ea typeface="Cambria"/>
                <a:cs typeface="Cambria"/>
                <a:sym typeface="Cambria"/>
              </a:rPr>
            </a:br>
            <a:r>
              <a:rPr b="1" i="1" lang="pt-BR" sz="2600">
                <a:solidFill>
                  <a:schemeClr val="lt1"/>
                </a:solidFill>
                <a:latin typeface="Cambria"/>
                <a:ea typeface="Cambria"/>
                <a:cs typeface="Cambria"/>
                <a:sym typeface="Cambria"/>
              </a:rPr>
              <a:t>➙</a:t>
            </a:r>
            <a:r>
              <a:rPr b="1" i="1" lang="pt-BR" sz="2600">
                <a:solidFill>
                  <a:srgbClr val="F7CA49"/>
                </a:solidFill>
                <a:latin typeface="Cambria"/>
                <a:ea typeface="Cambria"/>
                <a:cs typeface="Cambria"/>
                <a:sym typeface="Cambria"/>
              </a:rPr>
              <a:t> S</a:t>
            </a:r>
            <a:r>
              <a:rPr b="1" i="1" lang="pt-BR" sz="2600">
                <a:solidFill>
                  <a:srgbClr val="F7CA49"/>
                </a:solidFill>
                <a:latin typeface="Cambria"/>
                <a:ea typeface="Cambria"/>
                <a:cs typeface="Cambria"/>
                <a:sym typeface="Cambria"/>
              </a:rPr>
              <a:t>e essa crença no breve advento de Jesus é tão importante, porque parece que falamos tão pouco sobre isso? </a:t>
            </a:r>
            <a:br>
              <a:rPr b="1" i="1" lang="pt-BR" sz="2600">
                <a:solidFill>
                  <a:srgbClr val="F7CA49"/>
                </a:solidFill>
                <a:latin typeface="Cambria"/>
                <a:ea typeface="Cambria"/>
                <a:cs typeface="Cambria"/>
                <a:sym typeface="Cambria"/>
              </a:rPr>
            </a:br>
            <a:r>
              <a:rPr b="1" i="1" lang="pt-BR" sz="2600">
                <a:solidFill>
                  <a:schemeClr val="lt1"/>
                </a:solidFill>
                <a:latin typeface="Cambria"/>
                <a:ea typeface="Cambria"/>
                <a:cs typeface="Cambria"/>
                <a:sym typeface="Cambria"/>
              </a:rPr>
              <a:t>➙ </a:t>
            </a:r>
            <a:r>
              <a:rPr b="1" i="1" lang="pt-BR" sz="2600">
                <a:solidFill>
                  <a:srgbClr val="F7CA49"/>
                </a:solidFill>
                <a:latin typeface="Cambria"/>
                <a:ea typeface="Cambria"/>
                <a:cs typeface="Cambria"/>
                <a:sym typeface="Cambria"/>
              </a:rPr>
              <a:t>Estamos começando a dizer “Nosso Senhor tarda a vir”? E, a propósito, quem foi na parábola de Jesus que disse isso? O servo malvado!</a:t>
            </a:r>
            <a:endParaRPr b="1" i="1" sz="2600">
              <a:solidFill>
                <a:srgbClr val="F7CA49"/>
              </a:solidFill>
              <a:latin typeface="Cambria"/>
              <a:ea typeface="Cambria"/>
              <a:cs typeface="Cambria"/>
              <a:sym typeface="Cambr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nvSpPr>
        <p:spPr>
          <a:xfrm>
            <a:off x="696900" y="3997513"/>
            <a:ext cx="76407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
        <p:nvSpPr>
          <p:cNvPr id="147" name="Shape 147"/>
          <p:cNvSpPr txBox="1"/>
          <p:nvPr/>
        </p:nvSpPr>
        <p:spPr>
          <a:xfrm>
            <a:off x="654900" y="1051325"/>
            <a:ext cx="7724700" cy="296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2600">
                <a:solidFill>
                  <a:srgbClr val="F7CA49"/>
                </a:solidFill>
                <a:latin typeface="Oswald"/>
                <a:ea typeface="Oswald"/>
                <a:cs typeface="Oswald"/>
                <a:sym typeface="Oswald"/>
              </a:rPr>
              <a:t>Então, onde estamos? Perdemos a nossa voz enquanto outros estão levantando a deles? Nossos irmãos cristãos estão certamente falando mais sobre o segundo advento do que costumavam fazer. </a:t>
            </a:r>
            <a:endParaRPr b="1" sz="2600">
              <a:solidFill>
                <a:srgbClr val="F7CA49"/>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pt-BR" sz="2600">
                <a:solidFill>
                  <a:srgbClr val="F7CA49"/>
                </a:solidFill>
                <a:latin typeface="Oswald"/>
                <a:ea typeface="Oswald"/>
                <a:cs typeface="Oswald"/>
                <a:sym typeface="Oswald"/>
              </a:rPr>
              <a:t>Estávamos quase sozinhos em pregar essa crença. </a:t>
            </a:r>
            <a:endParaRPr b="1" sz="2600">
              <a:solidFill>
                <a:srgbClr val="F7CA49"/>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pt-BR" sz="2600">
                <a:solidFill>
                  <a:srgbClr val="F7CA49"/>
                </a:solidFill>
                <a:latin typeface="Oswald"/>
                <a:ea typeface="Oswald"/>
                <a:cs typeface="Oswald"/>
                <a:sym typeface="Oswald"/>
              </a:rPr>
              <a:t>Mas agora encontramos muitos outros cristãos roubando nossas melhores frases e ideias!</a:t>
            </a:r>
            <a:endParaRPr b="1" sz="2600">
              <a:solidFill>
                <a:srgbClr val="F7CA49"/>
              </a:solidFill>
              <a:latin typeface="Oswald"/>
              <a:ea typeface="Oswald"/>
              <a:cs typeface="Oswald"/>
              <a:sym typeface="Oswald"/>
            </a:endParaRPr>
          </a:p>
        </p:txBody>
      </p:sp>
      <p:sp>
        <p:nvSpPr>
          <p:cNvPr id="148" name="Shape 148"/>
          <p:cNvSpPr txBox="1"/>
          <p:nvPr/>
        </p:nvSpPr>
        <p:spPr>
          <a:xfrm>
            <a:off x="696900" y="597388"/>
            <a:ext cx="7640700" cy="47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pt-BR" sz="2800">
                <a:solidFill>
                  <a:schemeClr val="lt1"/>
                </a:solidFill>
                <a:latin typeface="Lato"/>
                <a:ea typeface="Lato"/>
                <a:cs typeface="Lato"/>
                <a:sym typeface="Lato"/>
              </a:rPr>
              <a:t>──────⊱◈◈◈⊰──────</a:t>
            </a:r>
            <a:endParaRPr sz="2800">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nvSpPr>
        <p:spPr>
          <a:xfrm>
            <a:off x="877275" y="376825"/>
            <a:ext cx="7818300" cy="4048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2400">
                <a:solidFill>
                  <a:srgbClr val="F7CA49"/>
                </a:solidFill>
                <a:latin typeface="Cambria"/>
                <a:ea typeface="Cambria"/>
                <a:cs typeface="Cambria"/>
                <a:sym typeface="Cambria"/>
              </a:rPr>
              <a:t>☛ </a:t>
            </a:r>
            <a:r>
              <a:rPr b="1" i="1" lang="pt-BR" sz="2400">
                <a:solidFill>
                  <a:schemeClr val="lt1"/>
                </a:solidFill>
                <a:latin typeface="Cambria"/>
                <a:ea typeface="Cambria"/>
                <a:cs typeface="Cambria"/>
                <a:sym typeface="Cambria"/>
              </a:rPr>
              <a:t>E mesmo a sociedade secular está muito mais preocupada em se preparar para um futuro melhor </a:t>
            </a:r>
            <a:endParaRPr b="1" i="1" sz="24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400">
                <a:solidFill>
                  <a:schemeClr val="lt1"/>
                </a:solidFill>
                <a:latin typeface="Cambria"/>
                <a:ea typeface="Cambria"/>
                <a:cs typeface="Cambria"/>
                <a:sym typeface="Cambria"/>
              </a:rPr>
              <a:t>do que antes.</a:t>
            </a:r>
            <a:endParaRPr b="1" i="1" sz="24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400">
                <a:solidFill>
                  <a:srgbClr val="F7CA49"/>
                </a:solidFill>
                <a:latin typeface="Cambria"/>
                <a:ea typeface="Cambria"/>
                <a:cs typeface="Cambria"/>
                <a:sym typeface="Cambria"/>
              </a:rPr>
              <a:t>☛ </a:t>
            </a:r>
            <a:r>
              <a:rPr b="1" i="1" lang="pt-BR" sz="2400">
                <a:solidFill>
                  <a:schemeClr val="lt1"/>
                </a:solidFill>
                <a:latin typeface="Cambria"/>
                <a:ea typeface="Cambria"/>
                <a:cs typeface="Cambria"/>
                <a:sym typeface="Cambria"/>
              </a:rPr>
              <a:t>As pessoas estão genuinamente preocupadas com seu futuro e o futuro do planeta.</a:t>
            </a:r>
            <a:endParaRPr b="1" i="1" sz="24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400">
                <a:solidFill>
                  <a:srgbClr val="F7CA49"/>
                </a:solidFill>
                <a:latin typeface="Cambria"/>
                <a:ea typeface="Cambria"/>
                <a:cs typeface="Cambria"/>
                <a:sym typeface="Cambria"/>
              </a:rPr>
              <a:t>☛ </a:t>
            </a:r>
            <a:r>
              <a:rPr b="1" i="1" lang="pt-BR" sz="2400">
                <a:solidFill>
                  <a:schemeClr val="lt1"/>
                </a:solidFill>
                <a:latin typeface="Cambria"/>
                <a:ea typeface="Cambria"/>
                <a:cs typeface="Cambria"/>
                <a:sym typeface="Cambria"/>
              </a:rPr>
              <a:t>Às vezes temos ideias estranhas sobre o retorno de Jesus.</a:t>
            </a:r>
            <a:r>
              <a:rPr b="1" i="1" lang="pt-BR" sz="2400">
                <a:solidFill>
                  <a:schemeClr val="lt1"/>
                </a:solidFill>
                <a:latin typeface="Cambria"/>
                <a:ea typeface="Cambria"/>
                <a:cs typeface="Cambria"/>
                <a:sym typeface="Cambria"/>
              </a:rPr>
              <a:t> </a:t>
            </a:r>
            <a:endParaRPr b="1" i="1" sz="24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400">
                <a:solidFill>
                  <a:srgbClr val="F7CA49"/>
                </a:solidFill>
                <a:latin typeface="Cambria"/>
                <a:ea typeface="Cambria"/>
                <a:cs typeface="Cambria"/>
                <a:sym typeface="Cambria"/>
              </a:rPr>
              <a:t>☛ </a:t>
            </a:r>
            <a:r>
              <a:rPr b="1" i="1" lang="pt-BR" sz="2400">
                <a:solidFill>
                  <a:schemeClr val="lt1"/>
                </a:solidFill>
                <a:latin typeface="Cambria"/>
                <a:ea typeface="Cambria"/>
                <a:cs typeface="Cambria"/>
                <a:sym typeface="Cambria"/>
              </a:rPr>
              <a:t>Você já sonhou com a volta de Cristo? Geralmente muito horrível e assustador. Nos preocupamos se estamos prontos, e quase queremos adiar o evento.</a:t>
            </a:r>
            <a:endParaRPr b="1" i="1" sz="2400">
              <a:solidFill>
                <a:schemeClr val="lt1"/>
              </a:solidFill>
              <a:latin typeface="Cambria"/>
              <a:ea typeface="Cambria"/>
              <a:cs typeface="Cambria"/>
              <a:sym typeface="Cambri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Shape 158"/>
          <p:cNvPicPr preferRelativeResize="0"/>
          <p:nvPr/>
        </p:nvPicPr>
        <p:blipFill>
          <a:blip r:embed="rId3">
            <a:alphaModFix/>
          </a:blip>
          <a:stretch>
            <a:fillRect/>
          </a:stretch>
        </p:blipFill>
        <p:spPr>
          <a:xfrm>
            <a:off x="846763" y="808713"/>
            <a:ext cx="4402824" cy="3302118"/>
          </a:xfrm>
          <a:prstGeom prst="rect">
            <a:avLst/>
          </a:prstGeom>
          <a:noFill/>
          <a:ln>
            <a:noFill/>
          </a:ln>
        </p:spPr>
      </p:pic>
      <p:sp>
        <p:nvSpPr>
          <p:cNvPr id="159" name="Shape 159"/>
          <p:cNvSpPr/>
          <p:nvPr/>
        </p:nvSpPr>
        <p:spPr>
          <a:xfrm>
            <a:off x="4871825" y="1007000"/>
            <a:ext cx="3498300" cy="2930100"/>
          </a:xfrm>
          <a:prstGeom prst="rect">
            <a:avLst/>
          </a:prstGeom>
          <a:solidFill>
            <a:srgbClr val="F7CA49"/>
          </a:solidFill>
          <a:ln>
            <a:noFill/>
          </a:ln>
        </p:spPr>
        <p:txBody>
          <a:bodyPr anchorCtr="0" anchor="ctr" bIns="91425" lIns="91425" spcFirstLastPara="1" rIns="91425" wrap="square" tIns="91425">
            <a:noAutofit/>
          </a:bodyPr>
          <a:lstStyle/>
          <a:p>
            <a:pPr indent="0" lvl="0" marL="0">
              <a:spcBef>
                <a:spcPts val="0"/>
              </a:spcBef>
              <a:spcAft>
                <a:spcPts val="0"/>
              </a:spcAft>
              <a:buNone/>
            </a:pPr>
            <a:r>
              <a:rPr b="1" lang="pt-BR" sz="3800">
                <a:latin typeface="Oswald"/>
                <a:ea typeface="Oswald"/>
                <a:cs typeface="Oswald"/>
                <a:sym typeface="Oswald"/>
              </a:rPr>
              <a:t>Devemos temer </a:t>
            </a:r>
            <a:endParaRPr b="1" sz="3800">
              <a:latin typeface="Oswald"/>
              <a:ea typeface="Oswald"/>
              <a:cs typeface="Oswald"/>
              <a:sym typeface="Oswald"/>
            </a:endParaRPr>
          </a:p>
          <a:p>
            <a:pPr indent="0" lvl="0" marL="0">
              <a:spcBef>
                <a:spcPts val="0"/>
              </a:spcBef>
              <a:spcAft>
                <a:spcPts val="0"/>
              </a:spcAft>
              <a:buNone/>
            </a:pPr>
            <a:r>
              <a:rPr b="1" lang="pt-BR" sz="3800">
                <a:latin typeface="Oswald"/>
                <a:ea typeface="Oswald"/>
                <a:cs typeface="Oswald"/>
                <a:sym typeface="Oswald"/>
              </a:rPr>
              <a:t>o retorno de Jesus ou esperar ansiosamente?</a:t>
            </a:r>
            <a:endParaRPr b="1" sz="3800">
              <a:latin typeface="Oswald"/>
              <a:ea typeface="Oswald"/>
              <a:cs typeface="Oswald"/>
              <a:sym typeface="Oswa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nvSpPr>
        <p:spPr>
          <a:xfrm>
            <a:off x="905700" y="617125"/>
            <a:ext cx="7332600" cy="2553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2600">
                <a:solidFill>
                  <a:schemeClr val="lt1"/>
                </a:solidFill>
                <a:latin typeface="Oswald"/>
                <a:ea typeface="Oswald"/>
                <a:cs typeface="Oswald"/>
                <a:sym typeface="Oswald"/>
              </a:rPr>
              <a:t>Após o final do primeiro século, a igreja cristã, </a:t>
            </a:r>
            <a:endParaRPr b="1" sz="2600">
              <a:solidFill>
                <a:schemeClr val="lt1"/>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pt-BR" sz="2600">
                <a:solidFill>
                  <a:schemeClr val="lt1"/>
                </a:solidFill>
                <a:latin typeface="Oswald"/>
                <a:ea typeface="Oswald"/>
                <a:cs typeface="Oswald"/>
                <a:sym typeface="Oswald"/>
              </a:rPr>
              <a:t>em vez de dizer “Maranata” ━ o Senhor logo vem, começou a orar para que o Senhor atrasasse </a:t>
            </a:r>
            <a:endParaRPr b="1" sz="2600">
              <a:solidFill>
                <a:schemeClr val="lt1"/>
              </a:solidFill>
              <a:latin typeface="Oswald"/>
              <a:ea typeface="Oswald"/>
              <a:cs typeface="Oswald"/>
              <a:sym typeface="Oswald"/>
            </a:endParaRPr>
          </a:p>
          <a:p>
            <a:pPr indent="0" lvl="0" marL="0" rtl="0" algn="ctr">
              <a:spcBef>
                <a:spcPts val="0"/>
              </a:spcBef>
              <a:spcAft>
                <a:spcPts val="0"/>
              </a:spcAft>
              <a:buClr>
                <a:schemeClr val="dk1"/>
              </a:buClr>
              <a:buSzPts val="1100"/>
              <a:buFont typeface="Arial"/>
              <a:buNone/>
            </a:pPr>
            <a:r>
              <a:rPr b="1" lang="pt-BR" sz="2600">
                <a:solidFill>
                  <a:schemeClr val="lt1"/>
                </a:solidFill>
                <a:latin typeface="Oswald"/>
                <a:ea typeface="Oswald"/>
                <a:cs typeface="Oswald"/>
                <a:sym typeface="Oswald"/>
              </a:rPr>
              <a:t>Sua vinda. Por quê? </a:t>
            </a:r>
            <a:r>
              <a:rPr b="1" lang="pt-BR" sz="2600">
                <a:solidFill>
                  <a:srgbClr val="F7CA49"/>
                </a:solidFill>
                <a:latin typeface="Oswald"/>
                <a:ea typeface="Oswald"/>
                <a:cs typeface="Oswald"/>
                <a:sym typeface="Oswald"/>
              </a:rPr>
              <a:t>Porque eles começaram a interpretar erroneamente o tipo de Deus que adoravam e a razão para o Seu retorno! </a:t>
            </a:r>
            <a:endParaRPr b="1" sz="2600">
              <a:solidFill>
                <a:srgbClr val="F7CA49"/>
              </a:solidFill>
              <a:latin typeface="Oswald"/>
              <a:ea typeface="Oswald"/>
              <a:cs typeface="Oswald"/>
              <a:sym typeface="Oswald"/>
            </a:endParaRPr>
          </a:p>
        </p:txBody>
      </p:sp>
      <p:sp>
        <p:nvSpPr>
          <p:cNvPr id="165" name="Shape 165"/>
          <p:cNvSpPr/>
          <p:nvPr/>
        </p:nvSpPr>
        <p:spPr>
          <a:xfrm>
            <a:off x="1065750" y="2933400"/>
            <a:ext cx="7012500" cy="14010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algn="ctr">
              <a:spcBef>
                <a:spcPts val="0"/>
              </a:spcBef>
              <a:spcAft>
                <a:spcPts val="0"/>
              </a:spcAft>
              <a:buNone/>
            </a:pPr>
            <a:r>
              <a:rPr b="1" i="1" lang="pt-BR" sz="1800">
                <a:latin typeface="Lato"/>
                <a:ea typeface="Lato"/>
                <a:cs typeface="Lato"/>
                <a:sym typeface="Lato"/>
              </a:rPr>
              <a:t>Não seria trágico se a mesma coisa acontecesse conosco? Ao diabo não importa se nos apegamos à Segunda Vinda como doutrina ou crença, se não não faz diferença na maneira como vivemos.</a:t>
            </a:r>
            <a:endParaRPr b="1" i="1" sz="1800">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nvSpPr>
        <p:spPr>
          <a:xfrm>
            <a:off x="753250" y="595250"/>
            <a:ext cx="7773300" cy="3589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É por isso que esse tópico é tão importante, e deveria nos afetar muito. </a:t>
            </a:r>
            <a:endParaRPr b="1"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Acredite que o retorno de Cristo deve fazer a diferença.</a:t>
            </a:r>
            <a:endParaRPr b="1"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Em última instância, este é o nosso destino: a maravilhosa cena final desse drama chamado de O Grande Conflito.</a:t>
            </a:r>
            <a:r>
              <a:rPr b="1" i="1" lang="pt-BR" sz="2200">
                <a:solidFill>
                  <a:schemeClr val="lt1"/>
                </a:solidFill>
                <a:latin typeface="Cambria"/>
                <a:ea typeface="Cambria"/>
                <a:cs typeface="Cambria"/>
                <a:sym typeface="Cambria"/>
              </a:rPr>
              <a:t> </a:t>
            </a:r>
            <a:endParaRPr b="1"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Apesar de alguns dos cenários de medo que temos visto nas lições atuais, o objetivo final é que haja harmonia em todo o universo de Deus.</a:t>
            </a:r>
            <a:endParaRPr b="1"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“E assim estaremos sempre com o Senhor.”</a:t>
            </a:r>
            <a:endParaRPr b="1" i="1" sz="2200">
              <a:solidFill>
                <a:schemeClr val="lt1"/>
              </a:solidFill>
              <a:latin typeface="Cambria"/>
              <a:ea typeface="Cambria"/>
              <a:cs typeface="Cambria"/>
              <a:sym typeface="Cambr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Shape 58"/>
          <p:cNvSpPr txBox="1"/>
          <p:nvPr/>
        </p:nvSpPr>
        <p:spPr>
          <a:xfrm>
            <a:off x="1993050" y="3943275"/>
            <a:ext cx="4543800" cy="62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pt-BR" sz="2400">
                <a:solidFill>
                  <a:schemeClr val="lt1"/>
                </a:solidFill>
                <a:latin typeface="Oswald"/>
                <a:ea typeface="Oswald"/>
                <a:cs typeface="Oswald"/>
                <a:sym typeface="Oswald"/>
              </a:rPr>
              <a:t>VERSO PARA MEMORIZAR</a:t>
            </a:r>
            <a:endParaRPr sz="2400">
              <a:solidFill>
                <a:schemeClr val="lt1"/>
              </a:solidFill>
              <a:latin typeface="Oswald"/>
              <a:ea typeface="Oswald"/>
              <a:cs typeface="Oswald"/>
              <a:sym typeface="Oswald"/>
            </a:endParaRPr>
          </a:p>
        </p:txBody>
      </p:sp>
      <p:sp>
        <p:nvSpPr>
          <p:cNvPr id="59" name="Shape 59"/>
          <p:cNvSpPr/>
          <p:nvPr/>
        </p:nvSpPr>
        <p:spPr>
          <a:xfrm>
            <a:off x="1337000" y="513150"/>
            <a:ext cx="6387900" cy="3081900"/>
          </a:xfrm>
          <a:prstGeom prst="wedgeRoundRectCallout">
            <a:avLst>
              <a:gd fmla="val -20833" name="adj1"/>
              <a:gd fmla="val 62500" name="adj2"/>
              <a:gd fmla="val 0" name="adj3"/>
            </a:avLst>
          </a:prstGeom>
          <a:solidFill>
            <a:srgbClr val="F7CA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pt-BR" sz="3200">
                <a:latin typeface="Cambria"/>
                <a:ea typeface="Cambria"/>
                <a:cs typeface="Cambria"/>
                <a:sym typeface="Cambria"/>
              </a:rPr>
              <a:t>“Assim como o relâmpago sai </a:t>
            </a:r>
            <a:endParaRPr b="1" i="1" sz="3200">
              <a:latin typeface="Cambria"/>
              <a:ea typeface="Cambria"/>
              <a:cs typeface="Cambria"/>
              <a:sym typeface="Cambria"/>
            </a:endParaRPr>
          </a:p>
          <a:p>
            <a:pPr indent="0" lvl="0" marL="0" rtl="0" algn="ctr">
              <a:spcBef>
                <a:spcPts val="0"/>
              </a:spcBef>
              <a:spcAft>
                <a:spcPts val="0"/>
              </a:spcAft>
              <a:buNone/>
            </a:pPr>
            <a:r>
              <a:rPr b="1" i="1" lang="pt-BR" sz="3200">
                <a:latin typeface="Cambria"/>
                <a:ea typeface="Cambria"/>
                <a:cs typeface="Cambria"/>
                <a:sym typeface="Cambria"/>
              </a:rPr>
              <a:t>do oriente e se mostra até </a:t>
            </a:r>
            <a:endParaRPr b="1" i="1" sz="3200">
              <a:latin typeface="Cambria"/>
              <a:ea typeface="Cambria"/>
              <a:cs typeface="Cambria"/>
              <a:sym typeface="Cambria"/>
            </a:endParaRPr>
          </a:p>
          <a:p>
            <a:pPr indent="0" lvl="0" marL="0" rtl="0" algn="ctr">
              <a:spcBef>
                <a:spcPts val="0"/>
              </a:spcBef>
              <a:spcAft>
                <a:spcPts val="0"/>
              </a:spcAft>
              <a:buNone/>
            </a:pPr>
            <a:r>
              <a:rPr b="1" i="1" lang="pt-BR" sz="3200">
                <a:latin typeface="Cambria"/>
                <a:ea typeface="Cambria"/>
                <a:cs typeface="Cambria"/>
                <a:sym typeface="Cambria"/>
              </a:rPr>
              <a:t>no ocidente, assim há de ser </a:t>
            </a:r>
            <a:endParaRPr b="1" i="1" sz="3200">
              <a:latin typeface="Cambria"/>
              <a:ea typeface="Cambria"/>
              <a:cs typeface="Cambria"/>
              <a:sym typeface="Cambria"/>
            </a:endParaRPr>
          </a:p>
          <a:p>
            <a:pPr indent="0" lvl="0" marL="0" algn="ctr">
              <a:spcBef>
                <a:spcPts val="0"/>
              </a:spcBef>
              <a:spcAft>
                <a:spcPts val="0"/>
              </a:spcAft>
              <a:buNone/>
            </a:pPr>
            <a:r>
              <a:rPr b="1" i="1" lang="pt-BR" sz="3200">
                <a:latin typeface="Cambria"/>
                <a:ea typeface="Cambria"/>
                <a:cs typeface="Cambria"/>
                <a:sym typeface="Cambria"/>
              </a:rPr>
              <a:t>a vinda do Filho do Homem” (Mateus 24:27).</a:t>
            </a:r>
            <a:endParaRPr b="1" i="1" sz="3200">
              <a:latin typeface="Cambria"/>
              <a:ea typeface="Cambria"/>
              <a:cs typeface="Cambria"/>
              <a:sym typeface="Cambri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pic>
        <p:nvPicPr>
          <p:cNvPr id="175" name="Shape 175"/>
          <p:cNvPicPr preferRelativeResize="0"/>
          <p:nvPr/>
        </p:nvPicPr>
        <p:blipFill>
          <a:blip r:embed="rId3">
            <a:alphaModFix/>
          </a:blip>
          <a:stretch>
            <a:fillRect/>
          </a:stretch>
        </p:blipFill>
        <p:spPr>
          <a:xfrm>
            <a:off x="669163" y="565525"/>
            <a:ext cx="7805674" cy="2195602"/>
          </a:xfrm>
          <a:prstGeom prst="rect">
            <a:avLst/>
          </a:prstGeom>
          <a:noFill/>
          <a:ln>
            <a:noFill/>
          </a:ln>
        </p:spPr>
      </p:pic>
      <p:sp>
        <p:nvSpPr>
          <p:cNvPr id="176" name="Shape 176"/>
          <p:cNvSpPr/>
          <p:nvPr/>
        </p:nvSpPr>
        <p:spPr>
          <a:xfrm>
            <a:off x="1065750" y="2684925"/>
            <a:ext cx="7012500" cy="19131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pt-BR" sz="1600">
                <a:latin typeface="Lato"/>
                <a:ea typeface="Lato"/>
                <a:cs typeface="Lato"/>
                <a:sym typeface="Lato"/>
              </a:rPr>
              <a:t>“Esta doutrina da [segunda vinda] é uma das doutrinas fundamentais da Sagradas Escrituras. É mais mencionada na Bíblia que qualquer outra doutrina da igreja, este evento glorioso é mencionado mais de trezentas vezes no Novo Testamento”. Carlyle B. Haynes</a:t>
            </a:r>
            <a:endParaRPr b="1" i="1" sz="160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nvSpPr>
        <p:spPr>
          <a:xfrm>
            <a:off x="4187825" y="546675"/>
            <a:ext cx="4263300" cy="3894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1900">
                <a:solidFill>
                  <a:schemeClr val="lt1"/>
                </a:solidFill>
                <a:latin typeface="Cambria"/>
                <a:ea typeface="Cambria"/>
                <a:cs typeface="Cambria"/>
                <a:sym typeface="Cambria"/>
              </a:rPr>
              <a:t>A importância do pensamento de Deus sobre a segunda vinda de Cristo é vista no fato que este evento é mencionado um número de vezes maior no Novo Testamento do que até o número de capítulos que possui. </a:t>
            </a:r>
            <a:endParaRPr b="1" i="1" sz="19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1900">
                <a:solidFill>
                  <a:schemeClr val="lt1"/>
                </a:solidFill>
                <a:latin typeface="Cambria"/>
                <a:ea typeface="Cambria"/>
                <a:cs typeface="Cambria"/>
                <a:sym typeface="Cambria"/>
              </a:rPr>
              <a:t>Foi dito por aqueles que se deram ao trabalho de contar que é mencionado </a:t>
            </a:r>
            <a:r>
              <a:rPr b="1" i="1" lang="pt-BR" sz="1900">
                <a:solidFill>
                  <a:srgbClr val="F7CA49"/>
                </a:solidFill>
                <a:latin typeface="Cambria"/>
                <a:ea typeface="Cambria"/>
                <a:cs typeface="Cambria"/>
                <a:sym typeface="Cambria"/>
              </a:rPr>
              <a:t>318 vezes</a:t>
            </a:r>
            <a:r>
              <a:rPr b="1" i="1" lang="pt-BR" sz="1900">
                <a:solidFill>
                  <a:schemeClr val="lt1"/>
                </a:solidFill>
                <a:latin typeface="Cambria"/>
                <a:ea typeface="Cambria"/>
                <a:cs typeface="Cambria"/>
                <a:sym typeface="Cambria"/>
              </a:rPr>
              <a:t> nos </a:t>
            </a:r>
            <a:r>
              <a:rPr b="1" i="1" lang="pt-BR" sz="1900">
                <a:solidFill>
                  <a:srgbClr val="F7CA49"/>
                </a:solidFill>
                <a:latin typeface="Cambria"/>
                <a:ea typeface="Cambria"/>
                <a:cs typeface="Cambria"/>
                <a:sym typeface="Cambria"/>
              </a:rPr>
              <a:t>260 capítulos do Novo Testamento</a:t>
            </a:r>
            <a:r>
              <a:rPr b="1" i="1" lang="pt-BR" sz="1900">
                <a:solidFill>
                  <a:schemeClr val="lt1"/>
                </a:solidFill>
                <a:latin typeface="Cambria"/>
                <a:ea typeface="Cambria"/>
                <a:cs typeface="Cambria"/>
                <a:sym typeface="Cambria"/>
              </a:rPr>
              <a:t>. E um que estudou a doutrina ao longo da vida disse que ocupa </a:t>
            </a:r>
            <a:r>
              <a:rPr b="1" i="1" lang="pt-BR" sz="2400">
                <a:solidFill>
                  <a:srgbClr val="F7CA49"/>
                </a:solidFill>
                <a:latin typeface="Cambria"/>
                <a:ea typeface="Cambria"/>
                <a:cs typeface="Cambria"/>
                <a:sym typeface="Cambria"/>
              </a:rPr>
              <a:t>1</a:t>
            </a:r>
            <a:r>
              <a:rPr b="1" i="1" lang="pt-BR" sz="1900">
                <a:solidFill>
                  <a:schemeClr val="lt1"/>
                </a:solidFill>
                <a:latin typeface="Cambria"/>
                <a:ea typeface="Cambria"/>
                <a:cs typeface="Cambria"/>
                <a:sym typeface="Cambria"/>
              </a:rPr>
              <a:t> de cada </a:t>
            </a:r>
            <a:r>
              <a:rPr b="1" i="1" lang="pt-BR" sz="2400">
                <a:solidFill>
                  <a:srgbClr val="F7CA49"/>
                </a:solidFill>
                <a:latin typeface="Cambria"/>
                <a:ea typeface="Cambria"/>
                <a:cs typeface="Cambria"/>
                <a:sym typeface="Cambria"/>
              </a:rPr>
              <a:t>25</a:t>
            </a:r>
            <a:r>
              <a:rPr b="1" i="1" lang="pt-BR" sz="1900">
                <a:solidFill>
                  <a:schemeClr val="lt1"/>
                </a:solidFill>
                <a:latin typeface="Cambria"/>
                <a:ea typeface="Cambria"/>
                <a:cs typeface="Cambria"/>
                <a:sym typeface="Cambria"/>
              </a:rPr>
              <a:t> versos de Mateus ao Apocalipse.</a:t>
            </a:r>
            <a:endParaRPr b="1" sz="1900">
              <a:latin typeface="Cambria"/>
              <a:ea typeface="Cambria"/>
              <a:cs typeface="Cambria"/>
              <a:sym typeface="Cambria"/>
            </a:endParaRPr>
          </a:p>
        </p:txBody>
      </p:sp>
      <p:pic>
        <p:nvPicPr>
          <p:cNvPr id="182" name="Shape 182"/>
          <p:cNvPicPr preferRelativeResize="0"/>
          <p:nvPr/>
        </p:nvPicPr>
        <p:blipFill rotWithShape="1">
          <a:blip r:embed="rId3">
            <a:alphaModFix/>
          </a:blip>
          <a:srcRect b="7037" l="0" r="0" t="0"/>
          <a:stretch/>
        </p:blipFill>
        <p:spPr>
          <a:xfrm>
            <a:off x="845275" y="512000"/>
            <a:ext cx="3236274" cy="4012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nvSpPr>
        <p:spPr>
          <a:xfrm>
            <a:off x="4231350" y="1713600"/>
            <a:ext cx="3765900" cy="17163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pt-BR" sz="5200">
                <a:solidFill>
                  <a:srgbClr val="F7CA49"/>
                </a:solidFill>
                <a:latin typeface="Oswald"/>
                <a:ea typeface="Oswald"/>
                <a:cs typeface="Oswald"/>
                <a:sym typeface="Oswald"/>
              </a:rPr>
              <a:t>CITAÇÕES DE ELLEN WHITE</a:t>
            </a:r>
            <a:r>
              <a:rPr b="1" i="1" lang="pt-BR" sz="5200">
                <a:solidFill>
                  <a:srgbClr val="F7CA49"/>
                </a:solidFill>
                <a:latin typeface="Lato"/>
                <a:ea typeface="Lato"/>
                <a:cs typeface="Lato"/>
                <a:sym typeface="Lato"/>
              </a:rPr>
              <a:t> </a:t>
            </a:r>
            <a:br>
              <a:rPr b="1" i="1" lang="pt-BR" sz="5200">
                <a:solidFill>
                  <a:srgbClr val="F7CA49"/>
                </a:solidFill>
                <a:latin typeface="Lato"/>
                <a:ea typeface="Lato"/>
                <a:cs typeface="Lato"/>
                <a:sym typeface="Lato"/>
              </a:rPr>
            </a:br>
            <a:endParaRPr sz="5200"/>
          </a:p>
        </p:txBody>
      </p:sp>
      <p:pic>
        <p:nvPicPr>
          <p:cNvPr id="188" name="Shape 188"/>
          <p:cNvPicPr preferRelativeResize="0"/>
          <p:nvPr/>
        </p:nvPicPr>
        <p:blipFill>
          <a:blip r:embed="rId3">
            <a:alphaModFix/>
          </a:blip>
          <a:stretch>
            <a:fillRect/>
          </a:stretch>
        </p:blipFill>
        <p:spPr>
          <a:xfrm>
            <a:off x="1146750" y="1323562"/>
            <a:ext cx="3155901" cy="24963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nvSpPr>
        <p:spPr>
          <a:xfrm>
            <a:off x="892350" y="1622500"/>
            <a:ext cx="7359300" cy="17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2600">
                <a:solidFill>
                  <a:schemeClr val="lt1"/>
                </a:solidFill>
                <a:latin typeface="Cambria"/>
                <a:ea typeface="Cambria"/>
                <a:cs typeface="Cambria"/>
                <a:sym typeface="Cambria"/>
              </a:rPr>
              <a:t>Uma das verdades mais solenes, e não obstante mais gloriosas, reveladas na Escritura Sagrada, é a da segunda vinda de Cristo, para completar a grande obra da redenção.</a:t>
            </a:r>
            <a:endParaRPr b="1" sz="2600">
              <a:solidFill>
                <a:schemeClr val="lt1"/>
              </a:solidFill>
            </a:endParaRPr>
          </a:p>
        </p:txBody>
      </p:sp>
      <p:grpSp>
        <p:nvGrpSpPr>
          <p:cNvPr id="194" name="Shape 194"/>
          <p:cNvGrpSpPr/>
          <p:nvPr/>
        </p:nvGrpSpPr>
        <p:grpSpPr>
          <a:xfrm>
            <a:off x="1583413" y="516646"/>
            <a:ext cx="5977175" cy="1510253"/>
            <a:chOff x="1586550" y="206571"/>
            <a:chExt cx="5977175" cy="1510253"/>
          </a:xfrm>
        </p:grpSpPr>
        <p:cxnSp>
          <p:nvCxnSpPr>
            <p:cNvPr id="195" name="Shape 195"/>
            <p:cNvCxnSpPr/>
            <p:nvPr/>
          </p:nvCxnSpPr>
          <p:spPr>
            <a:xfrm>
              <a:off x="1586550" y="821775"/>
              <a:ext cx="2502600" cy="9300"/>
            </a:xfrm>
            <a:prstGeom prst="straightConnector1">
              <a:avLst/>
            </a:prstGeom>
            <a:noFill/>
            <a:ln cap="flat" cmpd="sng" w="38100">
              <a:solidFill>
                <a:srgbClr val="F7CA49"/>
              </a:solidFill>
              <a:prstDash val="solid"/>
              <a:round/>
              <a:headEnd len="med" w="med" type="none"/>
              <a:tailEnd len="med" w="med" type="stealth"/>
            </a:ln>
          </p:spPr>
        </p:cxnSp>
        <p:cxnSp>
          <p:nvCxnSpPr>
            <p:cNvPr id="196" name="Shape 196"/>
            <p:cNvCxnSpPr/>
            <p:nvPr/>
          </p:nvCxnSpPr>
          <p:spPr>
            <a:xfrm>
              <a:off x="5061125" y="957050"/>
              <a:ext cx="2502600" cy="9300"/>
            </a:xfrm>
            <a:prstGeom prst="straightConnector1">
              <a:avLst/>
            </a:prstGeom>
            <a:noFill/>
            <a:ln cap="flat" cmpd="sng" w="38100">
              <a:solidFill>
                <a:srgbClr val="F7CA49"/>
              </a:solidFill>
              <a:prstDash val="solid"/>
              <a:round/>
              <a:headEnd len="med" w="med" type="stealth"/>
              <a:tailEnd len="med" w="med" type="none"/>
            </a:ln>
          </p:spPr>
        </p:cxnSp>
        <p:pic>
          <p:nvPicPr>
            <p:cNvPr id="197" name="Shape 197"/>
            <p:cNvPicPr preferRelativeResize="0"/>
            <p:nvPr/>
          </p:nvPicPr>
          <p:blipFill>
            <a:blip r:embed="rId3">
              <a:alphaModFix/>
            </a:blip>
            <a:stretch>
              <a:fillRect/>
            </a:stretch>
          </p:blipFill>
          <p:spPr>
            <a:xfrm rot="1562062">
              <a:off x="4237525" y="333487"/>
              <a:ext cx="868786" cy="1256422"/>
            </a:xfrm>
            <a:prstGeom prst="rect">
              <a:avLst/>
            </a:prstGeom>
            <a:noFill/>
            <a:ln>
              <a:noFill/>
            </a:ln>
          </p:spPr>
        </p:pic>
      </p:grpSp>
      <p:sp>
        <p:nvSpPr>
          <p:cNvPr id="198" name="Shape 198"/>
          <p:cNvSpPr/>
          <p:nvPr/>
        </p:nvSpPr>
        <p:spPr>
          <a:xfrm>
            <a:off x="1981050" y="3397700"/>
            <a:ext cx="5181900" cy="716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pt-BR" sz="2000">
                <a:solidFill>
                  <a:srgbClr val="0F0E38"/>
                </a:solidFill>
                <a:latin typeface="Lato"/>
                <a:ea typeface="Lato"/>
                <a:cs typeface="Lato"/>
                <a:sym typeface="Lato"/>
              </a:rPr>
              <a:t>O Grande Conflito, p. 299</a:t>
            </a:r>
            <a:endParaRPr b="1" i="1" sz="2000">
              <a:solidFill>
                <a:srgbClr val="0F0E38"/>
              </a:solidFill>
              <a:latin typeface="Lato"/>
              <a:ea typeface="Lato"/>
              <a:cs typeface="Lato"/>
              <a:sym typeface="Lat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nvSpPr>
        <p:spPr>
          <a:xfrm>
            <a:off x="892350" y="1393900"/>
            <a:ext cx="7359300" cy="21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1800">
                <a:solidFill>
                  <a:schemeClr val="lt1"/>
                </a:solidFill>
                <a:latin typeface="Cambria"/>
                <a:ea typeface="Cambria"/>
                <a:cs typeface="Cambria"/>
                <a:sym typeface="Cambria"/>
              </a:rPr>
              <a:t>Estamos aguardando a segunda vinda de nosso Senhor e Salvador Jesus Cristo. Não devemos apenas acreditar que o fim de todas as coisas está próximo. Devemos estar cheios do espírito do advento para que, quando o Senhor vier, possamos estar prontos para encontrá-lo, quer estejamos trabalhando no campo, construindo uma casa ou pregando a Palavra; prontos para dizer: “Eis que este é o nosso Deus: esperamos por ele e ele nos salvará” (Isaías 25: 9).</a:t>
            </a:r>
            <a:endParaRPr b="1" sz="1800">
              <a:solidFill>
                <a:schemeClr val="lt1"/>
              </a:solidFill>
            </a:endParaRPr>
          </a:p>
        </p:txBody>
      </p:sp>
      <p:grpSp>
        <p:nvGrpSpPr>
          <p:cNvPr id="204" name="Shape 204"/>
          <p:cNvGrpSpPr/>
          <p:nvPr/>
        </p:nvGrpSpPr>
        <p:grpSpPr>
          <a:xfrm>
            <a:off x="1583413" y="135646"/>
            <a:ext cx="5977175" cy="1510253"/>
            <a:chOff x="1586550" y="206571"/>
            <a:chExt cx="5977175" cy="1510253"/>
          </a:xfrm>
        </p:grpSpPr>
        <p:cxnSp>
          <p:nvCxnSpPr>
            <p:cNvPr id="205" name="Shape 205"/>
            <p:cNvCxnSpPr/>
            <p:nvPr/>
          </p:nvCxnSpPr>
          <p:spPr>
            <a:xfrm>
              <a:off x="1586550" y="821775"/>
              <a:ext cx="2502600" cy="9300"/>
            </a:xfrm>
            <a:prstGeom prst="straightConnector1">
              <a:avLst/>
            </a:prstGeom>
            <a:noFill/>
            <a:ln cap="flat" cmpd="sng" w="38100">
              <a:solidFill>
                <a:srgbClr val="F7CA49"/>
              </a:solidFill>
              <a:prstDash val="solid"/>
              <a:round/>
              <a:headEnd len="med" w="med" type="none"/>
              <a:tailEnd len="med" w="med" type="stealth"/>
            </a:ln>
          </p:spPr>
        </p:cxnSp>
        <p:cxnSp>
          <p:nvCxnSpPr>
            <p:cNvPr id="206" name="Shape 206"/>
            <p:cNvCxnSpPr/>
            <p:nvPr/>
          </p:nvCxnSpPr>
          <p:spPr>
            <a:xfrm>
              <a:off x="5061125" y="957050"/>
              <a:ext cx="2502600" cy="9300"/>
            </a:xfrm>
            <a:prstGeom prst="straightConnector1">
              <a:avLst/>
            </a:prstGeom>
            <a:noFill/>
            <a:ln cap="flat" cmpd="sng" w="38100">
              <a:solidFill>
                <a:srgbClr val="F7CA49"/>
              </a:solidFill>
              <a:prstDash val="solid"/>
              <a:round/>
              <a:headEnd len="med" w="med" type="stealth"/>
              <a:tailEnd len="med" w="med" type="none"/>
            </a:ln>
          </p:spPr>
        </p:cxnSp>
        <p:pic>
          <p:nvPicPr>
            <p:cNvPr id="207" name="Shape 207"/>
            <p:cNvPicPr preferRelativeResize="0"/>
            <p:nvPr/>
          </p:nvPicPr>
          <p:blipFill>
            <a:blip r:embed="rId3">
              <a:alphaModFix/>
            </a:blip>
            <a:stretch>
              <a:fillRect/>
            </a:stretch>
          </p:blipFill>
          <p:spPr>
            <a:xfrm rot="1562062">
              <a:off x="4237525" y="333487"/>
              <a:ext cx="868786" cy="1256422"/>
            </a:xfrm>
            <a:prstGeom prst="rect">
              <a:avLst/>
            </a:prstGeom>
            <a:noFill/>
            <a:ln>
              <a:noFill/>
            </a:ln>
          </p:spPr>
        </p:pic>
      </p:grpSp>
      <p:sp>
        <p:nvSpPr>
          <p:cNvPr id="208" name="Shape 208"/>
          <p:cNvSpPr/>
          <p:nvPr/>
        </p:nvSpPr>
        <p:spPr>
          <a:xfrm>
            <a:off x="1374600" y="3566200"/>
            <a:ext cx="6394800" cy="716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i="1" lang="pt-BR" sz="1600">
                <a:solidFill>
                  <a:srgbClr val="0F0E38"/>
                </a:solidFill>
                <a:latin typeface="Lato"/>
                <a:ea typeface="Lato"/>
                <a:cs typeface="Lato"/>
                <a:sym typeface="Lato"/>
              </a:rPr>
              <a:t>Manuscript Releases, Tomo 10, p. 388 9 (traduzido ao português)</a:t>
            </a:r>
            <a:endParaRPr b="1" i="1" sz="1600">
              <a:solidFill>
                <a:srgbClr val="0F0E38"/>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Shape 213"/>
          <p:cNvSpPr txBox="1"/>
          <p:nvPr/>
        </p:nvSpPr>
        <p:spPr>
          <a:xfrm>
            <a:off x="892350" y="1405350"/>
            <a:ext cx="7359300" cy="206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a:solidFill>
                  <a:schemeClr val="lt1"/>
                </a:solidFill>
                <a:latin typeface="Cambria"/>
                <a:ea typeface="Cambria"/>
                <a:cs typeface="Cambria"/>
                <a:sym typeface="Cambria"/>
              </a:rPr>
              <a:t>Não devemos descansar sem que vejamos muitas almas convertidas para a bendita esperança da volta do Senhor. No tempo dos apóstolos a mensagem que proclamavam realizou um trabalho genuíno, desviando almas dos ídolos para servirem ao Deus vivo. O trabalho a ser feito hoje é justamente tão real quanto o foi aquele, e a verdade, exatamente a mesma; apenas devemos proclamar a mensagem com tanto maior diligência quanto está mais próxima a vinda do Senhor. A mensagem para este tempo é positiva, simples, e da mais profunda importância. Precisamos agir como homens e mulheres que nela crêem. Esperar, vigiar, trabalhar, orar, advertir </a:t>
            </a:r>
            <a:endParaRPr b="1">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b="1" lang="pt-BR">
                <a:solidFill>
                  <a:schemeClr val="lt1"/>
                </a:solidFill>
                <a:latin typeface="Cambria"/>
                <a:ea typeface="Cambria"/>
                <a:cs typeface="Cambria"/>
                <a:sym typeface="Cambria"/>
              </a:rPr>
              <a:t>o mundo — este é o nosso trabalho.</a:t>
            </a:r>
            <a:endParaRPr b="1">
              <a:solidFill>
                <a:schemeClr val="lt1"/>
              </a:solidFill>
            </a:endParaRPr>
          </a:p>
        </p:txBody>
      </p:sp>
      <p:grpSp>
        <p:nvGrpSpPr>
          <p:cNvPr id="214" name="Shape 214"/>
          <p:cNvGrpSpPr/>
          <p:nvPr/>
        </p:nvGrpSpPr>
        <p:grpSpPr>
          <a:xfrm>
            <a:off x="1583413" y="135646"/>
            <a:ext cx="5977175" cy="1510253"/>
            <a:chOff x="1586550" y="206571"/>
            <a:chExt cx="5977175" cy="1510253"/>
          </a:xfrm>
        </p:grpSpPr>
        <p:cxnSp>
          <p:nvCxnSpPr>
            <p:cNvPr id="215" name="Shape 215"/>
            <p:cNvCxnSpPr/>
            <p:nvPr/>
          </p:nvCxnSpPr>
          <p:spPr>
            <a:xfrm>
              <a:off x="1586550" y="821775"/>
              <a:ext cx="2502600" cy="9300"/>
            </a:xfrm>
            <a:prstGeom prst="straightConnector1">
              <a:avLst/>
            </a:prstGeom>
            <a:noFill/>
            <a:ln cap="flat" cmpd="sng" w="38100">
              <a:solidFill>
                <a:srgbClr val="F7CA49"/>
              </a:solidFill>
              <a:prstDash val="solid"/>
              <a:round/>
              <a:headEnd len="med" w="med" type="none"/>
              <a:tailEnd len="med" w="med" type="stealth"/>
            </a:ln>
          </p:spPr>
        </p:cxnSp>
        <p:cxnSp>
          <p:nvCxnSpPr>
            <p:cNvPr id="216" name="Shape 216"/>
            <p:cNvCxnSpPr/>
            <p:nvPr/>
          </p:nvCxnSpPr>
          <p:spPr>
            <a:xfrm>
              <a:off x="5061125" y="957050"/>
              <a:ext cx="2502600" cy="9300"/>
            </a:xfrm>
            <a:prstGeom prst="straightConnector1">
              <a:avLst/>
            </a:prstGeom>
            <a:noFill/>
            <a:ln cap="flat" cmpd="sng" w="38100">
              <a:solidFill>
                <a:srgbClr val="F7CA49"/>
              </a:solidFill>
              <a:prstDash val="solid"/>
              <a:round/>
              <a:headEnd len="med" w="med" type="stealth"/>
              <a:tailEnd len="med" w="med" type="none"/>
            </a:ln>
          </p:spPr>
        </p:cxnSp>
        <p:pic>
          <p:nvPicPr>
            <p:cNvPr id="217" name="Shape 217"/>
            <p:cNvPicPr preferRelativeResize="0"/>
            <p:nvPr/>
          </p:nvPicPr>
          <p:blipFill>
            <a:blip r:embed="rId3">
              <a:alphaModFix/>
            </a:blip>
            <a:stretch>
              <a:fillRect/>
            </a:stretch>
          </p:blipFill>
          <p:spPr>
            <a:xfrm rot="1562062">
              <a:off x="4237525" y="333487"/>
              <a:ext cx="868786" cy="1256422"/>
            </a:xfrm>
            <a:prstGeom prst="rect">
              <a:avLst/>
            </a:prstGeom>
            <a:noFill/>
            <a:ln>
              <a:noFill/>
            </a:ln>
          </p:spPr>
        </p:pic>
      </p:grpSp>
      <p:sp>
        <p:nvSpPr>
          <p:cNvPr id="218" name="Shape 218"/>
          <p:cNvSpPr/>
          <p:nvPr/>
        </p:nvSpPr>
        <p:spPr>
          <a:xfrm>
            <a:off x="1981050" y="3360550"/>
            <a:ext cx="5181900" cy="716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b="1" i="1" lang="pt-BR" sz="1600">
                <a:solidFill>
                  <a:srgbClr val="0F0E38"/>
                </a:solidFill>
                <a:latin typeface="Lato"/>
                <a:ea typeface="Lato"/>
                <a:cs typeface="Lato"/>
                <a:sym typeface="Lato"/>
              </a:rPr>
              <a:t>Evangelismo, p. 219</a:t>
            </a:r>
            <a:endParaRPr b="1" i="1" sz="1600">
              <a:solidFill>
                <a:srgbClr val="0F0E38"/>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nvSpPr>
        <p:spPr>
          <a:xfrm>
            <a:off x="892350" y="1622500"/>
            <a:ext cx="7359300" cy="1714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pt-BR" sz="3200">
                <a:solidFill>
                  <a:schemeClr val="lt1"/>
                </a:solidFill>
                <a:latin typeface="Cambria"/>
                <a:ea typeface="Cambria"/>
                <a:cs typeface="Cambria"/>
                <a:sym typeface="Cambria"/>
              </a:rPr>
              <a:t>O Senhor logo vem. Falai sobre isto, orai sobre isto, crede nisto. </a:t>
            </a:r>
            <a:endParaRPr b="1" sz="3200">
              <a:solidFill>
                <a:schemeClr val="lt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b="1" lang="pt-BR" sz="3200">
                <a:solidFill>
                  <a:schemeClr val="lt1"/>
                </a:solidFill>
                <a:latin typeface="Cambria"/>
                <a:ea typeface="Cambria"/>
                <a:cs typeface="Cambria"/>
                <a:sym typeface="Cambria"/>
              </a:rPr>
              <a:t>Fazei-o parte da vida.</a:t>
            </a:r>
            <a:endParaRPr b="1" sz="3200">
              <a:solidFill>
                <a:schemeClr val="lt1"/>
              </a:solidFill>
            </a:endParaRPr>
          </a:p>
        </p:txBody>
      </p:sp>
      <p:grpSp>
        <p:nvGrpSpPr>
          <p:cNvPr id="224" name="Shape 224"/>
          <p:cNvGrpSpPr/>
          <p:nvPr/>
        </p:nvGrpSpPr>
        <p:grpSpPr>
          <a:xfrm>
            <a:off x="1583413" y="516646"/>
            <a:ext cx="5977175" cy="1510253"/>
            <a:chOff x="1586550" y="206571"/>
            <a:chExt cx="5977175" cy="1510253"/>
          </a:xfrm>
        </p:grpSpPr>
        <p:cxnSp>
          <p:nvCxnSpPr>
            <p:cNvPr id="225" name="Shape 225"/>
            <p:cNvCxnSpPr/>
            <p:nvPr/>
          </p:nvCxnSpPr>
          <p:spPr>
            <a:xfrm>
              <a:off x="1586550" y="821775"/>
              <a:ext cx="2502600" cy="9300"/>
            </a:xfrm>
            <a:prstGeom prst="straightConnector1">
              <a:avLst/>
            </a:prstGeom>
            <a:noFill/>
            <a:ln cap="flat" cmpd="sng" w="38100">
              <a:solidFill>
                <a:srgbClr val="F7CA49"/>
              </a:solidFill>
              <a:prstDash val="solid"/>
              <a:round/>
              <a:headEnd len="med" w="med" type="none"/>
              <a:tailEnd len="med" w="med" type="stealth"/>
            </a:ln>
          </p:spPr>
        </p:cxnSp>
        <p:cxnSp>
          <p:nvCxnSpPr>
            <p:cNvPr id="226" name="Shape 226"/>
            <p:cNvCxnSpPr/>
            <p:nvPr/>
          </p:nvCxnSpPr>
          <p:spPr>
            <a:xfrm>
              <a:off x="5061125" y="957050"/>
              <a:ext cx="2502600" cy="9300"/>
            </a:xfrm>
            <a:prstGeom prst="straightConnector1">
              <a:avLst/>
            </a:prstGeom>
            <a:noFill/>
            <a:ln cap="flat" cmpd="sng" w="38100">
              <a:solidFill>
                <a:srgbClr val="F7CA49"/>
              </a:solidFill>
              <a:prstDash val="solid"/>
              <a:round/>
              <a:headEnd len="med" w="med" type="stealth"/>
              <a:tailEnd len="med" w="med" type="none"/>
            </a:ln>
          </p:spPr>
        </p:cxnSp>
        <p:pic>
          <p:nvPicPr>
            <p:cNvPr id="227" name="Shape 227"/>
            <p:cNvPicPr preferRelativeResize="0"/>
            <p:nvPr/>
          </p:nvPicPr>
          <p:blipFill>
            <a:blip r:embed="rId3">
              <a:alphaModFix/>
            </a:blip>
            <a:stretch>
              <a:fillRect/>
            </a:stretch>
          </p:blipFill>
          <p:spPr>
            <a:xfrm rot="1562062">
              <a:off x="4237525" y="333487"/>
              <a:ext cx="868786" cy="1256422"/>
            </a:xfrm>
            <a:prstGeom prst="rect">
              <a:avLst/>
            </a:prstGeom>
            <a:noFill/>
            <a:ln>
              <a:noFill/>
            </a:ln>
          </p:spPr>
        </p:pic>
      </p:grpSp>
      <p:sp>
        <p:nvSpPr>
          <p:cNvPr id="228" name="Shape 228"/>
          <p:cNvSpPr/>
          <p:nvPr/>
        </p:nvSpPr>
        <p:spPr>
          <a:xfrm>
            <a:off x="1981050" y="3245300"/>
            <a:ext cx="5181900" cy="716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i="1" lang="pt-BR" sz="2000">
                <a:solidFill>
                  <a:srgbClr val="0F0E38"/>
                </a:solidFill>
                <a:latin typeface="Lato"/>
                <a:ea typeface="Lato"/>
                <a:cs typeface="Lato"/>
                <a:sym typeface="Lato"/>
              </a:rPr>
              <a:t>A Maravilhosa Graça de Deus, p. 26</a:t>
            </a:r>
            <a:endParaRPr b="1" i="1" sz="2000">
              <a:solidFill>
                <a:srgbClr val="0F0E38"/>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32" name="Shape 232"/>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Shape 64"/>
          <p:cNvSpPr txBox="1"/>
          <p:nvPr/>
        </p:nvSpPr>
        <p:spPr>
          <a:xfrm>
            <a:off x="632400" y="1448550"/>
            <a:ext cx="7992900" cy="3182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“A crença na iminente segunda vinda de Cristo é a razão e a base de nossa existência... Se não acreditamos que a segunda vinda de Cristo está próxima, não pertencemos ao movimento adventista. Além disso, se não temos mais essa crença, não temos nada para fazer aqui.” </a:t>
            </a:r>
            <a:r>
              <a:rPr i="1" lang="pt-BR" sz="2200">
                <a:solidFill>
                  <a:schemeClr val="lt1"/>
                </a:solidFill>
                <a:latin typeface="Cambria"/>
                <a:ea typeface="Cambria"/>
                <a:cs typeface="Cambria"/>
                <a:sym typeface="Cambria"/>
              </a:rPr>
              <a:t>Arthur S Maxwell</a:t>
            </a:r>
            <a:br>
              <a:rPr i="1" lang="pt-BR" sz="2200">
                <a:solidFill>
                  <a:schemeClr val="lt1"/>
                </a:solidFill>
                <a:latin typeface="Cambria"/>
                <a:ea typeface="Cambria"/>
                <a:cs typeface="Cambria"/>
                <a:sym typeface="Cambria"/>
              </a:rPr>
            </a:br>
            <a:endParaRPr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“Nossa preparação não deve depender da iminência do retorno de Cristo, mas da sua realidade em nossa própria experiência.” </a:t>
            </a:r>
            <a:r>
              <a:rPr i="1" lang="pt-BR" sz="2200">
                <a:solidFill>
                  <a:schemeClr val="lt1"/>
                </a:solidFill>
                <a:latin typeface="Cambria"/>
                <a:ea typeface="Cambria"/>
                <a:cs typeface="Cambria"/>
                <a:sym typeface="Cambria"/>
              </a:rPr>
              <a:t>Sakae Kubo</a:t>
            </a:r>
            <a:endParaRPr i="1" sz="2200">
              <a:solidFill>
                <a:schemeClr val="lt1"/>
              </a:solidFill>
              <a:latin typeface="Cambria"/>
              <a:ea typeface="Cambria"/>
              <a:cs typeface="Cambria"/>
              <a:sym typeface="Cambria"/>
            </a:endParaRPr>
          </a:p>
        </p:txBody>
      </p:sp>
      <p:sp>
        <p:nvSpPr>
          <p:cNvPr id="65" name="Shape 65"/>
          <p:cNvSpPr/>
          <p:nvPr/>
        </p:nvSpPr>
        <p:spPr>
          <a:xfrm>
            <a:off x="2603850" y="436950"/>
            <a:ext cx="3936300" cy="935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sz="3600">
                <a:solidFill>
                  <a:srgbClr val="0F0E38"/>
                </a:solidFill>
                <a:latin typeface="Oswald"/>
                <a:ea typeface="Oswald"/>
                <a:cs typeface="Oswald"/>
                <a:sym typeface="Oswald"/>
              </a:rPr>
              <a:t>CITAÇÕES</a:t>
            </a:r>
            <a:endParaRPr>
              <a:latin typeface="Oswald"/>
              <a:ea typeface="Oswald"/>
              <a:cs typeface="Oswald"/>
              <a:sym typeface="Oswa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Shape 70"/>
          <p:cNvSpPr txBox="1"/>
          <p:nvPr/>
        </p:nvSpPr>
        <p:spPr>
          <a:xfrm>
            <a:off x="639950" y="1463625"/>
            <a:ext cx="7992900" cy="31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“Desejo afirmar o fato de que é a fé na segunda vinda de Cristo e a crença em uma vida futura, o que faz os cristãos viverem melhor aqui e agora.”</a:t>
            </a:r>
            <a:r>
              <a:rPr lang="pt-BR" sz="2200">
                <a:solidFill>
                  <a:srgbClr val="F7CA49"/>
                </a:solidFill>
                <a:latin typeface="Cambria"/>
                <a:ea typeface="Cambria"/>
                <a:cs typeface="Cambria"/>
                <a:sym typeface="Cambria"/>
              </a:rPr>
              <a:t> </a:t>
            </a:r>
            <a:r>
              <a:rPr i="1" lang="pt-BR" sz="2200">
                <a:solidFill>
                  <a:schemeClr val="lt1"/>
                </a:solidFill>
                <a:latin typeface="Cambria"/>
                <a:ea typeface="Cambria"/>
                <a:cs typeface="Cambria"/>
                <a:sym typeface="Cambria"/>
              </a:rPr>
              <a:t>W.A. Fagal</a:t>
            </a:r>
            <a:br>
              <a:rPr i="1" lang="pt-BR" sz="2200">
                <a:solidFill>
                  <a:schemeClr val="lt1"/>
                </a:solidFill>
                <a:latin typeface="Cambria"/>
                <a:ea typeface="Cambria"/>
                <a:cs typeface="Cambria"/>
                <a:sym typeface="Cambria"/>
              </a:rPr>
            </a:br>
            <a:endParaRPr i="1" sz="10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“O foco do relacionamento do cristão com Cristo deve estar no retorno de seu Senhor, e cada ato de sua vida, governado e regulado em consequência disso. ‘Jesus voltará’ deve ser sempre um estandarte pelo qual todos os valores da vida são medidos. Ele colocará propósito e significado em tudo que fazemos.” </a:t>
            </a:r>
            <a:r>
              <a:rPr i="1" lang="pt-BR" sz="2200">
                <a:solidFill>
                  <a:schemeClr val="lt1"/>
                </a:solidFill>
                <a:latin typeface="Cambria"/>
                <a:ea typeface="Cambria"/>
                <a:cs typeface="Cambria"/>
                <a:sym typeface="Cambria"/>
              </a:rPr>
              <a:t>T.R. Torkelson</a:t>
            </a:r>
            <a:endParaRPr i="1" sz="2200">
              <a:solidFill>
                <a:schemeClr val="lt1"/>
              </a:solidFill>
              <a:latin typeface="Cambria"/>
              <a:ea typeface="Cambria"/>
              <a:cs typeface="Cambria"/>
              <a:sym typeface="Cambria"/>
            </a:endParaRPr>
          </a:p>
        </p:txBody>
      </p:sp>
      <p:sp>
        <p:nvSpPr>
          <p:cNvPr id="71" name="Shape 71"/>
          <p:cNvSpPr/>
          <p:nvPr/>
        </p:nvSpPr>
        <p:spPr>
          <a:xfrm>
            <a:off x="2603850" y="436950"/>
            <a:ext cx="3936300" cy="935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sz="3600">
                <a:solidFill>
                  <a:srgbClr val="0F0E38"/>
                </a:solidFill>
                <a:latin typeface="Oswald"/>
                <a:ea typeface="Oswald"/>
                <a:cs typeface="Oswald"/>
                <a:sym typeface="Oswald"/>
              </a:rPr>
              <a:t>CITAÇÕES</a:t>
            </a:r>
            <a:endParaRPr>
              <a:latin typeface="Oswald"/>
              <a:ea typeface="Oswald"/>
              <a:cs typeface="Oswald"/>
              <a:sym typeface="Oswa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Shape 76"/>
          <p:cNvSpPr txBox="1"/>
          <p:nvPr/>
        </p:nvSpPr>
        <p:spPr>
          <a:xfrm>
            <a:off x="632400" y="1448550"/>
            <a:ext cx="7992900" cy="31827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“A ‘bendita esperança’ da segunda vinda de Cristo não é uma doutrina marginal. É o tecido que mantém a fé cristã unida. A esperança é a trama da experiência humana. O Segundo Advento não é uma teoria, deve tocar todas as facetas da nossa vivência no aqui e agora.” </a:t>
            </a:r>
            <a:r>
              <a:rPr i="1" lang="pt-BR" sz="2200">
                <a:solidFill>
                  <a:schemeClr val="lt1"/>
                </a:solidFill>
                <a:latin typeface="Cambria"/>
                <a:ea typeface="Cambria"/>
                <a:cs typeface="Cambria"/>
                <a:sym typeface="Cambria"/>
              </a:rPr>
              <a:t>R.R. Bietz</a:t>
            </a:r>
            <a:br>
              <a:rPr i="1" lang="pt-BR" sz="2200">
                <a:solidFill>
                  <a:schemeClr val="lt1"/>
                </a:solidFill>
                <a:latin typeface="Cambria"/>
                <a:ea typeface="Cambria"/>
                <a:cs typeface="Cambria"/>
                <a:sym typeface="Cambria"/>
              </a:rPr>
            </a:br>
            <a:endParaRPr i="1" sz="10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lang="pt-BR" sz="2200">
                <a:solidFill>
                  <a:schemeClr val="lt1"/>
                </a:solidFill>
                <a:latin typeface="Lato"/>
                <a:ea typeface="Lato"/>
                <a:cs typeface="Lato"/>
                <a:sym typeface="Lato"/>
              </a:rPr>
              <a:t>➙</a:t>
            </a:r>
            <a:r>
              <a:rPr lang="pt-BR" sz="2200">
                <a:solidFill>
                  <a:schemeClr val="lt1"/>
                </a:solidFill>
                <a:latin typeface="Cambria"/>
                <a:ea typeface="Cambria"/>
                <a:cs typeface="Cambria"/>
                <a:sym typeface="Cambria"/>
              </a:rPr>
              <a:t> </a:t>
            </a:r>
            <a:r>
              <a:rPr lang="pt-BR" sz="2200">
                <a:solidFill>
                  <a:srgbClr val="F7CA49"/>
                </a:solidFill>
                <a:latin typeface="Cambria"/>
                <a:ea typeface="Cambria"/>
                <a:cs typeface="Cambria"/>
                <a:sym typeface="Cambria"/>
              </a:rPr>
              <a:t>“Com base no evangelho, pode-se dizer que a expressão ‘o retorno de Cristo’ revela o tema central da expectativa de salvação.” </a:t>
            </a:r>
            <a:r>
              <a:rPr i="1" lang="pt-BR" sz="2200">
                <a:solidFill>
                  <a:schemeClr val="lt1"/>
                </a:solidFill>
                <a:latin typeface="Cambria"/>
                <a:ea typeface="Cambria"/>
                <a:cs typeface="Cambria"/>
                <a:sym typeface="Cambria"/>
              </a:rPr>
              <a:t>G.C. Berkouwer</a:t>
            </a:r>
            <a:endParaRPr i="1" sz="2200">
              <a:solidFill>
                <a:schemeClr val="lt1"/>
              </a:solidFill>
              <a:latin typeface="Cambria"/>
              <a:ea typeface="Cambria"/>
              <a:cs typeface="Cambria"/>
              <a:sym typeface="Cambria"/>
            </a:endParaRPr>
          </a:p>
        </p:txBody>
      </p:sp>
      <p:sp>
        <p:nvSpPr>
          <p:cNvPr id="77" name="Shape 77"/>
          <p:cNvSpPr/>
          <p:nvPr/>
        </p:nvSpPr>
        <p:spPr>
          <a:xfrm>
            <a:off x="2603850" y="436950"/>
            <a:ext cx="3936300" cy="935400"/>
          </a:xfrm>
          <a:prstGeom prst="horizontalScroll">
            <a:avLst>
              <a:gd fmla="val 12500" name="adj"/>
            </a:avLst>
          </a:prstGeom>
          <a:solidFill>
            <a:srgbClr val="F7CA49"/>
          </a:solidFill>
          <a:ln cap="flat" cmpd="sng" w="28575">
            <a:solidFill>
              <a:srgbClr val="0F0E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pt-BR" sz="3600">
                <a:solidFill>
                  <a:srgbClr val="0F0E38"/>
                </a:solidFill>
                <a:latin typeface="Oswald"/>
                <a:ea typeface="Oswald"/>
                <a:cs typeface="Oswald"/>
                <a:sym typeface="Oswald"/>
              </a:rPr>
              <a:t>CITAÇÕES</a:t>
            </a:r>
            <a:endParaRPr>
              <a:latin typeface="Oswald"/>
              <a:ea typeface="Oswald"/>
              <a:cs typeface="Oswald"/>
              <a:sym typeface="Oswa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Shape 82"/>
          <p:cNvSpPr txBox="1"/>
          <p:nvPr/>
        </p:nvSpPr>
        <p:spPr>
          <a:xfrm>
            <a:off x="4490475" y="598525"/>
            <a:ext cx="4080000" cy="38397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Clr>
                <a:schemeClr val="dk1"/>
              </a:buClr>
              <a:buSzPts val="1100"/>
              <a:buFont typeface="Arial"/>
              <a:buNone/>
            </a:pPr>
            <a:r>
              <a:rPr b="1" i="1" lang="pt-BR" sz="1800">
                <a:solidFill>
                  <a:srgbClr val="9FC5E8"/>
                </a:solidFill>
                <a:latin typeface="Cambria"/>
                <a:ea typeface="Cambria"/>
                <a:cs typeface="Cambria"/>
                <a:sym typeface="Cambria"/>
              </a:rPr>
              <a:t>Por maior que seja o intervalo de tempo entre a criação do mundo (nosso princípio) e a segunda vinda de Jesus (nosso fim, pelo menos o fim dessa existência pecaminosa), esses eventos estão ligados. O Deus que nos criou (João 1:1-3) é o mesmo que voltará e, “num momento, num abrir e fechar de olhos, ao ressoar da última trombeta” (1 Coríntios 15:52), trará nossa redenção suprema.</a:t>
            </a:r>
            <a:br>
              <a:rPr b="1" i="1" lang="pt-BR" sz="1800">
                <a:solidFill>
                  <a:srgbClr val="9FC5E8"/>
                </a:solidFill>
                <a:latin typeface="Cambria"/>
                <a:ea typeface="Cambria"/>
                <a:cs typeface="Cambria"/>
                <a:sym typeface="Cambria"/>
              </a:rPr>
            </a:br>
            <a:r>
              <a:rPr b="1" i="1" lang="pt-BR" sz="1800">
                <a:solidFill>
                  <a:srgbClr val="9FC5E8"/>
                </a:solidFill>
                <a:latin typeface="Cambria"/>
                <a:ea typeface="Cambria"/>
                <a:cs typeface="Cambria"/>
                <a:sym typeface="Cambria"/>
              </a:rPr>
              <a:t>Em nosso princípio, de fato, encontramos nosso fim.</a:t>
            </a:r>
            <a:endParaRPr b="1" sz="1800">
              <a:latin typeface="Cambria"/>
              <a:ea typeface="Cambria"/>
              <a:cs typeface="Cambria"/>
              <a:sym typeface="Cambria"/>
            </a:endParaRPr>
          </a:p>
        </p:txBody>
      </p:sp>
      <p:pic>
        <p:nvPicPr>
          <p:cNvPr id="83" name="Shape 83"/>
          <p:cNvPicPr preferRelativeResize="0"/>
          <p:nvPr/>
        </p:nvPicPr>
        <p:blipFill rotWithShape="1">
          <a:blip r:embed="rId4">
            <a:alphaModFix/>
          </a:blip>
          <a:srcRect b="0" l="9027" r="7534" t="0"/>
          <a:stretch/>
        </p:blipFill>
        <p:spPr>
          <a:xfrm>
            <a:off x="701450" y="704976"/>
            <a:ext cx="3675676" cy="36481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Shape 88"/>
          <p:cNvSpPr txBox="1"/>
          <p:nvPr/>
        </p:nvSpPr>
        <p:spPr>
          <a:xfrm>
            <a:off x="894725" y="1194825"/>
            <a:ext cx="7813500" cy="344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Por que a segunda vinda de Cristo é tão significativa para nossa comunidade cristã?</a:t>
            </a:r>
            <a:endParaRPr b="1" i="1" sz="18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br>
              <a:rPr b="1" i="1" lang="pt-BR" sz="600">
                <a:solidFill>
                  <a:srgbClr val="F7CA49"/>
                </a:solidFill>
                <a:latin typeface="Cambria"/>
                <a:ea typeface="Cambria"/>
                <a:cs typeface="Cambria"/>
                <a:sym typeface="Cambria"/>
              </a:rPr>
            </a:b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De que maneiras tornamos nossas crenças conhecidas por meio do nosso viver?</a:t>
            </a:r>
            <a:endParaRPr b="1" i="1" sz="18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6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Por que a segunda vinda de Cristo é tão importante para o nosso sistema de crenças? </a:t>
            </a:r>
            <a:endParaRPr b="1" i="1" sz="18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6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Como pode isso afetar as demais doutrinas?</a:t>
            </a:r>
            <a:endParaRPr b="1" i="1" sz="18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6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Temos dito sempre que Jesus está voltando em breve? Será que está soando como se não fosse verdade? </a:t>
            </a:r>
            <a:endParaRPr b="1" i="1" sz="1800">
              <a:solidFill>
                <a:srgbClr val="F7CA49"/>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br>
              <a:rPr b="1" i="1" lang="pt-BR" sz="600">
                <a:solidFill>
                  <a:srgbClr val="F7CA49"/>
                </a:solidFill>
                <a:latin typeface="Cambria"/>
                <a:ea typeface="Cambria"/>
                <a:cs typeface="Cambria"/>
                <a:sym typeface="Cambria"/>
              </a:rPr>
            </a:br>
            <a:r>
              <a:rPr b="1" i="1" lang="pt-BR" sz="1800">
                <a:solidFill>
                  <a:schemeClr val="lt1"/>
                </a:solidFill>
                <a:latin typeface="Cambria"/>
                <a:ea typeface="Cambria"/>
                <a:cs typeface="Cambria"/>
                <a:sym typeface="Cambria"/>
              </a:rPr>
              <a:t>➙ </a:t>
            </a:r>
            <a:r>
              <a:rPr b="1" i="1" lang="pt-BR" sz="1800">
                <a:solidFill>
                  <a:srgbClr val="F7CA49"/>
                </a:solidFill>
                <a:latin typeface="Cambria"/>
                <a:ea typeface="Cambria"/>
                <a:cs typeface="Cambria"/>
                <a:sym typeface="Cambria"/>
              </a:rPr>
              <a:t>Como mantemos viva, a esperança?</a:t>
            </a:r>
            <a:endParaRPr b="1" i="1" sz="1800">
              <a:solidFill>
                <a:srgbClr val="F7CA49"/>
              </a:solidFill>
              <a:latin typeface="Cambria"/>
              <a:ea typeface="Cambria"/>
              <a:cs typeface="Cambria"/>
              <a:sym typeface="Cambria"/>
            </a:endParaRPr>
          </a:p>
        </p:txBody>
      </p:sp>
      <p:sp>
        <p:nvSpPr>
          <p:cNvPr id="89" name="Shape 89"/>
          <p:cNvSpPr/>
          <p:nvPr/>
        </p:nvSpPr>
        <p:spPr>
          <a:xfrm>
            <a:off x="309775" y="578075"/>
            <a:ext cx="5309100" cy="606000"/>
          </a:xfrm>
          <a:prstGeom prst="homePlate">
            <a:avLst>
              <a:gd fmla="val 50000" name="adj"/>
            </a:avLst>
          </a:prstGeom>
          <a:solidFill>
            <a:srgbClr val="F7CA49"/>
          </a:solidFill>
          <a:ln>
            <a:noFill/>
          </a:ln>
        </p:spPr>
        <p:txBody>
          <a:bodyPr anchorCtr="0" anchor="ctr" bIns="91425" lIns="91425" spcFirstLastPara="1" rIns="91425" wrap="square" tIns="91425">
            <a:noAutofit/>
          </a:bodyPr>
          <a:lstStyle/>
          <a:p>
            <a:pPr indent="0" lvl="0" marL="0" rtl="0">
              <a:spcBef>
                <a:spcPts val="0"/>
              </a:spcBef>
              <a:spcAft>
                <a:spcPts val="0"/>
              </a:spcAft>
              <a:buNone/>
            </a:pPr>
            <a:r>
              <a:rPr b="1" lang="pt-BR" sz="2600">
                <a:latin typeface="Oswald"/>
                <a:ea typeface="Oswald"/>
                <a:cs typeface="Oswald"/>
                <a:sym typeface="Oswald"/>
              </a:rPr>
              <a:t>Perguntas para refletir (e discutir)</a:t>
            </a:r>
            <a:endParaRPr b="1" sz="2600">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Shape 94"/>
          <p:cNvSpPr txBox="1"/>
          <p:nvPr/>
        </p:nvSpPr>
        <p:spPr>
          <a:xfrm>
            <a:off x="624250" y="1347200"/>
            <a:ext cx="8089800" cy="3170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2000">
                <a:solidFill>
                  <a:schemeClr val="lt1"/>
                </a:solidFill>
                <a:latin typeface="Cambria"/>
                <a:ea typeface="Cambria"/>
                <a:cs typeface="Cambria"/>
                <a:sym typeface="Cambria"/>
              </a:rPr>
              <a:t>➙</a:t>
            </a:r>
            <a:r>
              <a:rPr b="1" i="1" lang="pt-BR" sz="2000">
                <a:solidFill>
                  <a:srgbClr val="F7CA49"/>
                </a:solidFill>
                <a:latin typeface="Cambria"/>
                <a:ea typeface="Cambria"/>
                <a:cs typeface="Cambria"/>
                <a:sym typeface="Cambria"/>
              </a:rPr>
              <a:t> </a:t>
            </a:r>
            <a:r>
              <a:rPr b="1" i="1" lang="pt-BR" sz="2000">
                <a:solidFill>
                  <a:schemeClr val="lt1"/>
                </a:solidFill>
                <a:latin typeface="Cambria"/>
                <a:ea typeface="Cambria"/>
                <a:cs typeface="Cambria"/>
                <a:sym typeface="Cambria"/>
              </a:rPr>
              <a:t>Isaías 13: 6 e 9</a:t>
            </a:r>
            <a:r>
              <a:rPr b="1" i="1" lang="pt-BR" sz="2000">
                <a:solidFill>
                  <a:srgbClr val="F7CA49"/>
                </a:solidFill>
                <a:latin typeface="Cambria"/>
                <a:ea typeface="Cambria"/>
                <a:cs typeface="Cambria"/>
                <a:sym typeface="Cambria"/>
              </a:rPr>
              <a:t> nos diz que o dia do Senhor está próximo.</a:t>
            </a:r>
            <a:endParaRPr b="1" i="1" sz="20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000">
                <a:solidFill>
                  <a:schemeClr val="lt1"/>
                </a:solidFill>
                <a:latin typeface="Cambria"/>
                <a:ea typeface="Cambria"/>
                <a:cs typeface="Cambria"/>
                <a:sym typeface="Cambria"/>
              </a:rPr>
              <a:t>➙ </a:t>
            </a:r>
            <a:r>
              <a:rPr b="1" i="1" lang="pt-BR" sz="2000">
                <a:solidFill>
                  <a:schemeClr val="lt1"/>
                </a:solidFill>
                <a:latin typeface="Cambria"/>
                <a:ea typeface="Cambria"/>
                <a:cs typeface="Cambria"/>
                <a:sym typeface="Cambria"/>
              </a:rPr>
              <a:t>Mateus 24:30, 31</a:t>
            </a:r>
            <a:r>
              <a:rPr b="1" i="1" lang="pt-BR" sz="2000">
                <a:solidFill>
                  <a:srgbClr val="F7CA49"/>
                </a:solidFill>
                <a:latin typeface="Cambria"/>
                <a:ea typeface="Cambria"/>
                <a:cs typeface="Cambria"/>
                <a:sym typeface="Cambria"/>
              </a:rPr>
              <a:t> nos fala sobre a vinda do filho do homem.</a:t>
            </a:r>
            <a:endParaRPr b="1" i="1" sz="20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000">
                <a:solidFill>
                  <a:schemeClr val="lt1"/>
                </a:solidFill>
                <a:latin typeface="Cambria"/>
                <a:ea typeface="Cambria"/>
                <a:cs typeface="Cambria"/>
                <a:sym typeface="Cambria"/>
              </a:rPr>
              <a:t>➙ Daniel 2:34, 35</a:t>
            </a:r>
            <a:r>
              <a:rPr b="1" i="1" lang="pt-BR" sz="2000">
                <a:solidFill>
                  <a:srgbClr val="F7CA49"/>
                </a:solidFill>
                <a:latin typeface="Cambria"/>
                <a:ea typeface="Cambria"/>
                <a:cs typeface="Cambria"/>
                <a:sym typeface="Cambria"/>
              </a:rPr>
              <a:t> fala da rocha que foi cortada sem qualquer mão e que se expande para cobrir toda a terra.</a:t>
            </a:r>
            <a:br>
              <a:rPr b="1" i="1" lang="pt-BR" sz="2000">
                <a:solidFill>
                  <a:srgbClr val="F7CA49"/>
                </a:solidFill>
                <a:latin typeface="Cambria"/>
                <a:ea typeface="Cambria"/>
                <a:cs typeface="Cambria"/>
                <a:sym typeface="Cambria"/>
              </a:rPr>
            </a:br>
            <a:r>
              <a:rPr b="1" i="1" lang="pt-BR" sz="2000">
                <a:solidFill>
                  <a:schemeClr val="lt1"/>
                </a:solidFill>
                <a:latin typeface="Cambria"/>
                <a:ea typeface="Cambria"/>
                <a:cs typeface="Cambria"/>
                <a:sym typeface="Cambria"/>
              </a:rPr>
              <a:t>➙ </a:t>
            </a:r>
            <a:r>
              <a:rPr b="1" i="1" lang="pt-BR" sz="2000">
                <a:solidFill>
                  <a:srgbClr val="F7CA49"/>
                </a:solidFill>
                <a:latin typeface="Cambria"/>
                <a:ea typeface="Cambria"/>
                <a:cs typeface="Cambria"/>
                <a:sym typeface="Cambria"/>
              </a:rPr>
              <a:t>Reconhecendo que seu fim está próximo, Paulo diz que ele lutou o bom combate (</a:t>
            </a:r>
            <a:r>
              <a:rPr b="1" i="1" lang="pt-BR" sz="2000">
                <a:solidFill>
                  <a:schemeClr val="lt1"/>
                </a:solidFill>
                <a:latin typeface="Cambria"/>
                <a:ea typeface="Cambria"/>
                <a:cs typeface="Cambria"/>
                <a:sym typeface="Cambria"/>
              </a:rPr>
              <a:t>2 Timóteo 4: 6-8</a:t>
            </a:r>
            <a:r>
              <a:rPr b="1" i="1" lang="pt-BR" sz="2000">
                <a:solidFill>
                  <a:srgbClr val="F7CA49"/>
                </a:solidFill>
                <a:latin typeface="Cambria"/>
                <a:ea typeface="Cambria"/>
                <a:cs typeface="Cambria"/>
                <a:sym typeface="Cambria"/>
              </a:rPr>
              <a:t>).</a:t>
            </a:r>
            <a:endParaRPr b="1" i="1" sz="20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000">
                <a:solidFill>
                  <a:schemeClr val="lt1"/>
                </a:solidFill>
                <a:latin typeface="Cambria"/>
                <a:ea typeface="Cambria"/>
                <a:cs typeface="Cambria"/>
                <a:sym typeface="Cambria"/>
              </a:rPr>
              <a:t>➙ </a:t>
            </a:r>
            <a:r>
              <a:rPr b="1" i="1" lang="pt-BR" sz="2000">
                <a:solidFill>
                  <a:srgbClr val="F7CA49"/>
                </a:solidFill>
                <a:latin typeface="Cambria"/>
                <a:ea typeface="Cambria"/>
                <a:cs typeface="Cambria"/>
                <a:sym typeface="Cambria"/>
              </a:rPr>
              <a:t>Parte da segunda vinda de Jesus é para o julgamento (</a:t>
            </a:r>
            <a:r>
              <a:rPr b="1" i="1" lang="pt-BR" sz="2000">
                <a:solidFill>
                  <a:schemeClr val="lt1"/>
                </a:solidFill>
                <a:latin typeface="Cambria"/>
                <a:ea typeface="Cambria"/>
                <a:cs typeface="Cambria"/>
                <a:sym typeface="Cambria"/>
              </a:rPr>
              <a:t>2 Tessalonicenses 1: 7-10</a:t>
            </a:r>
            <a:r>
              <a:rPr b="1" i="1" lang="pt-BR" sz="2000">
                <a:solidFill>
                  <a:srgbClr val="F7CA49"/>
                </a:solidFill>
                <a:latin typeface="Cambria"/>
                <a:ea typeface="Cambria"/>
                <a:cs typeface="Cambria"/>
                <a:sym typeface="Cambria"/>
              </a:rPr>
              <a:t>).</a:t>
            </a:r>
            <a:endParaRPr b="1" i="1" sz="20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000">
                <a:solidFill>
                  <a:srgbClr val="F7CA49"/>
                </a:solidFill>
                <a:latin typeface="Cambria"/>
                <a:ea typeface="Cambria"/>
                <a:cs typeface="Cambria"/>
                <a:sym typeface="Cambria"/>
              </a:rPr>
              <a:t>➙ A segunda vinda de Cristo será incrível e todo o olho verá! (</a:t>
            </a:r>
            <a:r>
              <a:rPr b="1" i="1" lang="pt-BR" sz="2000">
                <a:solidFill>
                  <a:schemeClr val="lt1"/>
                </a:solidFill>
                <a:latin typeface="Cambria"/>
                <a:ea typeface="Cambria"/>
                <a:cs typeface="Cambria"/>
                <a:sym typeface="Cambria"/>
              </a:rPr>
              <a:t>Mateus 24:27</a:t>
            </a:r>
            <a:r>
              <a:rPr b="1" i="1" lang="pt-BR" sz="2000">
                <a:solidFill>
                  <a:srgbClr val="F7CA49"/>
                </a:solidFill>
                <a:latin typeface="Cambria"/>
                <a:ea typeface="Cambria"/>
                <a:cs typeface="Cambria"/>
                <a:sym typeface="Cambria"/>
              </a:rPr>
              <a:t>)</a:t>
            </a:r>
            <a:endParaRPr b="1" i="1" sz="20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2000">
              <a:solidFill>
                <a:srgbClr val="F7CA49"/>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br>
              <a:rPr b="1" i="1" lang="pt-BR" sz="2000">
                <a:solidFill>
                  <a:srgbClr val="F7CA49"/>
                </a:solidFill>
                <a:latin typeface="Cambria"/>
                <a:ea typeface="Cambria"/>
                <a:cs typeface="Cambria"/>
                <a:sym typeface="Cambria"/>
              </a:rPr>
            </a:br>
            <a:br>
              <a:rPr b="1" i="1" lang="pt-BR" sz="2200">
                <a:solidFill>
                  <a:srgbClr val="F7CA49"/>
                </a:solidFill>
                <a:latin typeface="Cambria"/>
                <a:ea typeface="Cambria"/>
                <a:cs typeface="Cambria"/>
                <a:sym typeface="Cambria"/>
              </a:rPr>
            </a:br>
            <a:endParaRPr b="1" i="1" sz="2200">
              <a:solidFill>
                <a:srgbClr val="F7CA49"/>
              </a:solidFill>
              <a:latin typeface="Cambria"/>
              <a:ea typeface="Cambria"/>
              <a:cs typeface="Cambria"/>
              <a:sym typeface="Cambria"/>
            </a:endParaRPr>
          </a:p>
        </p:txBody>
      </p:sp>
      <p:sp>
        <p:nvSpPr>
          <p:cNvPr id="95" name="Shape 95"/>
          <p:cNvSpPr/>
          <p:nvPr/>
        </p:nvSpPr>
        <p:spPr>
          <a:xfrm>
            <a:off x="318850" y="450250"/>
            <a:ext cx="3643800" cy="735300"/>
          </a:xfrm>
          <a:prstGeom prst="homePlate">
            <a:avLst>
              <a:gd fmla="val 50000" name="adj"/>
            </a:avLst>
          </a:prstGeom>
          <a:solidFill>
            <a:srgbClr val="F7CA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200">
                <a:solidFill>
                  <a:srgbClr val="0F0E38"/>
                </a:solidFill>
                <a:latin typeface="Oswald"/>
                <a:ea typeface="Oswald"/>
                <a:cs typeface="Oswald"/>
                <a:sym typeface="Oswald"/>
              </a:rPr>
              <a:t>Resumo bíblico</a:t>
            </a:r>
            <a:endParaRPr b="1" sz="3200">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Shape 100"/>
          <p:cNvSpPr txBox="1"/>
          <p:nvPr/>
        </p:nvSpPr>
        <p:spPr>
          <a:xfrm>
            <a:off x="776650" y="1194800"/>
            <a:ext cx="7872000" cy="34986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Por que é que sempre queremos medir o tempo?</a:t>
            </a:r>
            <a:endParaRPr b="1" i="1" sz="22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6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200">
                <a:solidFill>
                  <a:schemeClr val="lt1"/>
                </a:solidFill>
                <a:latin typeface="Cambria"/>
                <a:ea typeface="Cambria"/>
                <a:cs typeface="Cambria"/>
                <a:sym typeface="Cambria"/>
              </a:rPr>
              <a:t>☛</a:t>
            </a:r>
            <a:r>
              <a:rPr b="1" i="1" lang="pt-BR" sz="2200">
                <a:solidFill>
                  <a:srgbClr val="F7CA49"/>
                </a:solidFill>
                <a:latin typeface="Cambria"/>
                <a:ea typeface="Cambria"/>
                <a:cs typeface="Cambria"/>
                <a:sym typeface="Cambria"/>
              </a:rPr>
              <a:t> </a:t>
            </a:r>
            <a:r>
              <a:rPr b="1" i="1" lang="pt-BR" sz="2200">
                <a:solidFill>
                  <a:srgbClr val="F7CA49"/>
                </a:solidFill>
                <a:latin typeface="Cambria"/>
                <a:ea typeface="Cambria"/>
                <a:cs typeface="Cambria"/>
                <a:sym typeface="Cambria"/>
              </a:rPr>
              <a:t>Por que queremos saber quando algo vai acontecer, exatamente?</a:t>
            </a:r>
            <a:endParaRPr b="1" i="1" sz="22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br>
              <a:rPr b="1" i="1" lang="pt-BR" sz="600">
                <a:solidFill>
                  <a:srgbClr val="F7CA49"/>
                </a:solidFill>
                <a:latin typeface="Cambria"/>
                <a:ea typeface="Cambria"/>
                <a:cs typeface="Cambria"/>
                <a:sym typeface="Cambria"/>
              </a:rPr>
            </a:b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Por que não estamos felizes com algo que foi prometido sem data?</a:t>
            </a:r>
            <a:endParaRPr b="1" i="1" sz="2200">
              <a:solidFill>
                <a:schemeClr val="lt1"/>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t/>
            </a:r>
            <a:endParaRPr b="1" i="1" sz="600">
              <a:solidFill>
                <a:srgbClr val="F7CA49"/>
              </a:solidFill>
              <a:latin typeface="Cambria"/>
              <a:ea typeface="Cambria"/>
              <a:cs typeface="Cambria"/>
              <a:sym typeface="Cambria"/>
            </a:endParaRPr>
          </a:p>
          <a:p>
            <a:pPr indent="0" lvl="0" marL="0">
              <a:spcBef>
                <a:spcPts val="0"/>
              </a:spcBef>
              <a:spcAft>
                <a:spcPts val="0"/>
              </a:spcAft>
              <a:buClr>
                <a:schemeClr val="dk1"/>
              </a:buClr>
              <a:buSzPts val="1100"/>
              <a:buFont typeface="Arial"/>
              <a:buNone/>
            </a:pPr>
            <a:r>
              <a:rPr b="1" i="1" lang="pt-BR" sz="2200">
                <a:solidFill>
                  <a:schemeClr val="lt1"/>
                </a:solidFill>
                <a:latin typeface="Cambria"/>
                <a:ea typeface="Cambria"/>
                <a:cs typeface="Cambria"/>
                <a:sym typeface="Cambria"/>
              </a:rPr>
              <a:t>☛ </a:t>
            </a:r>
            <a:r>
              <a:rPr b="1" i="1" lang="pt-BR" sz="2200">
                <a:solidFill>
                  <a:srgbClr val="F7CA49"/>
                </a:solidFill>
                <a:latin typeface="Cambria"/>
                <a:ea typeface="Cambria"/>
                <a:cs typeface="Cambria"/>
                <a:sym typeface="Cambria"/>
              </a:rPr>
              <a:t>Por que não gostamos da promessa de Jesus “estou chegando em breve” e preferimos uma data clara? </a:t>
            </a:r>
            <a:br>
              <a:rPr b="1" i="1" lang="pt-BR" sz="2200">
                <a:solidFill>
                  <a:srgbClr val="F7CA49"/>
                </a:solidFill>
                <a:latin typeface="Cambria"/>
                <a:ea typeface="Cambria"/>
                <a:cs typeface="Cambria"/>
                <a:sym typeface="Cambria"/>
              </a:rPr>
            </a:br>
            <a:endParaRPr b="1" i="1" sz="600">
              <a:solidFill>
                <a:srgbClr val="F7CA49"/>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r>
              <a:rPr b="1" i="1" lang="pt-BR" sz="2200">
                <a:solidFill>
                  <a:srgbClr val="F7CA49"/>
                </a:solidFill>
                <a:latin typeface="Cambria"/>
                <a:ea typeface="Cambria"/>
                <a:cs typeface="Cambria"/>
                <a:sym typeface="Cambria"/>
              </a:rPr>
              <a:t>☛ </a:t>
            </a:r>
            <a:r>
              <a:rPr b="1" i="1" lang="pt-BR" sz="2200">
                <a:solidFill>
                  <a:schemeClr val="lt1"/>
                </a:solidFill>
                <a:latin typeface="Cambria"/>
                <a:ea typeface="Cambria"/>
                <a:cs typeface="Cambria"/>
                <a:sym typeface="Cambria"/>
              </a:rPr>
              <a:t>Por que queremos saber quanto tempo significa “em breve”?</a:t>
            </a:r>
            <a:endParaRPr b="1" i="1" sz="2200">
              <a:solidFill>
                <a:schemeClr val="lt1"/>
              </a:solidFill>
              <a:latin typeface="Cambria"/>
              <a:ea typeface="Cambria"/>
              <a:cs typeface="Cambria"/>
              <a:sym typeface="Cambria"/>
            </a:endParaRPr>
          </a:p>
          <a:p>
            <a:pPr indent="0" lvl="0" marL="0" rtl="0">
              <a:spcBef>
                <a:spcPts val="0"/>
              </a:spcBef>
              <a:spcAft>
                <a:spcPts val="0"/>
              </a:spcAft>
              <a:buClr>
                <a:schemeClr val="dk1"/>
              </a:buClr>
              <a:buSzPts val="1100"/>
              <a:buFont typeface="Arial"/>
              <a:buNone/>
            </a:pPr>
            <a:br>
              <a:rPr b="1" i="1" lang="pt-BR" sz="2400">
                <a:solidFill>
                  <a:srgbClr val="F7CA49"/>
                </a:solidFill>
                <a:latin typeface="Cambria"/>
                <a:ea typeface="Cambria"/>
                <a:cs typeface="Cambria"/>
                <a:sym typeface="Cambria"/>
              </a:rPr>
            </a:br>
            <a:br>
              <a:rPr b="1" i="1" lang="pt-BR" sz="2400">
                <a:solidFill>
                  <a:srgbClr val="F7CA49"/>
                </a:solidFill>
                <a:latin typeface="Cambria"/>
                <a:ea typeface="Cambria"/>
                <a:cs typeface="Cambria"/>
                <a:sym typeface="Cambria"/>
              </a:rPr>
            </a:br>
            <a:endParaRPr b="1" i="1" sz="2400">
              <a:solidFill>
                <a:srgbClr val="F7CA49"/>
              </a:solidFill>
              <a:latin typeface="Cambria"/>
              <a:ea typeface="Cambria"/>
              <a:cs typeface="Cambria"/>
              <a:sym typeface="Cambria"/>
            </a:endParaRPr>
          </a:p>
        </p:txBody>
      </p:sp>
      <p:sp>
        <p:nvSpPr>
          <p:cNvPr id="101" name="Shape 101"/>
          <p:cNvSpPr/>
          <p:nvPr/>
        </p:nvSpPr>
        <p:spPr>
          <a:xfrm>
            <a:off x="318850" y="450250"/>
            <a:ext cx="4833300" cy="735300"/>
          </a:xfrm>
          <a:prstGeom prst="homePlate">
            <a:avLst>
              <a:gd fmla="val 50000" name="adj"/>
            </a:avLst>
          </a:prstGeom>
          <a:solidFill>
            <a:srgbClr val="F7CA4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200">
                <a:solidFill>
                  <a:srgbClr val="0F0E38"/>
                </a:solidFill>
                <a:latin typeface="Oswald"/>
                <a:ea typeface="Oswald"/>
                <a:cs typeface="Oswald"/>
                <a:sym typeface="Oswald"/>
              </a:rPr>
              <a:t>Reflexão importante</a:t>
            </a:r>
            <a:endParaRPr b="1" sz="3200">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