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Lato"/>
      <p:regular r:id="rId23"/>
      <p:bold r:id="rId24"/>
      <p:italic r:id="rId25"/>
      <p:boldItalic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Lato-bold.fntdata"/><Relationship Id="rId23" Type="http://schemas.openxmlformats.org/officeDocument/2006/relationships/font" Target="fonts/La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Lato-boldItalic.fntdata"/><Relationship Id="rId25" Type="http://schemas.openxmlformats.org/officeDocument/2006/relationships/font" Target="fonts/Lato-italic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807900" y="1012025"/>
            <a:ext cx="7528200" cy="21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O uso dos símbolos da besta está associado ao poder e à demanda por obediência e adoração. Este é o item no centro do grande conflito: quem você adora e admira. Não foi por acaso que o diabo tentasse fazer com que Jesus</a:t>
            </a:r>
            <a:endParaRPr sz="2600">
              <a:solidFill>
                <a:srgbClr val="F7CA49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6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se curvasse e o adorasse.</a:t>
            </a:r>
            <a:br>
              <a:rPr lang="pt-BR" sz="26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</a:br>
            <a:endParaRPr sz="26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751650" y="539525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1076800" y="3277200"/>
            <a:ext cx="7116600" cy="1135500"/>
          </a:xfrm>
          <a:prstGeom prst="rect">
            <a:avLst/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Como é ridículo que o diabo tenha oferecido a Jesus todos os reinos do mundo em troca de adorá-lo; no entanto,</a:t>
            </a:r>
            <a:endParaRPr b="1" i="1"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mostra o que ele realmente queria.</a:t>
            </a:r>
            <a:endParaRPr b="1" i="1" sz="2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1072488" y="475500"/>
            <a:ext cx="6999000" cy="1161300"/>
          </a:xfrm>
          <a:prstGeom prst="rect">
            <a:avLst/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Como única e verdadeira superpotência do mundo, não</a:t>
            </a: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é de surpreender que os Estados Unidos desempenhem</a:t>
            </a: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2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um papel nos eventos dos últimos tempos.</a:t>
            </a:r>
            <a:endParaRPr b="1" sz="2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6233" l="0" r="0" t="11536"/>
          <a:stretch/>
        </p:blipFill>
        <p:spPr>
          <a:xfrm>
            <a:off x="1072475" y="1780400"/>
            <a:ext cx="6999026" cy="26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1084800" y="1402800"/>
            <a:ext cx="7118400" cy="265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Embora historicamente os Estados Unidos tenham defendido a causa da liberdade religiosa, apesar de alguns fracassos do passado, é a perspectiva futura que causa a maior preocupação. Já existem muitas vozes pedindo a quebra do muro de separação entre igreja e estado, para defender abertamente que os EUA devem aprovar o culto cristão e até torná-lo obrigatório.</a:t>
            </a:r>
            <a:endParaRPr b="1" sz="2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823650" y="3895501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2826900" y="610625"/>
            <a:ext cx="3634200" cy="10011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rgbClr val="0F0E38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IMPORTANTE</a:t>
            </a:r>
            <a:endParaRPr b="1" sz="3200">
              <a:solidFill>
                <a:srgbClr val="0F0E38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Shape 128"/>
          <p:cNvGrpSpPr/>
          <p:nvPr/>
        </p:nvGrpSpPr>
        <p:grpSpPr>
          <a:xfrm>
            <a:off x="709650" y="1117863"/>
            <a:ext cx="7724700" cy="2907775"/>
            <a:chOff x="709650" y="893600"/>
            <a:chExt cx="7724700" cy="2907775"/>
          </a:xfrm>
        </p:grpSpPr>
        <p:sp>
          <p:nvSpPr>
            <p:cNvPr id="129" name="Shape 129"/>
            <p:cNvSpPr txBox="1"/>
            <p:nvPr/>
          </p:nvSpPr>
          <p:spPr>
            <a:xfrm>
              <a:off x="1026150" y="2584288"/>
              <a:ext cx="7091700" cy="104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pt-BR" sz="4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☛</a:t>
              </a:r>
              <a:r>
                <a:rPr b="1" lang="pt-BR" sz="42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“para o bem de todos”</a:t>
              </a:r>
              <a:r>
                <a:rPr b="1" lang="pt-BR" sz="4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☚</a:t>
              </a:r>
              <a:endParaRPr b="1" sz="42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Shape 130"/>
            <p:cNvSpPr txBox="1"/>
            <p:nvPr/>
          </p:nvSpPr>
          <p:spPr>
            <a:xfrm>
              <a:off x="751650" y="3328875"/>
              <a:ext cx="7640700" cy="4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──────⊱◈◈◈⊰──────</a:t>
              </a:r>
              <a:endPara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Shape 131"/>
            <p:cNvSpPr txBox="1"/>
            <p:nvPr/>
          </p:nvSpPr>
          <p:spPr>
            <a:xfrm>
              <a:off x="751650" y="893600"/>
              <a:ext cx="7640700" cy="47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28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──────⊱◈◈◈⊰──────</a:t>
              </a:r>
              <a:endParaRPr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709650" y="1298525"/>
              <a:ext cx="7724700" cy="123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1" lang="pt-BR" sz="2600">
                  <a:solidFill>
                    <a:srgbClr val="F7CA49"/>
                  </a:solidFill>
                  <a:latin typeface="Cambria"/>
                  <a:ea typeface="Cambria"/>
                  <a:cs typeface="Cambria"/>
                  <a:sym typeface="Cambria"/>
                </a:rPr>
                <a:t>Quando se trata dessas questões, você pode ter certeza de que os direitos das minorias</a:t>
              </a:r>
              <a:endParaRPr b="1" i="1" sz="26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i="1" lang="pt-BR" sz="2600">
                  <a:solidFill>
                    <a:srgbClr val="F7CA49"/>
                  </a:solidFill>
                  <a:latin typeface="Cambria"/>
                  <a:ea typeface="Cambria"/>
                  <a:cs typeface="Cambria"/>
                  <a:sym typeface="Cambria"/>
                </a:rPr>
                <a:t>religiosas serão descartados </a:t>
              </a:r>
              <a:endParaRPr b="1" i="1" sz="26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4231350" y="1713600"/>
            <a:ext cx="3765900" cy="17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5200">
                <a:solidFill>
                  <a:srgbClr val="F7CA49"/>
                </a:solidFill>
                <a:latin typeface="Oswald"/>
                <a:ea typeface="Oswald"/>
                <a:cs typeface="Oswald"/>
                <a:sym typeface="Oswald"/>
              </a:rPr>
              <a:t>CITAÇÕES DE ELLEN WHITE</a:t>
            </a:r>
            <a: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br>
              <a:rPr b="1" i="1" lang="pt-BR" sz="5200">
                <a:solidFill>
                  <a:srgbClr val="F7CA49"/>
                </a:solidFill>
                <a:latin typeface="Lato"/>
                <a:ea typeface="Lato"/>
                <a:cs typeface="Lato"/>
                <a:sym typeface="Lato"/>
              </a:rPr>
            </a:br>
            <a:endParaRPr sz="5200"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750" y="1323562"/>
            <a:ext cx="3155901" cy="249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892350" y="1426600"/>
            <a:ext cx="7359300" cy="20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Quando as igrejas do nosso país, ligando-se em pontos de doutrinas que lhes são comuns, influenciarem o Estado para que imponha seus decretos e lhes apóie as instituições, a América Protestante terá então formado uma imagem da hierarquia romana. Então será a verdadeira igreja assaltada pela perseguição, como o foi o antigo povo de Deus.</a:t>
            </a:r>
            <a:endParaRPr b="1" sz="2000">
              <a:solidFill>
                <a:schemeClr val="lt1"/>
              </a:solidFill>
            </a:endParaRPr>
          </a:p>
        </p:txBody>
      </p:sp>
      <p:grpSp>
        <p:nvGrpSpPr>
          <p:cNvPr id="144" name="Shape 144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45" name="Shape 145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46" name="Shape 146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47" name="Shape 1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Shape 148"/>
          <p:cNvSpPr/>
          <p:nvPr/>
        </p:nvSpPr>
        <p:spPr>
          <a:xfrm>
            <a:off x="2537350" y="3512950"/>
            <a:ext cx="43329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História da Redenção, p. 381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632425" y="1283950"/>
            <a:ext cx="7879200" cy="3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 mensagem do segundo anjo de Apocalipse, Capítulo 14, foi primeiramente pregada no verão de 1844, e teve naquele tempo uma aplicação mais direta às igrejas dos Estados Unidos, onde a advertência do juízo tinha sido mais amplamente proclamada e em geral rejeitada, e onde a decadência das igrejas mais rápida havia sido. A mensagem do segundo anjo, porém, não alcançou o completo cumprimento em 1844. 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As igrejas experimentaram então uma queda moral, em consequência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 recusarem a luz da mensagem do advento; mas essa queda não foi completa. Continuando a rejeitar as verdades especiais para 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este tempo, têm elas caído mais e mais.</a:t>
            </a:r>
            <a:endParaRPr b="1" sz="1800">
              <a:solidFill>
                <a:schemeClr val="lt1"/>
              </a:solidFill>
            </a:endParaRPr>
          </a:p>
        </p:txBody>
      </p:sp>
      <p:grpSp>
        <p:nvGrpSpPr>
          <p:cNvPr id="154" name="Shape 154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55" name="Shape 155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56" name="Shape 156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57" name="Shape 15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632425" y="1202350"/>
            <a:ext cx="7879200" cy="24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Contudo, não se pode ainda dizer que “caiu Babilônia, ... que a todas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as nações deu a beber do vinho da ira da sua prostituição.” Ainda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não deu de beber a todas as nações. O espírito de conformação com o mundo e de indiferença às probantes verdades para nosso tempo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existe e está a ganhar terreno nas igrejas de fé protestante, em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todos os países da cristandade; e estas igrejas estão incluídas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na solene e terrível denúncia do segundo anjo. Mas a obra</a:t>
            </a:r>
            <a:endParaRPr b="1" sz="18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8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da apostasia não atingiu ainda a culminância.</a:t>
            </a:r>
            <a:endParaRPr b="1" sz="1800">
              <a:solidFill>
                <a:schemeClr val="lt1"/>
              </a:solidFill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1583413" y="59446"/>
            <a:ext cx="5977175" cy="1510253"/>
            <a:chOff x="1586550" y="206571"/>
            <a:chExt cx="5977175" cy="1510253"/>
          </a:xfrm>
        </p:grpSpPr>
        <p:cxnSp>
          <p:nvCxnSpPr>
            <p:cNvPr id="164" name="Shape 164"/>
            <p:cNvCxnSpPr/>
            <p:nvPr/>
          </p:nvCxnSpPr>
          <p:spPr>
            <a:xfrm>
              <a:off x="1586550" y="821775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none"/>
              <a:tailEnd len="med" w="med" type="stealth"/>
            </a:ln>
          </p:spPr>
        </p:cxnSp>
        <p:cxnSp>
          <p:nvCxnSpPr>
            <p:cNvPr id="165" name="Shape 165"/>
            <p:cNvCxnSpPr/>
            <p:nvPr/>
          </p:nvCxnSpPr>
          <p:spPr>
            <a:xfrm>
              <a:off x="5061125" y="957050"/>
              <a:ext cx="2502600" cy="9300"/>
            </a:xfrm>
            <a:prstGeom prst="straightConnector1">
              <a:avLst/>
            </a:prstGeom>
            <a:noFill/>
            <a:ln cap="flat" cmpd="sng" w="38100">
              <a:solidFill>
                <a:srgbClr val="F7CA49"/>
              </a:solidFill>
              <a:prstDash val="solid"/>
              <a:round/>
              <a:headEnd len="med" w="med" type="stealth"/>
              <a:tailEnd len="med" w="med" type="none"/>
            </a:ln>
          </p:spPr>
        </p:cxnSp>
        <p:pic>
          <p:nvPicPr>
            <p:cNvPr id="166" name="Shape 16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562062">
              <a:off x="4237525" y="333487"/>
              <a:ext cx="868786" cy="12564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Shape 167"/>
          <p:cNvSpPr/>
          <p:nvPr/>
        </p:nvSpPr>
        <p:spPr>
          <a:xfrm>
            <a:off x="1840650" y="3605000"/>
            <a:ext cx="5462700" cy="716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000">
                <a:solidFill>
                  <a:srgbClr val="0F0E38"/>
                </a:solidFill>
                <a:latin typeface="Lato"/>
                <a:ea typeface="Lato"/>
                <a:cs typeface="Lato"/>
                <a:sym typeface="Lato"/>
              </a:rPr>
              <a:t>O Grande Conflito, p. 389</a:t>
            </a:r>
            <a:endParaRPr b="1" i="1" sz="2000">
              <a:solidFill>
                <a:srgbClr val="0F0E38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/>
        </p:nvSpPr>
        <p:spPr>
          <a:xfrm>
            <a:off x="1993050" y="3943275"/>
            <a:ext cx="4543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VERSO PARA MEMORIZAR</a:t>
            </a:r>
            <a:endParaRPr sz="240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1337000" y="513150"/>
            <a:ext cx="6387900" cy="30819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pt-BR" sz="2400">
                <a:latin typeface="Cambria"/>
                <a:ea typeface="Cambria"/>
                <a:cs typeface="Cambria"/>
                <a:sym typeface="Cambria"/>
              </a:rPr>
              <a:t>“Nesse tempo, se levantará Miguel, o grande príncipe, o defensor dos filhos do teu povo, e haverá tempo de angústia, qual nunca houve, desde que houve nação até àquele tempo; mas, naquele tempo, será salvo o teu povo, todo aquele que for achado inscrito no livro” (Daniel 12:1).</a:t>
            </a:r>
            <a:endParaRPr b="1" i="1" sz="24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632400" y="1448550"/>
            <a:ext cx="7992900" cy="31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“Os Estados Unidos são o lar do protestantismo, mas suas Igrejas hoje são protestantes apenas no nome. A exaltação do homem acima de Deus, a entronização do intelecto humano, a esperança da justificação pelas obras, o pisoteio da lei de Deus, estas são algumas das coisas que caracterizam as Igrejas protestantes como filhas da Babilônia, que influenciaram o mundo desde o seu assento em Roma.”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S.N. Haskell</a:t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➙</a:t>
            </a:r>
            <a:r>
              <a:rPr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“Os protestantes americanos estão bêbados? Sim, bêbados com o vinho de Babilônia.” </a:t>
            </a:r>
            <a:r>
              <a:rPr i="1" lang="pt-BR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A. Jones</a:t>
            </a:r>
            <a:endParaRPr i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2603850" y="513150"/>
            <a:ext cx="3936300" cy="935400"/>
          </a:xfrm>
          <a:prstGeom prst="horizontalScroll">
            <a:avLst>
              <a:gd fmla="val 12500" name="adj"/>
            </a:avLst>
          </a:prstGeom>
          <a:solidFill>
            <a:srgbClr val="F7CA49"/>
          </a:solidFill>
          <a:ln cap="flat" cmpd="sng" w="28575">
            <a:solidFill>
              <a:srgbClr val="0F0E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6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CITAÇÕES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/>
        </p:nvSpPr>
        <p:spPr>
          <a:xfrm>
            <a:off x="3769013" y="526425"/>
            <a:ext cx="47091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O ataque de Satanás à lei de Deus é um ataque ao próprio Deus, tanto à Sua autoridade quanto ao Seu governo. Portanto, nos últimos dias, nos eventos culminantes da crise final, Satanás atacará os que guardam “os mandamentos de Deus” (Ap 12:17; 14:12), pois somente eles se recusarão a lhe prestar homenagem por meio de seus representantes na Terra. A batalha contra Deus que ele iniciou no Céu há muito tempo continua na Terra e, assim</a:t>
            </a:r>
            <a:b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1800">
                <a:solidFill>
                  <a:srgbClr val="9FC5E8"/>
                </a:solidFill>
                <a:latin typeface="Cambria"/>
                <a:ea typeface="Cambria"/>
                <a:cs typeface="Cambria"/>
                <a:sym typeface="Cambria"/>
              </a:rPr>
              <a:t>como ele foi derrotado no Céu, também será derrotado na Terra.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888" y="526427"/>
            <a:ext cx="2931200" cy="390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725525" y="1296750"/>
            <a:ext cx="7813500" cy="33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podemos ver hoje, a importância da mensagem profética?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8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Parece antiamericano identificar os Estados Unidos com a segunda besta de Apocalipse 13?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8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podemos compartilhar esse tipo de mensagem sem ser visto como crítico e  condenatório?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8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Como tudo isso se encaixa com o tema geral do grande conflito?</a:t>
            </a: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309775" y="578075"/>
            <a:ext cx="5309100" cy="6060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600">
                <a:latin typeface="Oswald"/>
                <a:ea typeface="Oswald"/>
                <a:cs typeface="Oswald"/>
                <a:sym typeface="Oswald"/>
              </a:rPr>
              <a:t>Perguntas para refletir (e discutir)</a:t>
            </a:r>
            <a:endParaRPr b="1" sz="2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624250" y="1347200"/>
            <a:ext cx="80898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Apocalipse 13:1-12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lida com as duas bestas: a primeira do mar, a segunda da Terra.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 segunda besta é semelhante a um cordeiro que fala como o dragão e foi identificado com a ascensão dos Estados Unidos ao poder.</a:t>
            </a:r>
            <a:br>
              <a:rPr b="1" i="1" lang="pt-BR" sz="1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Apocalipse 14:9-11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é a terceira mensagem angélica.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Apocalipse 16:2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descreve o anjo derramando a primeira taça da ira de Deus.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1" i="1" lang="pt-BR" sz="22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2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Resumo bíblico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624250" y="1271000"/>
            <a:ext cx="8089800" cy="3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 besta e o falso profeta são lançados no lago de fogo (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Apocalipse 19:20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Os tronos são estabelecidos para o julgamento (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Apocalipse 20:4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b="1" i="1" lang="pt-BR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➙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A queda de Babilônia é profetizada em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Jeremias 51:6,7,53,57; </a:t>
            </a:r>
            <a:r>
              <a:rPr b="1" i="1" lang="pt-BR" sz="24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e a imagem foi vista por João em</a:t>
            </a:r>
            <a: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Apocalipse 18:1-4.</a:t>
            </a:r>
            <a:br>
              <a:rPr b="1" i="1" lang="pt-BR" sz="2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1" sz="24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318850" y="450250"/>
            <a:ext cx="3643800" cy="735300"/>
          </a:xfrm>
          <a:prstGeom prst="homePlate">
            <a:avLst>
              <a:gd fmla="val 50000" name="adj"/>
            </a:avLst>
          </a:prstGeom>
          <a:solidFill>
            <a:srgbClr val="F7CA4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200">
                <a:solidFill>
                  <a:srgbClr val="0F0E38"/>
                </a:solidFill>
                <a:latin typeface="Oswald"/>
                <a:ea typeface="Oswald"/>
                <a:cs typeface="Oswald"/>
                <a:sym typeface="Oswald"/>
              </a:rPr>
              <a:t>Resumo bíblico</a:t>
            </a:r>
            <a:endParaRPr b="1" sz="32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3922375" y="569038"/>
            <a:ext cx="4501200" cy="3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0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Os pioneiros adventistas identificaram a besta que emergiu da Terra em Apocalipse 13 como os Estados Unidos, por suas características e o momento de sua ascensão. A implementação de uma perseguição generalizada ainda está por vir, no entanto, houve exemplos no passado. A chave para evitar a perseguição patrocinada pelo estado aos grupos religiosos é o princípio da separação entre igreja e estado. </a:t>
            </a:r>
            <a:endParaRPr b="1" sz="2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00" y="438375"/>
            <a:ext cx="3103150" cy="413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1342800" y="2102638"/>
            <a:ext cx="6458400" cy="14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6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☛</a:t>
            </a:r>
            <a:r>
              <a:rPr b="1" lang="pt-BR" sz="64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adoração</a:t>
            </a:r>
            <a:r>
              <a:rPr b="1" lang="pt-BR" sz="64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☚</a:t>
            </a:r>
            <a:endParaRPr b="1" sz="6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751650" y="3400738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751650" y="965463"/>
            <a:ext cx="76407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──────⊱◈◈◈⊰──────</a:t>
            </a:r>
            <a:endParaRPr sz="2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709650" y="1370388"/>
            <a:ext cx="7724700" cy="12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pt-BR" sz="2800">
                <a:solidFill>
                  <a:srgbClr val="F7CA49"/>
                </a:solidFill>
                <a:latin typeface="Cambria"/>
                <a:ea typeface="Cambria"/>
                <a:cs typeface="Cambria"/>
                <a:sym typeface="Cambria"/>
              </a:rPr>
              <a:t>O aspecto central em Apocalipse 13 é a verdadeira e falsa</a:t>
            </a:r>
            <a:endParaRPr b="1" i="1" sz="2800">
              <a:solidFill>
                <a:srgbClr val="F7CA4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