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Lato"/>
      <p:regular r:id="rId24"/>
      <p:bold r:id="rId25"/>
      <p:italic r:id="rId26"/>
      <p:boldItalic r:id="rId27"/>
    </p:embeddedFont>
    <p:embeddedFont>
      <p:font typeface="Oswald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Lato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schemas.openxmlformats.org/officeDocument/2006/relationships/font" Target="fonts/Oswald-regular.fntdata"/><Relationship Id="rId27" Type="http://schemas.openxmlformats.org/officeDocument/2006/relationships/font" Target="fonts/La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swa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624250" y="985200"/>
            <a:ext cx="8089800" cy="3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É muito fácil ficar tão absorvido com todos os detalhes fascinantes da profecia que perdemos a mensagem geral do livro de Daniel.</a:t>
            </a:r>
            <a:endParaRPr b="1" i="1" sz="22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0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Desde o começo, quando era jovem, Daniel queria falar bem de seu amoroso Senhor, para representá-lo corretamente.</a:t>
            </a:r>
            <a:endParaRPr b="1" i="1" sz="22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0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E durante toda a sua vida, Daniel continuou a fazer isso, mesmo em circunstâncias muito difíceis e com reis que ficavam impressionados apenas com sinais de poder e majestade.</a:t>
            </a:r>
            <a:endParaRPr b="1" i="1" sz="22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311600" y="228675"/>
            <a:ext cx="3643800" cy="566100"/>
          </a:xfrm>
          <a:prstGeom prst="homePlate">
            <a:avLst>
              <a:gd fmla="val 50000" name="adj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0F0E38"/>
                </a:solidFill>
                <a:latin typeface="Oswald"/>
                <a:ea typeface="Oswald"/>
                <a:cs typeface="Oswald"/>
                <a:sym typeface="Oswald"/>
              </a:rPr>
              <a:t>Esclarecendo</a:t>
            </a:r>
            <a:endParaRPr b="1" sz="3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624250" y="985200"/>
            <a:ext cx="8089800" cy="33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A preocupação de Daniel com a reputação de Deus é admirável, especialmente porque se refletia nas circunstâncias de seu povo escolhido.</a:t>
            </a:r>
            <a:endParaRPr b="1" i="1" sz="22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0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No entanto, há mais do que isso mesmo essa preocupação.</a:t>
            </a:r>
            <a:endParaRPr b="1" i="1" sz="22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Porque em todos os conselhos e idéias que Daniel recebe, a mensagem principal é que Deus está trabalhando nas questões da grande controvérsia.</a:t>
            </a:r>
            <a:endParaRPr b="1" i="1" sz="22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22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22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311600" y="228675"/>
            <a:ext cx="3643800" cy="566100"/>
          </a:xfrm>
          <a:prstGeom prst="homePlate">
            <a:avLst>
              <a:gd fmla="val 50000" name="adj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0F0E38"/>
                </a:solidFill>
                <a:latin typeface="Oswald"/>
                <a:ea typeface="Oswald"/>
                <a:cs typeface="Oswald"/>
                <a:sym typeface="Oswald"/>
              </a:rPr>
              <a:t>Esclarecendo</a:t>
            </a:r>
            <a:endParaRPr b="1" sz="3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888750" y="400750"/>
            <a:ext cx="7366500" cy="25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Ele responde às questões e desafios, e</a:t>
            </a:r>
            <a:endParaRPr b="1"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finalmente assegura que aqueles que confiam</a:t>
            </a:r>
            <a:endParaRPr b="1"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Nele e O amam, fazem parte da vindicação da</a:t>
            </a:r>
            <a:endParaRPr b="1"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verdade e do que é certo.</a:t>
            </a:r>
            <a:endParaRPr b="1"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b="1" i="1" sz="28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1111350" y="2719525"/>
            <a:ext cx="6921300" cy="17646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latin typeface="Oswald"/>
                <a:ea typeface="Oswald"/>
                <a:cs typeface="Oswald"/>
                <a:sym typeface="Oswald"/>
              </a:rPr>
              <a:t>É por isso que o tempo do fim é tão importante. É a conclusão de tudo que Deus tem trabalhado. Como Emil Brunner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latin typeface="Oswald"/>
                <a:ea typeface="Oswald"/>
                <a:cs typeface="Oswald"/>
                <a:sym typeface="Oswald"/>
              </a:rPr>
              <a:t>escreveu sobre o segundo advento: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775650" y="388900"/>
            <a:ext cx="7592700" cy="14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Uma fé em Cristo sem esperança do Seu breve retorno é como uma escada que não leva a </a:t>
            </a:r>
            <a:endParaRPr b="1" i="1" sz="2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parte alguma, que termina no vazio.</a:t>
            </a:r>
            <a:endParaRPr b="1" i="1" sz="2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41402" l="0" r="0" t="4199"/>
          <a:stretch/>
        </p:blipFill>
        <p:spPr>
          <a:xfrm>
            <a:off x="775638" y="1821100"/>
            <a:ext cx="7592724" cy="260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920250" y="508200"/>
            <a:ext cx="5012100" cy="1014300"/>
          </a:xfrm>
          <a:prstGeom prst="homePlate">
            <a:avLst>
              <a:gd fmla="val 50000" name="adj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F0E38"/>
                </a:solidFill>
                <a:latin typeface="Oswald"/>
                <a:ea typeface="Oswald"/>
                <a:cs typeface="Oswald"/>
                <a:sym typeface="Oswald"/>
              </a:rPr>
              <a:t>Daniel pergunta: (12:8 NVI)</a:t>
            </a:r>
            <a:endParaRPr sz="2400">
              <a:solidFill>
                <a:srgbClr val="0F0E38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F0E38"/>
                </a:solidFill>
                <a:latin typeface="Oswald"/>
                <a:ea typeface="Oswald"/>
                <a:cs typeface="Oswald"/>
                <a:sym typeface="Oswald"/>
              </a:rPr>
              <a:t>“qual será o resultado de tudo isto?”</a:t>
            </a:r>
            <a:endParaRPr sz="2400">
              <a:solidFill>
                <a:srgbClr val="0F0E3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920250" y="1717875"/>
            <a:ext cx="7303500" cy="19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</a:t>
            </a:r>
            <a:r>
              <a:rPr b="1" i="1" lang="pt-BR" sz="21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i="1" lang="pt-BR" sz="21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Essa é a pergunta certa - para que serve tudo isso, por que está acontecendo e qual é a conclusão desse evento?</a:t>
            </a:r>
            <a:endParaRPr b="1" i="1" sz="21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8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1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A conclusão final é o </a:t>
            </a:r>
            <a:r>
              <a:rPr b="1" i="1" lang="pt-BR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veredito sobre Deus</a:t>
            </a:r>
            <a:r>
              <a:rPr b="1" i="1" lang="pt-BR" sz="21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e sua confiabilidade dos seres inteligentes criados em todo o universo. </a:t>
            </a:r>
            <a:endParaRPr b="1" i="1" sz="21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2" name="Shape 132"/>
          <p:cNvSpPr/>
          <p:nvPr/>
        </p:nvSpPr>
        <p:spPr>
          <a:xfrm rot="10800000">
            <a:off x="4058850" y="3491625"/>
            <a:ext cx="3914400" cy="716100"/>
          </a:xfrm>
          <a:prstGeom prst="homePlate">
            <a:avLst>
              <a:gd fmla="val 50000" name="adj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0F0E3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4369050" y="3541600"/>
            <a:ext cx="35712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0F0E38"/>
                </a:solidFill>
                <a:latin typeface="Oswald"/>
                <a:ea typeface="Oswald"/>
                <a:cs typeface="Oswald"/>
                <a:sym typeface="Oswald"/>
              </a:rPr>
              <a:t>De que lado estaremos?</a:t>
            </a: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4231350" y="1713600"/>
            <a:ext cx="3765900" cy="17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5200">
                <a:solidFill>
                  <a:srgbClr val="F7CA49"/>
                </a:solidFill>
                <a:latin typeface="Oswald"/>
                <a:ea typeface="Oswald"/>
                <a:cs typeface="Oswald"/>
                <a:sym typeface="Oswald"/>
              </a:rPr>
              <a:t>CITAÇÕES DE ELLEN WHITE</a:t>
            </a:r>
            <a:r>
              <a:rPr b="1" i="1" lang="pt-BR" sz="52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br>
              <a:rPr b="1" i="1" lang="pt-BR" sz="52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 sz="5200"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750" y="1323562"/>
            <a:ext cx="3155901" cy="24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632400" y="1425575"/>
            <a:ext cx="7879200" cy="28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Daniel seguiu seu caminho para apresentar o testemunho, que foi selado até ao tempo do fim, quando a mensagem do primeiro anjo devia ser proclamada ao mundo. Essas são questões de infinita importância nestes últimos dias. ... O livro de Daniel foi aberto na revelação a João, e nos transporta para as últimas cenas da história da Terra.</a:t>
            </a:r>
            <a:endParaRPr b="1" sz="2200">
              <a:solidFill>
                <a:schemeClr val="lt1"/>
              </a:solidFill>
            </a:endParaRPr>
          </a:p>
        </p:txBody>
      </p:sp>
      <p:grpSp>
        <p:nvGrpSpPr>
          <p:cNvPr id="145" name="Shape 145"/>
          <p:cNvGrpSpPr/>
          <p:nvPr/>
        </p:nvGrpSpPr>
        <p:grpSpPr>
          <a:xfrm>
            <a:off x="1583400" y="163546"/>
            <a:ext cx="5977175" cy="1510253"/>
            <a:chOff x="1586550" y="206571"/>
            <a:chExt cx="5977175" cy="1510253"/>
          </a:xfrm>
        </p:grpSpPr>
        <p:cxnSp>
          <p:nvCxnSpPr>
            <p:cNvPr id="146" name="Shape 146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47" name="Shape 147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pic>
          <p:nvPicPr>
            <p:cNvPr id="148" name="Shape 14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" name="Shape 149"/>
          <p:cNvSpPr/>
          <p:nvPr/>
        </p:nvSpPr>
        <p:spPr>
          <a:xfrm>
            <a:off x="2334450" y="3646400"/>
            <a:ext cx="4475100" cy="7164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28575">
            <a:solidFill>
              <a:srgbClr val="0F0E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000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Cristo Triunfante, p. 369</a:t>
            </a:r>
            <a:endParaRPr b="1" i="1" sz="2000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632400" y="1281575"/>
            <a:ext cx="7879200" cy="30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Leiam o livro de Daniel. Relembrem, ponto por ponto, a história dos reinos ali representados. Contemplem estadistas, concílios, exércitos poderosos, e vejam como Deus atuou para abater o orgulho e lançar ao pó a glória humana. Somente Deus é representado como grande. Na visão do profeta, Ele é visto derribando um poderoso rei e suscitando outro. É revelado como Monarca do Universo, prestes a estabelecer Seu reino eterno — o Ancião de dias, o Deus vivo, a Fonte de toda sabedoria, o Dominador do presente e o Revelador do futuro.</a:t>
            </a:r>
            <a:endParaRPr b="1" sz="21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55" name="Shape 155"/>
          <p:cNvGrpSpPr/>
          <p:nvPr/>
        </p:nvGrpSpPr>
        <p:grpSpPr>
          <a:xfrm>
            <a:off x="1583425" y="83296"/>
            <a:ext cx="5977175" cy="1510253"/>
            <a:chOff x="1586550" y="206571"/>
            <a:chExt cx="5977175" cy="1510253"/>
          </a:xfrm>
        </p:grpSpPr>
        <p:cxnSp>
          <p:nvCxnSpPr>
            <p:cNvPr id="156" name="Shape 156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57" name="Shape 157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pic>
          <p:nvPicPr>
            <p:cNvPr id="158" name="Shape 15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632438" y="1247150"/>
            <a:ext cx="7879200" cy="22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Leiam e entendam quão pobres, quão frágeis, quão efêmeros, quão errantes, quão culpados são os mortais. … A luz que Daniel recebeu diretamente de Deus foi dada de modo especial para estes últimos dias. ... As visões que ele teve às margens do Ulai e do Hidequel, os grandes rios de Sinear, estão agora em processo de cumprimento, e todos os eventos preditos haverão de suceder em breve.</a:t>
            </a:r>
            <a:endParaRPr b="1" sz="21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64" name="Shape 164"/>
          <p:cNvGrpSpPr/>
          <p:nvPr/>
        </p:nvGrpSpPr>
        <p:grpSpPr>
          <a:xfrm>
            <a:off x="1583438" y="71371"/>
            <a:ext cx="5977175" cy="1510253"/>
            <a:chOff x="1586550" y="206571"/>
            <a:chExt cx="5977175" cy="1510253"/>
          </a:xfrm>
        </p:grpSpPr>
        <p:cxnSp>
          <p:nvCxnSpPr>
            <p:cNvPr id="165" name="Shape 165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66" name="Shape 166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pic>
          <p:nvPicPr>
            <p:cNvPr id="167" name="Shape 16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Shape 168"/>
          <p:cNvSpPr/>
          <p:nvPr/>
        </p:nvSpPr>
        <p:spPr>
          <a:xfrm>
            <a:off x="2219725" y="3694275"/>
            <a:ext cx="4594800" cy="7164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28575">
            <a:solidFill>
              <a:srgbClr val="0F0E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000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Cristo Triunfante, p. 369</a:t>
            </a:r>
            <a:endParaRPr b="1" i="1" sz="2000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1993050" y="3943275"/>
            <a:ext cx="45438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VERSO PARA MEMORIZAR</a:t>
            </a:r>
            <a:endParaRPr sz="24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1419000" y="684800"/>
            <a:ext cx="6306000" cy="29103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800">
                <a:latin typeface="Cambria"/>
                <a:ea typeface="Cambria"/>
                <a:cs typeface="Cambria"/>
                <a:sym typeface="Cambria"/>
              </a:rPr>
              <a:t>“Disse o rei a Daniel: Certamente, o vosso Deus é o Deus dos deuses, e o Senhor dos reis, e o revelador de mistérios, pois pudeste revelar este mistério” (Daniel 2:47).</a:t>
            </a:r>
            <a:endParaRPr b="1" i="1"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632400" y="1448550"/>
            <a:ext cx="7874400" cy="31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</a:t>
            </a:r>
            <a:r>
              <a:rPr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24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“Sua visão de Cristo é inimiga da minha. Seu Cristo é amigo de toda a humanidade enquanto o meu fala em parábolas para os cegos. O seu ama o mesmo mundo que o meu odeia, e as suas portas do céu são as minhas portas do inferno.” </a:t>
            </a:r>
            <a:r>
              <a:rPr i="1"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William Blake</a:t>
            </a:r>
            <a:endParaRPr i="1"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</a:t>
            </a:r>
            <a:r>
              <a:rPr lang="pt-BR" sz="24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“Deus não é o que você imagina ou o que você acha que entende. Se você entende que você falhou.”  </a:t>
            </a:r>
            <a:r>
              <a:rPr i="1"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Santo Agostinho</a:t>
            </a:r>
            <a:br>
              <a:rPr lang="pt-BR" sz="24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i="1"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2603850" y="513150"/>
            <a:ext cx="3936300" cy="9354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28575">
            <a:solidFill>
              <a:srgbClr val="0F0E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rgbClr val="0F0E38"/>
                </a:solidFill>
                <a:latin typeface="Oswald"/>
                <a:ea typeface="Oswald"/>
                <a:cs typeface="Oswald"/>
                <a:sym typeface="Oswald"/>
              </a:rPr>
              <a:t>CITAÇÕES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3872538" y="549000"/>
            <a:ext cx="4442100" cy="40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 história do povo de Israel transcorreu em um tempo e lugar muito distantes dos últimos dias. Porém, os traços e características deles ainda podem servir de exemplo para nós, pessoas que não apenas vivem no tempo do fim, mas que são chamadas a testemunhar de Deus a um mundo que, como os pagãos da corte babilônica, não O conhece. O que podemos aprender com suas histórias?</a:t>
            </a:r>
            <a:endParaRPr b="1" sz="21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b="1642" l="0" r="0" t="0"/>
          <a:stretch/>
        </p:blipFill>
        <p:spPr>
          <a:xfrm>
            <a:off x="829375" y="152400"/>
            <a:ext cx="2869050" cy="475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725525" y="1372950"/>
            <a:ext cx="79044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Por que temos colocado tanta ênfase nos últimos tempos? </a:t>
            </a:r>
            <a:br>
              <a:rPr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Como você se relaciona com o tempo de angústia?</a:t>
            </a:r>
            <a:endParaRPr i="1" sz="22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Como fazemos para ter nossos nomes escritos no livro do vida?</a:t>
            </a:r>
            <a:endParaRPr i="1" sz="22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Qual é a base da decisão de Deus sobre “quem faz”?</a:t>
            </a:r>
            <a:endParaRPr i="1" sz="22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Quem ou o que está sendo vindicando aqui?</a:t>
            </a:r>
            <a:endParaRPr i="1" sz="22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E quanto a essas profecias relacionados ao “dia”?</a:t>
            </a:r>
            <a:endParaRPr i="1" sz="22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Qual é a ciência que aumentará e por quê?</a:t>
            </a:r>
            <a:endParaRPr i="1" sz="22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Qual é a mensagem fundamental do livro de Daniel?</a:t>
            </a:r>
            <a:br>
              <a:rPr b="1" i="1"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1" i="1"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1"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br>
              <a:rPr b="1" i="1" lang="pt-BR" sz="24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1" i="1" sz="26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309775" y="578075"/>
            <a:ext cx="5309100" cy="606000"/>
          </a:xfrm>
          <a:prstGeom prst="homePlate">
            <a:avLst>
              <a:gd fmla="val 50000" name="adj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latin typeface="Oswald"/>
                <a:ea typeface="Oswald"/>
                <a:cs typeface="Oswald"/>
                <a:sym typeface="Oswald"/>
              </a:rPr>
              <a:t>Perguntas para refletir (e discutir)</a:t>
            </a:r>
            <a:endParaRPr b="1" sz="2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636200" y="1185550"/>
            <a:ext cx="80898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</a:t>
            </a:r>
            <a:r>
              <a:rPr b="1" i="1" lang="pt-BR" sz="21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i="1" lang="pt-BR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Lucas 16:10 </a:t>
            </a:r>
            <a:r>
              <a:rPr b="1" i="1" lang="pt-BR" sz="21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nos lembra que aqueles que foram fiéis no pouco também serão fiéis no muito e vice-versa.</a:t>
            </a:r>
            <a:endParaRPr b="1" i="1" sz="21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6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Daniel 1 e 2</a:t>
            </a:r>
            <a:r>
              <a:rPr b="1" i="1" lang="pt-BR" sz="21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nos conta a história de Daniel na Babilônia e sua interpretação do sonho do rei Nabucodonosor.</a:t>
            </a:r>
            <a:endParaRPr b="1" i="1" sz="21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6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</a:t>
            </a:r>
            <a:r>
              <a:rPr b="1" i="1" lang="pt-BR" sz="21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i="1" lang="pt-BR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Apocalipse 13: 11-15 </a:t>
            </a:r>
            <a:r>
              <a:rPr b="1" i="1" lang="pt-BR" sz="21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relata as atividades da segunda besta.</a:t>
            </a:r>
            <a:br>
              <a:rPr b="1" i="1" lang="pt-BR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1" i="1" sz="6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Daniel 3: 1-6; e 13 a 18 </a:t>
            </a:r>
            <a:r>
              <a:rPr b="1" i="1" lang="pt-BR" sz="21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são parte da história da estátua de ouro de Nabucodonosor. </a:t>
            </a:r>
            <a:endParaRPr b="1" i="1" sz="21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6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1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Jesus diz a Nicodemos em</a:t>
            </a:r>
            <a:r>
              <a:rPr b="1" i="1" lang="pt-BR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João 3: 7 </a:t>
            </a:r>
            <a:r>
              <a:rPr b="1" i="1" lang="pt-BR" sz="21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“Você deve nascer de novo”.</a:t>
            </a:r>
            <a:br>
              <a:rPr b="1" i="1" lang="pt-BR" sz="21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1" i="1" sz="22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318850" y="450250"/>
            <a:ext cx="3643800" cy="735300"/>
          </a:xfrm>
          <a:prstGeom prst="homePlate">
            <a:avLst>
              <a:gd fmla="val 50000" name="adj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0F0E38"/>
                </a:solidFill>
                <a:latin typeface="Oswald"/>
                <a:ea typeface="Oswald"/>
                <a:cs typeface="Oswald"/>
                <a:sym typeface="Oswald"/>
              </a:rPr>
              <a:t>Resumo bíblico</a:t>
            </a:r>
            <a:endParaRPr b="1" sz="3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897313" y="651775"/>
            <a:ext cx="3935700" cy="36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O tempo do fim é muitas vezes um assunto de muita controvérsia. Para alguns, é um momento para ser temido, pois haverá dificuldades nunca vistas anteriormente. Para outros, é simplesmente a porta de entrada para a eternidade.</a:t>
            </a:r>
            <a:endParaRPr b="1" sz="2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3888" y="745450"/>
            <a:ext cx="3165700" cy="348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4105275" y="532550"/>
            <a:ext cx="40698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Para outros ainda, é hora de testar seus personagens. E mesmo para os outros, é o momento da vindicação de Deus e o começo do encontro com Deus, nosso melhor Amigo em comum. Tudo depende de como você o vê; mais importante, quem você acha que Deus é realmente e o que Ele trará no tempo do fim. </a:t>
            </a:r>
            <a:endParaRPr b="1" sz="22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0" l="0" r="0" t="9173"/>
          <a:stretch/>
        </p:blipFill>
        <p:spPr>
          <a:xfrm>
            <a:off x="963900" y="606387"/>
            <a:ext cx="3057850" cy="370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751650" y="4059526"/>
            <a:ext cx="76407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644400" y="554475"/>
            <a:ext cx="7884300" cy="3468000"/>
          </a:xfrm>
          <a:prstGeom prst="roundRect">
            <a:avLst>
              <a:gd fmla="val 16667" name="adj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rgbClr val="0F0E38"/>
                </a:solidFill>
                <a:latin typeface="Cambria"/>
                <a:ea typeface="Cambria"/>
                <a:cs typeface="Cambria"/>
                <a:sym typeface="Cambria"/>
              </a:rPr>
              <a:t>A ênfase está na dificuldade desse momento ou na oportunidades de estarmos mais próximos de Cristo? </a:t>
            </a:r>
            <a:endParaRPr b="1" sz="2200">
              <a:solidFill>
                <a:srgbClr val="0F0E3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rgbClr val="0F0E38"/>
                </a:solidFill>
                <a:latin typeface="Cambria"/>
                <a:ea typeface="Cambria"/>
                <a:cs typeface="Cambria"/>
                <a:sym typeface="Cambria"/>
              </a:rPr>
              <a:t>Ou talvez o objetivo real seja entender mais as profecias relacionadas a esse “dia”? Ou o melhor conselho é dado no final do livro de Daniel?: </a:t>
            </a:r>
            <a:endParaRPr b="1" sz="2200">
              <a:solidFill>
                <a:srgbClr val="0F0E3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200">
                <a:solidFill>
                  <a:srgbClr val="0F0E38"/>
                </a:solidFill>
                <a:latin typeface="Cambria"/>
                <a:ea typeface="Cambria"/>
                <a:cs typeface="Cambria"/>
                <a:sym typeface="Cambria"/>
              </a:rPr>
              <a:t>“Quanto a você, siga o seu caminho até o fim. Você descansará, e então, no final dos dias, você se levantará para receber a herança que lhe cabe”. </a:t>
            </a:r>
            <a:r>
              <a:rPr b="1" lang="pt-BR" sz="2200">
                <a:solidFill>
                  <a:srgbClr val="0F0E38"/>
                </a:solidFill>
                <a:latin typeface="Cambria"/>
                <a:ea typeface="Cambria"/>
                <a:cs typeface="Cambria"/>
                <a:sym typeface="Cambria"/>
              </a:rPr>
              <a:t>Daniel 12:13</a:t>
            </a:r>
            <a:endParaRPr sz="2200">
              <a:solidFill>
                <a:srgbClr val="0F0E3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