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5143500" cx="9144000"/>
  <p:notesSz cx="6858000" cy="9144000"/>
  <p:embeddedFontLst>
    <p:embeddedFont>
      <p:font typeface="Lato"/>
      <p:regular r:id="rId31"/>
      <p:bold r:id="rId32"/>
      <p:italic r:id="rId33"/>
      <p:boldItalic r:id="rId34"/>
    </p:embeddedFont>
    <p:embeddedFont>
      <p:font typeface="Autour One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Lato-italic.fntdata"/><Relationship Id="rId10" Type="http://schemas.openxmlformats.org/officeDocument/2006/relationships/slide" Target="slides/slide6.xml"/><Relationship Id="rId32" Type="http://schemas.openxmlformats.org/officeDocument/2006/relationships/font" Target="fonts/Lato-bold.fntdata"/><Relationship Id="rId13" Type="http://schemas.openxmlformats.org/officeDocument/2006/relationships/slide" Target="slides/slide9.xml"/><Relationship Id="rId35" Type="http://schemas.openxmlformats.org/officeDocument/2006/relationships/font" Target="fonts/AutourOne-regular.fntdata"/><Relationship Id="rId12" Type="http://schemas.openxmlformats.org/officeDocument/2006/relationships/slide" Target="slides/slide8.xml"/><Relationship Id="rId34" Type="http://schemas.openxmlformats.org/officeDocument/2006/relationships/font" Target="fonts/Lato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624250" y="1347200"/>
            <a:ext cx="8089800" cy="3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</a:t>
            </a:r>
            <a:r>
              <a:rPr b="1" i="1" lang="pt-BR" sz="28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1" lang="pt-BR" sz="28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Usando exemplos de esportes Paulo ressalta a importância da autodisciplina (</a:t>
            </a:r>
            <a:r>
              <a:rPr b="1" i="1"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 Coríntios 9: 24-27</a:t>
            </a:r>
            <a:r>
              <a:rPr b="1" i="1" lang="pt-BR" sz="28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).</a:t>
            </a:r>
            <a:endParaRPr b="1" i="1" sz="28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1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b="1" i="1" lang="pt-BR" sz="28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Ao interiorizar Sua Palavra, permanecemos no caminho de Deus (</a:t>
            </a:r>
            <a:r>
              <a:rPr b="1" i="1"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Salmo 119: 9-11</a:t>
            </a:r>
            <a:r>
              <a:rPr b="1" i="1" lang="pt-BR" sz="28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).</a:t>
            </a:r>
            <a:endParaRPr b="1" i="1" sz="28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318850" y="450250"/>
            <a:ext cx="3643800" cy="735300"/>
          </a:xfrm>
          <a:prstGeom prst="homePlate">
            <a:avLst>
              <a:gd fmla="val 50000" name="adj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Resumo bíblico</a:t>
            </a:r>
            <a:endParaRPr b="1" sz="2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505650" y="673438"/>
            <a:ext cx="4219800" cy="39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5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b="1" i="1" lang="pt-BR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Grande parte das Escrituras nos fala de pessoas que esqueceram de colocar </a:t>
            </a:r>
            <a:r>
              <a:rPr b="1" i="1" lang="pt-BR" sz="25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Deus em 1º lugar</a:t>
            </a:r>
            <a:r>
              <a:rPr b="1" i="1" lang="pt-BR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 Como bons mordomos, essa deveria ser prioridade em nossos hábitos. De fato, o foco de Deus em todas as áreas de nosso coração é o tema dessa semana.</a:t>
            </a:r>
            <a:endParaRPr b="1" sz="2500"/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 b="0" l="0" r="30454" t="0"/>
          <a:stretch/>
        </p:blipFill>
        <p:spPr>
          <a:xfrm>
            <a:off x="4805700" y="814600"/>
            <a:ext cx="3673826" cy="3750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746450" y="725325"/>
            <a:ext cx="38277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Somente seguindo </a:t>
            </a:r>
            <a:r>
              <a:rPr b="1" i="1"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o imprescindível hábito de colocar a Deus em 1º lugar</a:t>
            </a:r>
            <a:r>
              <a:rPr b="1"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podemos ter uma vida tranquila, confiando em nosso amoroso Senhor.</a:t>
            </a:r>
            <a:endParaRPr b="1" sz="3000"/>
          </a:p>
        </p:txBody>
      </p:sp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1625" y="334624"/>
            <a:ext cx="4205925" cy="447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791050" y="4117351"/>
            <a:ext cx="76407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791050" y="1662450"/>
            <a:ext cx="7640700" cy="26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a expectativa do retorno de Cristo nunca deveria ser esquecida.</a:t>
            </a:r>
            <a:endParaRPr sz="3000">
              <a:solidFill>
                <a:schemeClr val="lt1"/>
              </a:solidFill>
              <a:latin typeface="Autour One"/>
              <a:ea typeface="Autour One"/>
              <a:cs typeface="Autour One"/>
              <a:sym typeface="Autour One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501150" y="831750"/>
            <a:ext cx="6220500" cy="957000"/>
          </a:xfrm>
          <a:prstGeom prst="roundRect">
            <a:avLst>
              <a:gd fmla="val 16667" name="adj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200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Como enfatiza a lição, e também, mais significativamente para os adventistas,</a:t>
            </a:r>
            <a:endParaRPr>
              <a:solidFill>
                <a:srgbClr val="0F0E38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933625" y="822600"/>
            <a:ext cx="7321500" cy="27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b="1" i="1" lang="pt-BR" sz="25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No entanto, como Ellen G. White previu, esse aspecto da nossa fé foi atenuado: </a:t>
            </a:r>
            <a:endParaRPr b="1" i="1" sz="25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8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b="1" i="1" lang="pt-BR" sz="25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“A fé na breve vinda de Cristo está diminuindo.</a:t>
            </a:r>
            <a:br>
              <a:rPr b="1" i="1" lang="pt-BR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pt-BR" sz="25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'O meu Senhor atrasa a sua vinda' é uma frase que existe não só no coração, mas o expressamos em palavras e de forma mais decisiva em nossos atos”. </a:t>
            </a:r>
            <a:endParaRPr b="1" i="1" sz="25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933625" y="3781225"/>
            <a:ext cx="6927000" cy="5397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F0E38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F0E38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F0E38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Review and Herald, 16 de setembro de 1873, par. 12</a:t>
            </a:r>
            <a:br>
              <a:rPr b="1" lang="pt-BR" sz="20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br>
              <a:rPr b="1" lang="pt-BR" sz="20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br>
              <a:rPr b="1" lang="pt-BR" sz="20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endParaRPr b="1" sz="2000">
              <a:solidFill>
                <a:srgbClr val="0F0E38"/>
              </a:solidFill>
              <a:latin typeface="Autour One"/>
              <a:ea typeface="Autour One"/>
              <a:cs typeface="Autour One"/>
              <a:sym typeface="Autour On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 b="0" l="8265" r="0" t="0"/>
          <a:stretch/>
        </p:blipFill>
        <p:spPr>
          <a:xfrm>
            <a:off x="241875" y="330950"/>
            <a:ext cx="4375350" cy="39806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4112400" y="688950"/>
            <a:ext cx="4496100" cy="38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 entanto, não ser bons mordomos desta preciosa crença seria fatal, como</a:t>
            </a:r>
            <a:endParaRPr b="1" i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Arthur S. Maxwell* observou:</a:t>
            </a:r>
            <a:br>
              <a:rPr b="1" i="1" lang="pt-BR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b="1" i="1" sz="6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18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“Os adventistas do sétimo dia estão irrevogavelmente comprometidos com a crença e proclamação da iminente segunda vinda de Cristo. Se, por algum motivo, repudiamos essa verdade ou deixamos de proclamá-la com sinceridade, estaremos</a:t>
            </a:r>
            <a:endParaRPr b="1" i="1" sz="18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18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nos destruindo a nós mesmos. Negar, abertamente ou secretamente a proximidade do retorno de nosso Senhor seria convidar a desintegração de nossa causa”.</a:t>
            </a:r>
            <a:endParaRPr b="1" i="1" sz="18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7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7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*“The Imminence of Christ’s Second Coming”, em Our Firm Foundation (registro de uma conferência bíblica); Washington: Review and Herald, 1953, p.186.</a:t>
            </a:r>
            <a:br>
              <a:rPr b="1" i="1" lang="pt-BR" sz="18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 b="1" i="1" sz="18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8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1290600" y="2502475"/>
            <a:ext cx="6562800" cy="22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foco de nossa esperança é a segunda vinda de Jesus. Precisamos viver esta esperança abençoada! Isso deve significar tudo para nós. Este é o desafio da esperança do advento, a mensagem que Jesus deixou nos mantém no caminho, essa esperança não se limita somente ao futuro. É sobre como vivemos aqui e agora! </a:t>
            </a:r>
            <a:endParaRPr b="1" i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4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O presente é todo o tempo que temos.</a:t>
            </a:r>
            <a:endParaRPr b="1" i="1" sz="24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 b="13764" l="0" r="0" t="4742"/>
          <a:stretch/>
        </p:blipFill>
        <p:spPr>
          <a:xfrm>
            <a:off x="1435475" y="691988"/>
            <a:ext cx="6273049" cy="171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750600" y="664900"/>
            <a:ext cx="76428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b="1" i="1" lang="pt-BR" sz="25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Não vivemos no passado, não vivemos no futuro.</a:t>
            </a:r>
            <a:endParaRPr b="1" i="1" sz="25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2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b="1" i="1" lang="pt-BR" sz="25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Não pense sobre o passado, nem sobre o futuro, o "AGORA" é o único momento que temos.</a:t>
            </a:r>
            <a:endParaRPr b="1" i="1" sz="25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2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b="1" i="1" lang="pt-BR" sz="25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Durante o presente é onde tomamos nossas decisões, e todas as nossas decisões devem ser tomadas à luz da</a:t>
            </a:r>
            <a:br>
              <a:rPr b="1" i="1" lang="pt-BR" sz="25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pt-BR" sz="25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segunda vinda.</a:t>
            </a:r>
            <a:br>
              <a:rPr b="1" i="1" lang="pt-BR" sz="25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 b="1" i="1" sz="25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859775" y="3483475"/>
            <a:ext cx="7351800" cy="11286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F0E38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F0E38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Nossa esperança deve influenciar cada parte de nossas vidas, devemos estar sempre prontos a torná-la possível!</a:t>
            </a:r>
            <a:br>
              <a:rPr b="1" lang="pt-BR" sz="20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br>
              <a:rPr b="1" lang="pt-BR" sz="20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endParaRPr b="1" sz="2000">
              <a:solidFill>
                <a:srgbClr val="0F0E38"/>
              </a:solidFill>
              <a:latin typeface="Autour One"/>
              <a:ea typeface="Autour One"/>
              <a:cs typeface="Autour One"/>
              <a:sym typeface="Autour On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593425" y="809725"/>
            <a:ext cx="4240800" cy="3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Esta é a mensagem de Jesus: “Vigiai e orai”, esteja preparado. E por consequência, devemos garantir que estamos em boa forma, não só espiritualmente, mas fisicamente, o que é outro hábito importante para o bom mordomo! </a:t>
            </a:r>
            <a:endParaRPr b="1" i="1" sz="2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Devemos ser autodisciplinados! </a:t>
            </a:r>
            <a:endParaRPr b="1" i="1" sz="2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Como mordomos de Deus, precisamos ter os melhores hábitos.</a:t>
            </a:r>
            <a:endParaRPr sz="2100">
              <a:solidFill>
                <a:schemeClr val="lt1"/>
              </a:solidFill>
            </a:endParaRPr>
          </a:p>
        </p:txBody>
      </p:sp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6125" y="631550"/>
            <a:ext cx="4004977" cy="400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3908475" y="1377037"/>
            <a:ext cx="4433400" cy="24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48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Concluímos com estas citações de Ellen White</a:t>
            </a:r>
            <a:r>
              <a:rPr b="1" i="1" lang="pt-BR" sz="48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br>
              <a:rPr b="1" i="1" lang="pt-BR" sz="48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125" y="1323562"/>
            <a:ext cx="3155901" cy="24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852600" y="851575"/>
            <a:ext cx="7438800" cy="27918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1522500" y="3943275"/>
            <a:ext cx="45438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Verso para memorizar</a:t>
            </a:r>
            <a:endParaRPr sz="2400">
              <a:solidFill>
                <a:schemeClr val="lt1"/>
              </a:solidFill>
              <a:latin typeface="Autour One"/>
              <a:ea typeface="Autour One"/>
              <a:cs typeface="Autour One"/>
              <a:sym typeface="Autour One"/>
            </a:endParaRPr>
          </a:p>
        </p:txBody>
      </p:sp>
      <p:sp>
        <p:nvSpPr>
          <p:cNvPr id="60" name="Shape 60"/>
          <p:cNvSpPr txBox="1"/>
          <p:nvPr/>
        </p:nvSpPr>
        <p:spPr>
          <a:xfrm>
            <a:off x="1124250" y="1070425"/>
            <a:ext cx="6964800" cy="23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400">
                <a:latin typeface="Lato"/>
                <a:ea typeface="Lato"/>
                <a:cs typeface="Lato"/>
                <a:sym typeface="Lato"/>
              </a:rPr>
              <a:t>“De que maneira poderá o jovem guardar puro o seu caminho? Observando-o segundo a Tua palavra. De todo o coração Te busquei; não me deixes fugir aos Teus mandamentos. Guardo no coração as Tuas palavras, para não pecar contra Ti”</a:t>
            </a:r>
            <a:endParaRPr b="1" i="1" sz="2400"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400">
                <a:latin typeface="Lato"/>
                <a:ea typeface="Lato"/>
                <a:cs typeface="Lato"/>
                <a:sym typeface="Lato"/>
              </a:rPr>
              <a:t>Salmo 119:9-11</a:t>
            </a:r>
            <a:endParaRPr b="1" i="1"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632400" y="1582650"/>
            <a:ext cx="7879200" cy="18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Quando as pessoas não fazem de Deus o primeiro, o último e o melhor em tudo, quando não se entregam a Ele para o cumprimento de Seus propósitos, Satanás entra e usa em</a:t>
            </a:r>
            <a:endParaRPr b="1"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seu serviço as mentes que, entregues a Deus, </a:t>
            </a:r>
            <a:endParaRPr b="1"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poderiam realizar grande bem.</a:t>
            </a:r>
            <a:endParaRPr b="1"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lt1"/>
              </a:solidFill>
            </a:endParaRPr>
          </a:p>
        </p:txBody>
      </p:sp>
      <p:grpSp>
        <p:nvGrpSpPr>
          <p:cNvPr id="169" name="Shape 169"/>
          <p:cNvGrpSpPr/>
          <p:nvPr/>
        </p:nvGrpSpPr>
        <p:grpSpPr>
          <a:xfrm>
            <a:off x="1583413" y="202646"/>
            <a:ext cx="5977175" cy="1510253"/>
            <a:chOff x="1586550" y="206571"/>
            <a:chExt cx="5977175" cy="1510253"/>
          </a:xfrm>
        </p:grpSpPr>
        <p:cxnSp>
          <p:nvCxnSpPr>
            <p:cNvPr id="170" name="Shape 170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71" name="Shape 171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pic>
          <p:nvPicPr>
            <p:cNvPr id="172" name="Shape 17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3" name="Shape 173"/>
          <p:cNvSpPr/>
          <p:nvPr/>
        </p:nvSpPr>
        <p:spPr>
          <a:xfrm>
            <a:off x="1580263" y="3518925"/>
            <a:ext cx="5983500" cy="7164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400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Cristo Triunfante , p. 397</a:t>
            </a:r>
            <a:endParaRPr b="1" i="1" sz="2400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632400" y="1297575"/>
            <a:ext cx="7879200" cy="2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[...] os que em todas as coisas consideram a Deus o primeiro, o último e o melhor, são as pessoas mais </a:t>
            </a:r>
            <a:endParaRPr b="1" sz="3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felizes do mundo. </a:t>
            </a:r>
            <a:endParaRPr b="1" sz="3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lt1"/>
              </a:solidFill>
            </a:endParaRPr>
          </a:p>
        </p:txBody>
      </p:sp>
      <p:grpSp>
        <p:nvGrpSpPr>
          <p:cNvPr id="179" name="Shape 179"/>
          <p:cNvGrpSpPr/>
          <p:nvPr/>
        </p:nvGrpSpPr>
        <p:grpSpPr>
          <a:xfrm>
            <a:off x="1583413" y="202646"/>
            <a:ext cx="5977175" cy="1510253"/>
            <a:chOff x="1586550" y="206571"/>
            <a:chExt cx="5977175" cy="1510253"/>
          </a:xfrm>
        </p:grpSpPr>
        <p:cxnSp>
          <p:nvCxnSpPr>
            <p:cNvPr id="180" name="Shape 180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81" name="Shape 181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pic>
          <p:nvPicPr>
            <p:cNvPr id="182" name="Shape 18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3" name="Shape 183"/>
          <p:cNvSpPr/>
          <p:nvPr/>
        </p:nvSpPr>
        <p:spPr>
          <a:xfrm>
            <a:off x="1580263" y="3518925"/>
            <a:ext cx="5983500" cy="7164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400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Fundamentos da Educação Cristã, p. 83</a:t>
            </a:r>
            <a:endParaRPr b="1" i="1" sz="2400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632425" y="1597375"/>
            <a:ext cx="7879200" cy="17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Senhor logo vem. Falai sobre isto, orai sobre isto, crede nisto. </a:t>
            </a:r>
            <a:endParaRPr b="1"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Fazei-o parte da vida.</a:t>
            </a:r>
            <a:br>
              <a:rPr b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b="1" sz="3600">
              <a:solidFill>
                <a:schemeClr val="lt1"/>
              </a:solidFill>
            </a:endParaRPr>
          </a:p>
        </p:txBody>
      </p:sp>
      <p:grpSp>
        <p:nvGrpSpPr>
          <p:cNvPr id="189" name="Shape 189"/>
          <p:cNvGrpSpPr/>
          <p:nvPr/>
        </p:nvGrpSpPr>
        <p:grpSpPr>
          <a:xfrm>
            <a:off x="1583413" y="202646"/>
            <a:ext cx="5977175" cy="1510253"/>
            <a:chOff x="1586550" y="206571"/>
            <a:chExt cx="5977175" cy="1510253"/>
          </a:xfrm>
        </p:grpSpPr>
        <p:cxnSp>
          <p:nvCxnSpPr>
            <p:cNvPr id="190" name="Shape 190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91" name="Shape 191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pic>
          <p:nvPicPr>
            <p:cNvPr id="192" name="Shape 19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Shape 193"/>
          <p:cNvSpPr/>
          <p:nvPr/>
        </p:nvSpPr>
        <p:spPr>
          <a:xfrm>
            <a:off x="1580263" y="3518925"/>
            <a:ext cx="5983500" cy="7164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400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A maravilhosa Graça de Deus, p. 26</a:t>
            </a:r>
            <a:endParaRPr b="1" i="1" sz="2400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632425" y="1342625"/>
            <a:ext cx="78792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Ensinai ao povo que eles podem desempenhar o papel da mão ajudadora de Deus, mediante sua cooperação com o Obreiro-Mestre na restauração da saúde física e espiritual. Esta obra traz o selo divino, e há de abrir portas para a entrada de outras verdades preciosas. Há lugar para trabalharem todos quantos efetuarem esta</a:t>
            </a:r>
            <a:endParaRPr b="1"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obra inteligentemente.</a:t>
            </a:r>
            <a:endParaRPr b="1" sz="2200">
              <a:solidFill>
                <a:schemeClr val="lt1"/>
              </a:solidFill>
            </a:endParaRPr>
          </a:p>
        </p:txBody>
      </p:sp>
      <p:grpSp>
        <p:nvGrpSpPr>
          <p:cNvPr id="199" name="Shape 199"/>
          <p:cNvGrpSpPr/>
          <p:nvPr/>
        </p:nvGrpSpPr>
        <p:grpSpPr>
          <a:xfrm>
            <a:off x="1583413" y="202646"/>
            <a:ext cx="5977175" cy="1510253"/>
            <a:chOff x="1586550" y="206571"/>
            <a:chExt cx="5977175" cy="1510253"/>
          </a:xfrm>
        </p:grpSpPr>
        <p:cxnSp>
          <p:nvCxnSpPr>
            <p:cNvPr id="200" name="Shape 200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201" name="Shape 201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pic>
          <p:nvPicPr>
            <p:cNvPr id="202" name="Shape 20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" name="Shape 203"/>
          <p:cNvSpPr/>
          <p:nvPr/>
        </p:nvSpPr>
        <p:spPr>
          <a:xfrm>
            <a:off x="1580238" y="3876800"/>
            <a:ext cx="5983500" cy="7164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400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Conselhos sobre o Regime Alimentar, p. 77</a:t>
            </a:r>
            <a:endParaRPr b="1" i="1" sz="2400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632400" y="1506400"/>
            <a:ext cx="7879200" cy="18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Um espírito dominado, palavras de amor e ternura, honram ao Salvador. Os que falam palavras bondosas, palavras amáveis e que promovem paz, serão ricamente recompensados. ... Temos de deixar que Seu espírito irradie na mansidão </a:t>
            </a:r>
            <a:endParaRPr b="1"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 humildade dEle aprendidas.</a:t>
            </a:r>
            <a:endParaRPr b="1" sz="2200">
              <a:solidFill>
                <a:schemeClr val="lt1"/>
              </a:solidFill>
            </a:endParaRPr>
          </a:p>
        </p:txBody>
      </p:sp>
      <p:grpSp>
        <p:nvGrpSpPr>
          <p:cNvPr id="209" name="Shape 209"/>
          <p:cNvGrpSpPr/>
          <p:nvPr/>
        </p:nvGrpSpPr>
        <p:grpSpPr>
          <a:xfrm>
            <a:off x="1583413" y="202646"/>
            <a:ext cx="5977175" cy="1510253"/>
            <a:chOff x="1586550" y="206571"/>
            <a:chExt cx="5977175" cy="1510253"/>
          </a:xfrm>
        </p:grpSpPr>
        <p:cxnSp>
          <p:nvCxnSpPr>
            <p:cNvPr id="210" name="Shape 210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211" name="Shape 211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pic>
          <p:nvPicPr>
            <p:cNvPr id="212" name="Shape 21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Shape 213"/>
          <p:cNvSpPr/>
          <p:nvPr/>
        </p:nvSpPr>
        <p:spPr>
          <a:xfrm>
            <a:off x="1580250" y="3357700"/>
            <a:ext cx="5983500" cy="7164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400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Nossa Alta Vocação, p. 98</a:t>
            </a:r>
            <a:endParaRPr b="1" i="1" sz="2400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/>
        </p:nvSpPr>
        <p:spPr>
          <a:xfrm>
            <a:off x="632400" y="1506400"/>
            <a:ext cx="7879200" cy="18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justiça interior é demonstrada pela exterior. Quem é justo interiormente não é insensível nem indiferente, mas dia a dia cresce na imagem de Cristo, indo de força em força. O que está sendo santificado pela verdade exercerá domínio próprio e seguirá os passos de Cristo até que a graça se una à glória.</a:t>
            </a:r>
            <a:endParaRPr b="1" sz="2200">
              <a:solidFill>
                <a:schemeClr val="lt1"/>
              </a:solidFill>
            </a:endParaRPr>
          </a:p>
        </p:txBody>
      </p:sp>
      <p:grpSp>
        <p:nvGrpSpPr>
          <p:cNvPr id="219" name="Shape 219"/>
          <p:cNvGrpSpPr/>
          <p:nvPr/>
        </p:nvGrpSpPr>
        <p:grpSpPr>
          <a:xfrm>
            <a:off x="1583413" y="202646"/>
            <a:ext cx="5977175" cy="1510253"/>
            <a:chOff x="1586550" y="206571"/>
            <a:chExt cx="5977175" cy="1510253"/>
          </a:xfrm>
        </p:grpSpPr>
        <p:cxnSp>
          <p:nvCxnSpPr>
            <p:cNvPr id="220" name="Shape 220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221" name="Shape 221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pic>
          <p:nvPicPr>
            <p:cNvPr id="222" name="Shape 2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3" name="Shape 223"/>
          <p:cNvSpPr/>
          <p:nvPr/>
        </p:nvSpPr>
        <p:spPr>
          <a:xfrm>
            <a:off x="1580250" y="3448675"/>
            <a:ext cx="5983500" cy="7164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400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Mensagens aos Jovens, p. 35</a:t>
            </a:r>
            <a:endParaRPr b="1" i="1" sz="2400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632400" y="1448550"/>
            <a:ext cx="7879200" cy="3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b="1"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“Fazer bom uso do tempo é a melhor maneira de agradecer pela vida.” </a:t>
            </a:r>
            <a:r>
              <a:rPr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San Liscofré</a:t>
            </a:r>
            <a:endParaRPr i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b="1"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“Não basta ser ocupado. A pergunta é: estamos ocupados com o quê?”  </a:t>
            </a:r>
            <a:r>
              <a:rPr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Henry David Thoreau</a:t>
            </a:r>
            <a:endParaRPr i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2603850" y="513150"/>
            <a:ext cx="3936300" cy="9354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Citações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632400" y="1448550"/>
            <a:ext cx="7879200" cy="3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b="1"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“Como se você pudesse matar o tempo sem ferir a eternidade.” </a:t>
            </a:r>
            <a:r>
              <a:rPr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Henry David Thoreau</a:t>
            </a:r>
            <a:endParaRPr i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b="1"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“A chave é investir no tempo, ao invés de perdê-lo.” </a:t>
            </a:r>
            <a:r>
              <a:rPr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Stephen R. Covey</a:t>
            </a:r>
            <a:endParaRPr i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b="1"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“Um corpo fraco enfraquece a mente.” </a:t>
            </a:r>
            <a:r>
              <a:rPr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Jean-Jacques Rousseau</a:t>
            </a:r>
            <a:endParaRPr i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2603850" y="513150"/>
            <a:ext cx="3936300" cy="9354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Citações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632400" y="1525100"/>
            <a:ext cx="7879200" cy="3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b="1"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“Livrar-se de apegos terrenos é a única maneira de se segurar em Deus.” </a:t>
            </a:r>
            <a:r>
              <a:rPr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Janette Oke</a:t>
            </a:r>
            <a:br>
              <a:rPr b="1"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 i="1"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b="1"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“Nossa preparação não deve depender da iminência do retorno de Cristo, mas de sua realidade em nossa própria experiência.” </a:t>
            </a:r>
            <a:r>
              <a:rPr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Sakae Kubo.</a:t>
            </a:r>
            <a:endParaRPr i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2603850" y="513150"/>
            <a:ext cx="3936300" cy="9354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Citações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861188" y="831050"/>
            <a:ext cx="4132500" cy="3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caminho traçado pelo hábito é o mais rápido que você pode tomar a fim de obter a recompensa que procura. Um hábito é uma decisão gravada na mente. Em outras palavras, você nem precisa pensar nele; apenas o realiza. Esse hábito pode ser muito bom ou muito ruim, dependendo do que você faz.</a:t>
            </a:r>
            <a:endParaRPr b="1" sz="2200"/>
          </a:p>
        </p:txBody>
      </p:sp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6088" y="510512"/>
            <a:ext cx="3136726" cy="426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734550" y="1272925"/>
            <a:ext cx="7674900" cy="3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b="1" i="1" lang="pt-BR" sz="22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Por quê nossos hábitos de vida são tão importantes? </a:t>
            </a:r>
            <a:br>
              <a:rPr b="1" i="1" lang="pt-BR" sz="22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i="1" lang="pt-BR" sz="11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 </a:t>
            </a:r>
            <a:r>
              <a:rPr b="1" i="1" lang="pt-BR" sz="22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É realmente possível buscar a Deus em primeiro lugar em cada aspecto?</a:t>
            </a:r>
            <a:endParaRPr b="1" i="1" sz="22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i="1" lang="pt-BR" sz="11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 </a:t>
            </a:r>
            <a:r>
              <a:rPr b="1" i="1" lang="pt-BR" sz="22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Sobre a volta de Cristo, como nossa visão de futuro afeta nossa vida diária?</a:t>
            </a:r>
            <a:endParaRPr b="1" i="1" sz="22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1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b="1" i="1" lang="pt-BR" sz="22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Um mordomo pode viver uma vida pouco saudável?</a:t>
            </a:r>
            <a:endParaRPr b="1" i="1" sz="22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1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b="1" i="1" lang="pt-BR" sz="22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Como nos mantemos bons mordomos da verdade de Deus em um mundo moribundo?</a:t>
            </a:r>
            <a:br>
              <a:rPr b="1" i="1" lang="pt-BR" sz="22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 b="1" i="1" sz="22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309775" y="578075"/>
            <a:ext cx="5309100" cy="606000"/>
          </a:xfrm>
          <a:prstGeom prst="homePlate">
            <a:avLst>
              <a:gd fmla="val 50000" name="adj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600">
                <a:latin typeface="Lato"/>
                <a:ea typeface="Lato"/>
                <a:cs typeface="Lato"/>
                <a:sym typeface="Lato"/>
              </a:rPr>
              <a:t>Perguntas para refletir (e discutir)</a:t>
            </a:r>
            <a:endParaRPr b="1" i="1" sz="2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603375" y="1298500"/>
            <a:ext cx="8089800" cy="33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b="1" i="1" lang="pt-BR" sz="28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“Portanto, vede prudentemente como andais, não como néscios, mas como sábios, remindo o tempo; porquanto os dias são maus. Por isso não sejais insensatos, mas entendei qual seja a vontade do Senhor.” </a:t>
            </a:r>
            <a:r>
              <a:rPr b="1" i="1"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Efésios 5:15-17</a:t>
            </a:r>
            <a:endParaRPr b="1" i="1" sz="28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0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Colossenses 3:23</a:t>
            </a:r>
            <a:r>
              <a:rPr b="1" i="1" lang="pt-BR" sz="28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 nos recorda que em tudo o que fazemos, estamos trabalhando para o Senhor.</a:t>
            </a:r>
            <a:endParaRPr b="1" i="1"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318850" y="450250"/>
            <a:ext cx="3643800" cy="735300"/>
          </a:xfrm>
          <a:prstGeom prst="homePlate">
            <a:avLst>
              <a:gd fmla="val 50000" name="adj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Resumo bíblico</a:t>
            </a:r>
            <a:endParaRPr b="1" sz="2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624250" y="1347200"/>
            <a:ext cx="8089800" cy="3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</a:t>
            </a:r>
            <a:r>
              <a:rPr b="1" i="1" lang="pt-BR" sz="28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1" lang="pt-BR" sz="28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Em </a:t>
            </a:r>
            <a:r>
              <a:rPr b="1" i="1"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Lucas 12: 35-48</a:t>
            </a:r>
            <a:r>
              <a:rPr b="1" i="1" lang="pt-BR" sz="28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, Jesus nos diz que precisamos estar prontos para o Seu regresso, como bons mordomos da casa do Mestre.</a:t>
            </a:r>
            <a:endParaRPr b="1" i="1" sz="28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0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b="1" i="1" lang="pt-BR" sz="28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Nossa existência aqui é passageira (</a:t>
            </a:r>
            <a:r>
              <a:rPr b="1" i="1"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Tiago 4:14</a:t>
            </a:r>
            <a:r>
              <a:rPr b="1" i="1" lang="pt-BR" sz="28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). </a:t>
            </a:r>
            <a:endParaRPr b="1" i="1" sz="28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0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b="1" i="1" lang="pt-BR" sz="28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O tempo vem quando Deus restaurará tudo (</a:t>
            </a:r>
            <a:r>
              <a:rPr b="1" i="1"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Atos 3:21</a:t>
            </a:r>
            <a:r>
              <a:rPr b="1" i="1" lang="pt-BR" sz="28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).</a:t>
            </a:r>
            <a:endParaRPr b="1" i="1"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318850" y="450250"/>
            <a:ext cx="3643800" cy="735300"/>
          </a:xfrm>
          <a:prstGeom prst="homePlate">
            <a:avLst>
              <a:gd fmla="val 50000" name="adj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Resumo bíblico</a:t>
            </a:r>
            <a:endParaRPr b="1"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