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735" r:id="rId2"/>
    <p:sldId id="736" r:id="rId3"/>
    <p:sldId id="738" r:id="rId4"/>
    <p:sldId id="722" r:id="rId5"/>
    <p:sldId id="727" r:id="rId6"/>
    <p:sldId id="742" r:id="rId7"/>
    <p:sldId id="743" r:id="rId8"/>
    <p:sldId id="728" r:id="rId9"/>
    <p:sldId id="741" r:id="rId10"/>
    <p:sldId id="744" r:id="rId11"/>
    <p:sldId id="729" r:id="rId12"/>
    <p:sldId id="730" r:id="rId13"/>
    <p:sldId id="745" r:id="rId14"/>
    <p:sldId id="739" r:id="rId15"/>
    <p:sldId id="740" r:id="rId16"/>
    <p:sldId id="737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434" autoAdjust="0"/>
  </p:normalViewPr>
  <p:slideViewPr>
    <p:cSldViewPr showGuides="1">
      <p:cViewPr varScale="1">
        <p:scale>
          <a:sx n="114" d="100"/>
          <a:sy n="114" d="100"/>
        </p:scale>
        <p:origin x="900" y="96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1FD9E98-1D9A-4269-9821-AC8A5757D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B31A00-60D6-4E6B-839C-4A3EA93CA9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22C93F-7CDA-44E6-80AC-C52A89582C55}" type="datetimeFigureOut">
              <a:rPr lang="pt-BR"/>
              <a:pPr>
                <a:defRPr/>
              </a:pPr>
              <a:t>06/03/2018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F06CF9A-0D34-4900-9BFC-686D360AC1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30F79D0-1C14-420E-B85A-942DF8861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9F48C5-8C3D-4564-BB70-D34546EA59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7335B9-1620-4E37-B3C3-102CF55A6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78486A-B5B4-4482-AD7E-58BDEDD86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0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8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6960E3B-3328-433E-AAD1-5FE01946FFBE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4629614-F13B-4A2C-BD4D-FA278387F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16457F-04DC-45AC-A01C-BE2E15A7B486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5F88C8-2348-4971-8A76-7AD6A67A701F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B6D85CA-04D5-4C2A-9C6E-36B3BEDE395E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162B53-A8A5-444B-89E8-9945A4F28521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DE6EA1-2F10-4B12-BBB6-BFB0F8BE568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438BFF-FD15-44AD-BD51-C19D11D8C534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F107533-83D2-4E81-AF39-F14C6B7D780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E8889DF7-6780-4CFE-9780-20CC001746FE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948F9547-E296-4B75-A9DB-842762AEEC67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BF6AF37A-B14B-48D6-B418-DA627C3163EE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0D3B73AE-8613-4936-A81A-52D2430FCE10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A3ADBCD4-09BF-49A2-9224-17F644733604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936BF956-B3C6-4BD2-A7BE-EE8028F9AD79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9578AAD0-69BA-4986-8310-B67B7758B7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6ADB82A4-35DB-4C4E-A399-FC78C63D9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89064DAA-B2A9-494D-AF89-CDE0E4A8DF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MI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S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S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I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ONÁR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I</a:t>
            </a:r>
          </a:p>
          <a:p>
            <a:pPr algn="ctr" eaLnBrk="1" hangingPunct="1"/>
            <a:r>
              <a:rPr lang="pt-BR" altLang="pt-BR">
                <a:solidFill>
                  <a:schemeClr val="bg1"/>
                </a:solidFill>
              </a:rPr>
              <a:t>OS</a:t>
            </a:r>
            <a:endParaRPr lang="pt-BR" altLang="pt-BR"/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394B839A-626B-4486-80A9-D282925448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altLang="pt-BR"/>
          </a:p>
          <a:p>
            <a:pPr algn="ctr" eaLnBrk="1" hangingPunct="1"/>
            <a:r>
              <a:rPr lang="pt-BR" altLang="pt-BR"/>
              <a:t>TRIMESTRE</a:t>
            </a:r>
          </a:p>
          <a:p>
            <a:pPr algn="ctr" eaLnBrk="1" hangingPunct="1"/>
            <a:r>
              <a:rPr lang="pt-BR" altLang="pt-BR"/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5153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868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64DD47-5E74-4320-89A2-AAE22C3AD22B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6F7628-2BF4-4A52-8361-FE3D89C0C7DE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3A67BA-E20C-43B5-A17A-FE1156606C19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8102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4E1BE383-3AB9-4D0C-A48C-D95DABE4CF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49" y="1243331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28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8F78A619-20D7-407B-A363-4CCC0A10B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B97C8C-6581-4DA9-B07D-8F11A12926A2}"/>
              </a:ext>
            </a:extLst>
          </p:cNvPr>
          <p:cNvSpPr/>
          <p:nvPr userDrawn="1"/>
        </p:nvSpPr>
        <p:spPr>
          <a:xfrm>
            <a:off x="1749597" y="620688"/>
            <a:ext cx="423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ONÁR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2620963" y="4221088"/>
            <a:ext cx="12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TRIMESTRE</a:t>
            </a:r>
          </a:p>
          <a:p>
            <a:pPr algn="ctr"/>
            <a:r>
              <a:rPr lang="pt-BR" sz="1800" dirty="0"/>
              <a:t>2018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61069D8B-8B28-4E35-879E-2C48552D6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9DB732-808B-41CA-975A-C33340F79E1D}"/>
              </a:ext>
            </a:extLst>
          </p:cNvPr>
          <p:cNvSpPr txBox="1"/>
          <p:nvPr userDrawn="1"/>
        </p:nvSpPr>
        <p:spPr>
          <a:xfrm>
            <a:off x="3930650" y="5222875"/>
            <a:ext cx="126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Sábado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5C4A8CFC-1763-464C-82EC-364415053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72F695A8-140B-4905-A51D-FA1BBDCF23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4012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415EAA-ED08-4B82-A939-79F2EAF89D61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1188BB-F673-47AD-A37D-3FF8DB38175F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29FB8F-CA53-4874-9DB9-AC61F6CAF28E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D29244-FD5B-455F-A348-7AB64D6EC6FA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27B8D4-6235-4EC5-965A-6E2CAB6C641C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D854EB-6BDA-4806-96EC-DEE6F2FEC40A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FAF5923-F7D8-47B3-A0EB-8E26AAB33EAA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3BCAB09C-32CB-43E0-B7FC-7D8CC11F490F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BCFC19DF-673E-4DB8-9722-B4E3BDB7292D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9E6FC794-6F09-44D2-85E1-7F784C8A5CE1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ECC0B92A-21AD-46E5-8FA1-2DAFC7FE96A9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A846C89-845D-49B8-B494-E84A609F8F89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96EC8825-3813-4B2C-9325-5E8BCFA5A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  <p:sldLayoutId id="214748368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D7891B-1221-4365-A4EF-5B4768638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1º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A63FD1-F569-4BCE-AEF8-4A88A18D2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2800" dirty="0"/>
              <a:t>10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79E4A1-7AB8-4FC9-AFB4-2A0A93CC64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1800" dirty="0"/>
              <a:t>10/mar/18</a:t>
            </a:r>
          </a:p>
        </p:txBody>
      </p:sp>
    </p:spTree>
    <p:extLst>
      <p:ext uri="{BB962C8B-B14F-4D97-AF65-F5344CB8AC3E}">
        <p14:creationId xmlns:p14="http://schemas.microsoft.com/office/powerpoint/2010/main" val="24982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3">
            <a:extLst>
              <a:ext uri="{FF2B5EF4-FFF2-40B4-BE49-F238E27FC236}">
                <a16:creationId xmlns:a16="http://schemas.microsoft.com/office/drawing/2014/main" id="{6B423CD4-42BA-4A22-9432-D6D49C2E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59"/>
            <a:ext cx="91440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Pela manhã, Angel informou ao seu supervisor que estava se demitindo. O supervisor pediu que ele ficasse e se esquecesse da ideia de guardar o sábado. </a:t>
            </a:r>
          </a:p>
          <a:p>
            <a:r>
              <a:rPr lang="pt-BR" sz="2400" b="1" dirty="0"/>
              <a:t>Porém, Angel estava certo de que desejava cumprir a lei de Deus. Angel precisou trabalhar três dias antes de sair.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                                       No último dia, de repente ficou muito</a:t>
            </a:r>
          </a:p>
          <a:p>
            <a:r>
              <a:rPr lang="pt-BR" sz="2400" b="1" dirty="0"/>
              <a:t>                                       preocupado. Sentiu a realidade de que não </a:t>
            </a:r>
          </a:p>
          <a:p>
            <a:r>
              <a:rPr lang="pt-BR" sz="2400" b="1" dirty="0"/>
              <a:t>                                       podia voltar a trabalhar depois de sair, não </a:t>
            </a:r>
          </a:p>
          <a:p>
            <a:r>
              <a:rPr lang="pt-BR" sz="2400" b="1" dirty="0"/>
              <a:t>                                       receberia salário para alimentar sua família nem </a:t>
            </a:r>
          </a:p>
          <a:p>
            <a:r>
              <a:rPr lang="pt-BR" sz="2400" b="1" dirty="0"/>
              <a:t>                                       sabia o que aconteceria a seguir.</a:t>
            </a:r>
          </a:p>
          <a:p>
            <a:endParaRPr lang="pt-BR" sz="24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03654F-541A-4D06-AB7D-D0607554C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2466975" cy="1847850"/>
          </a:xfrm>
          <a:prstGeom prst="rect">
            <a:avLst/>
          </a:prstGeom>
        </p:spPr>
      </p:pic>
      <p:pic>
        <p:nvPicPr>
          <p:cNvPr id="6152" name="Picture 8" descr="Resultado de imagem para lei de deus os dez mandamentos">
            <a:extLst>
              <a:ext uri="{FF2B5EF4-FFF2-40B4-BE49-F238E27FC236}">
                <a16:creationId xmlns:a16="http://schemas.microsoft.com/office/drawing/2014/main" id="{8858E713-BABC-4D17-8465-8796AA9E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250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">
            <a:extLst>
              <a:ext uri="{FF2B5EF4-FFF2-40B4-BE49-F238E27FC236}">
                <a16:creationId xmlns:a16="http://schemas.microsoft.com/office/drawing/2014/main" id="{7FCB901B-A97C-44CB-86C5-91F50A30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Enquanto estava sentado no banco do aeroporto, a tensão começou a atingir a parte de trás do seu pescoço como consequência do estresse. Naquele momento, Angel inclinou a cabeça e orou pedindo a ajuda de Deus. Assim que terminou de orar, sentiu os músculos do pescoço relaxarem e o estresse desaparecer. </a:t>
            </a:r>
          </a:p>
          <a:p>
            <a:endParaRPr lang="pt-BR" sz="2400" b="1" dirty="0"/>
          </a:p>
        </p:txBody>
      </p:sp>
      <p:pic>
        <p:nvPicPr>
          <p:cNvPr id="7170" name="Picture 2" descr="Resultado de imagem para homem sentado no aeroporto">
            <a:extLst>
              <a:ext uri="{FF2B5EF4-FFF2-40B4-BE49-F238E27FC236}">
                <a16:creationId xmlns:a16="http://schemas.microsoft.com/office/drawing/2014/main" id="{C538A6C5-1209-43C7-9573-8A3D5CBBA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r="40550"/>
          <a:stretch/>
        </p:blipFill>
        <p:spPr bwMode="auto">
          <a:xfrm>
            <a:off x="6726356" y="1628800"/>
            <a:ext cx="2398149" cy="53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16ECA27-A772-4270-8E2C-E90D1E827B2A}"/>
              </a:ext>
            </a:extLst>
          </p:cNvPr>
          <p:cNvSpPr/>
          <p:nvPr/>
        </p:nvSpPr>
        <p:spPr>
          <a:xfrm>
            <a:off x="389652" y="194454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Deus começou a responder a oração de Angel imediatamente. A companhia aérea lhe deu um bônus – bastante dinheiro – como agradecimento pelos dois anos de trabalho. Aquele gesto o deixou surpreso. </a:t>
            </a:r>
          </a:p>
        </p:txBody>
      </p:sp>
      <p:sp>
        <p:nvSpPr>
          <p:cNvPr id="9" name="Texto explicativo retangular com cantos arredondados 4">
            <a:extLst>
              <a:ext uri="{FF2B5EF4-FFF2-40B4-BE49-F238E27FC236}">
                <a16:creationId xmlns:a16="http://schemas.microsoft.com/office/drawing/2014/main" id="{A4D4D6CD-EC97-42C5-8B1A-AF1C72F490CC}"/>
              </a:ext>
            </a:extLst>
          </p:cNvPr>
          <p:cNvSpPr/>
          <p:nvPr/>
        </p:nvSpPr>
        <p:spPr>
          <a:xfrm>
            <a:off x="1331640" y="4549677"/>
            <a:ext cx="6074853" cy="1120994"/>
          </a:xfrm>
          <a:prstGeom prst="wedgeRoundRectCallout">
            <a:avLst>
              <a:gd name="adj1" fmla="val 38389"/>
              <a:gd name="adj2" fmla="val -1915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/>
              <a:t>“Eu não merecia isso porque pedi demissão, </a:t>
            </a:r>
          </a:p>
          <a:p>
            <a:pPr algn="ctr"/>
            <a:r>
              <a:rPr lang="pt-BR" sz="2400" b="1" dirty="0"/>
              <a:t>então sei que foi um milagre divino”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ângulo 1">
            <a:extLst>
              <a:ext uri="{FF2B5EF4-FFF2-40B4-BE49-F238E27FC236}">
                <a16:creationId xmlns:a16="http://schemas.microsoft.com/office/drawing/2014/main" id="{CE511BBE-08AA-4A2A-A7C8-6F8F430A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4664"/>
            <a:ext cx="7524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O dinheiro ajudou Angel a cuidar da esposa e do bebê por vários meses. Mas, o dinheiro acabou e o casal ficou sem salário por dois meses enquanto o marido procurava trabalho. Felizmente, nunca faltou alimento.</a:t>
            </a:r>
            <a:endParaRPr lang="pt-BR" altLang="pt-BR" sz="2400" b="1" dirty="0"/>
          </a:p>
        </p:txBody>
      </p:sp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1A2DD40B-8186-4BD5-9BD4-A7F6909F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400405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012217A1-51C7-4EA1-8B12-709E0E5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2587579" cy="2553865"/>
          </a:xfrm>
          <a:prstGeom prst="rect">
            <a:avLst/>
          </a:prstGeom>
        </p:spPr>
      </p:pic>
      <p:sp>
        <p:nvSpPr>
          <p:cNvPr id="8" name="Texto explicativo retangular com cantos arredondados 4">
            <a:extLst>
              <a:ext uri="{FF2B5EF4-FFF2-40B4-BE49-F238E27FC236}">
                <a16:creationId xmlns:a16="http://schemas.microsoft.com/office/drawing/2014/main" id="{0B3E2783-3A71-4F95-9F02-7B775E0A5D48}"/>
              </a:ext>
            </a:extLst>
          </p:cNvPr>
          <p:cNvSpPr/>
          <p:nvPr/>
        </p:nvSpPr>
        <p:spPr>
          <a:xfrm>
            <a:off x="3923928" y="4549677"/>
            <a:ext cx="3482565" cy="1183580"/>
          </a:xfrm>
          <a:prstGeom prst="wedgeRoundRectCallout">
            <a:avLst>
              <a:gd name="adj1" fmla="val 36221"/>
              <a:gd name="adj2" fmla="val -8873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/>
              <a:t>“Creio que isso foi mais um milagre de Deus”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ângulo 1">
            <a:extLst>
              <a:ext uri="{FF2B5EF4-FFF2-40B4-BE49-F238E27FC236}">
                <a16:creationId xmlns:a16="http://schemas.microsoft.com/office/drawing/2014/main" id="{CE511BBE-08AA-4A2A-A7C8-6F8F430A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2656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Finalmente, </a:t>
            </a:r>
            <a:r>
              <a:rPr lang="pt-BR" sz="2400" b="1" dirty="0" err="1"/>
              <a:t>Jonell</a:t>
            </a:r>
            <a:r>
              <a:rPr lang="pt-BR" sz="2400" b="1" dirty="0"/>
              <a:t> conseguiu emprego como professora em uma escola secundária. </a:t>
            </a:r>
          </a:p>
          <a:p>
            <a:r>
              <a:rPr lang="pt-BR" sz="2400" b="1" dirty="0"/>
              <a:t>Um mês depois, Angel se tornou professor em outra escola secundária. </a:t>
            </a:r>
          </a:p>
          <a:p>
            <a:r>
              <a:rPr lang="pt-BR" sz="2400" b="1" dirty="0"/>
              <a:t>A escola de Angel lhe forneceu treinamento para que ele pudesse obter licenciamento para ensinar.</a:t>
            </a:r>
          </a:p>
          <a:p>
            <a:r>
              <a:rPr lang="pt-BR" sz="2400" b="1" dirty="0"/>
              <a:t>Agora, o salário é ainda maior do que o que ele recebia no aeroporto, e também consegue guardar o sábado. Angel está feliz pela decisão de mostrar seu amor por Jesus obedecendo aos Seus mandamentos. </a:t>
            </a:r>
            <a:endParaRPr lang="pt-BR" altLang="pt-BR" sz="2400" b="1" dirty="0"/>
          </a:p>
        </p:txBody>
      </p:sp>
      <p:pic>
        <p:nvPicPr>
          <p:cNvPr id="4" name="Imagem 3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A5001426-69B3-414B-BDAC-F30E7839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57" y="3645024"/>
            <a:ext cx="2587579" cy="2553865"/>
          </a:xfrm>
          <a:prstGeom prst="rect">
            <a:avLst/>
          </a:prstGeom>
        </p:spPr>
      </p:pic>
      <p:sp>
        <p:nvSpPr>
          <p:cNvPr id="5" name="Texto explicativo retangular com cantos arredondados 4">
            <a:extLst>
              <a:ext uri="{FF2B5EF4-FFF2-40B4-BE49-F238E27FC236}">
                <a16:creationId xmlns:a16="http://schemas.microsoft.com/office/drawing/2014/main" id="{9F401751-CFB6-4971-9E52-AC8D5CE217A3}"/>
              </a:ext>
            </a:extLst>
          </p:cNvPr>
          <p:cNvSpPr/>
          <p:nvPr/>
        </p:nvSpPr>
        <p:spPr>
          <a:xfrm>
            <a:off x="179512" y="5056960"/>
            <a:ext cx="6866941" cy="1120994"/>
          </a:xfrm>
          <a:prstGeom prst="wedgeRoundRectCallout">
            <a:avLst>
              <a:gd name="adj1" fmla="val 59241"/>
              <a:gd name="adj2" fmla="val -11443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/>
              <a:t>“Sábado é meu dia preferido de toda a semana. Não me preocupo com trabalho, posso deixar de lado o mundo e me concentrar em Deus.”</a:t>
            </a:r>
            <a:r>
              <a:rPr lang="pt-BR" altLang="pt-B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0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m relacionada">
            <a:extLst>
              <a:ext uri="{FF2B5EF4-FFF2-40B4-BE49-F238E27FC236}">
                <a16:creationId xmlns:a16="http://schemas.microsoft.com/office/drawing/2014/main" id="{D8214D57-9E8F-4398-9AFA-B401527A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61" y="704410"/>
            <a:ext cx="4274335" cy="27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18">
            <a:extLst>
              <a:ext uri="{FF2B5EF4-FFF2-40B4-BE49-F238E27FC236}">
                <a16:creationId xmlns:a16="http://schemas.microsoft.com/office/drawing/2014/main" id="{FCF84472-9230-4E52-BDB4-44A99837D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9" y="2553191"/>
            <a:ext cx="3240360" cy="427809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FF0000"/>
                </a:solidFill>
              </a:rPr>
              <a:t>Resumo missionário</a:t>
            </a:r>
            <a:endParaRPr lang="pt-BR" altLang="pt-BR" sz="1600" b="1" dirty="0"/>
          </a:p>
          <a:p>
            <a:r>
              <a:rPr lang="pt-BR" sz="1600" b="1" i="1" dirty="0"/>
              <a:t>• Em Belize, o inglês é o idioma oficial, e o crioulo belizenho é o idioma não oficial, embora o espanhol seja a segunda língua mais falada no país</a:t>
            </a:r>
          </a:p>
          <a:p>
            <a:r>
              <a:rPr lang="pt-BR" sz="1600" b="1" i="1" dirty="0"/>
              <a:t>• De acordo com o último censo nacional, 40,1% dos belizenhos são católicos romanos e 31,8% são protestantes. A Igreja Adventista tem cerca de 43.500 membros, 92 igrejas e 40 grupos em Belize. Com uma população total de 388 mil habitantes, 11% dos belizenhos são adventistas</a:t>
            </a:r>
            <a:endParaRPr lang="pt-BR" sz="1600" b="1" dirty="0"/>
          </a:p>
        </p:txBody>
      </p:sp>
      <p:pic>
        <p:nvPicPr>
          <p:cNvPr id="10242" name="Picture 2" descr="Resultado de imagem para Belize">
            <a:extLst>
              <a:ext uri="{FF2B5EF4-FFF2-40B4-BE49-F238E27FC236}">
                <a16:creationId xmlns:a16="http://schemas.microsoft.com/office/drawing/2014/main" id="{83F0108E-AAEC-411F-844E-0F9127B5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74809"/>
            <a:ext cx="5076056" cy="33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77635CE-9D82-4E39-99C9-C4B1B03C70F5}"/>
              </a:ext>
            </a:extLst>
          </p:cNvPr>
          <p:cNvSpPr/>
          <p:nvPr/>
        </p:nvSpPr>
        <p:spPr>
          <a:xfrm>
            <a:off x="3635896" y="3476073"/>
            <a:ext cx="2520279" cy="369332"/>
          </a:xfrm>
          <a:prstGeom prst="rect">
            <a:avLst/>
          </a:prstGeom>
          <a:solidFill>
            <a:srgbClr val="FFFF00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i="1" dirty="0"/>
              <a:t>Área Turística em Belize</a:t>
            </a:r>
            <a:endParaRPr lang="pt-BR" dirty="0"/>
          </a:p>
        </p:txBody>
      </p:sp>
      <p:pic>
        <p:nvPicPr>
          <p:cNvPr id="10244" name="Picture 4" descr="Resultado de imagem para Adventist Church &amp; Belize">
            <a:extLst>
              <a:ext uri="{FF2B5EF4-FFF2-40B4-BE49-F238E27FC236}">
                <a16:creationId xmlns:a16="http://schemas.microsoft.com/office/drawing/2014/main" id="{38DFE5ED-8820-477A-8736-58D2000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8304"/>
            <a:ext cx="2389477" cy="18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8A5C2A4-EF63-4BA0-B2ED-BCB5CD9DE497}"/>
              </a:ext>
            </a:extLst>
          </p:cNvPr>
          <p:cNvSpPr/>
          <p:nvPr/>
        </p:nvSpPr>
        <p:spPr>
          <a:xfrm>
            <a:off x="2781325" y="727354"/>
            <a:ext cx="15233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1" dirty="0"/>
              <a:t>Desbravadores recebem Ted Wilson (presidente da igreja adventista mundial) no aeroporto de Belize</a:t>
            </a:r>
            <a:endParaRPr lang="pt-BR" sz="14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966A4A-CEC8-42E8-A814-3BCD46292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INTERAMERICANA</a:t>
            </a:r>
          </a:p>
        </p:txBody>
      </p:sp>
    </p:spTree>
    <p:extLst>
      <p:ext uri="{BB962C8B-B14F-4D97-AF65-F5344CB8AC3E}">
        <p14:creationId xmlns:p14="http://schemas.microsoft.com/office/powerpoint/2010/main" val="231979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8"/>
          <p:cNvSpPr txBox="1">
            <a:spLocks noChangeArrowheads="1"/>
          </p:cNvSpPr>
          <p:nvPr/>
        </p:nvSpPr>
        <p:spPr bwMode="auto">
          <a:xfrm>
            <a:off x="97979" y="717079"/>
            <a:ext cx="2903052" cy="44935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Tapir</a:t>
            </a:r>
          </a:p>
          <a:p>
            <a:pPr algn="ctr"/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 err="1">
                <a:latin typeface="Comic Sans MS" panose="030F0702030302020204" pitchFamily="66" charset="0"/>
              </a:rPr>
              <a:t>Também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conhecido</a:t>
            </a:r>
            <a:r>
              <a:rPr lang="es-ES" sz="1200" dirty="0">
                <a:latin typeface="Comic Sans MS" panose="030F0702030302020204" pitchFamily="66" charset="0"/>
              </a:rPr>
              <a:t> por </a:t>
            </a:r>
            <a:r>
              <a:rPr lang="pt-BR" sz="1200" dirty="0">
                <a:latin typeface="Comic Sans MS" panose="030F0702030302020204" pitchFamily="66" charset="0"/>
              </a:rPr>
              <a:t> </a:t>
            </a:r>
            <a:r>
              <a:rPr lang="pt-BR" sz="1200" b="1" dirty="0">
                <a:latin typeface="Comic Sans MS" panose="030F0702030302020204" pitchFamily="66" charset="0"/>
              </a:rPr>
              <a:t>anta centro-americana, </a:t>
            </a:r>
            <a:r>
              <a:rPr lang="pt-BR" sz="1200" dirty="0">
                <a:latin typeface="Comic Sans MS" panose="030F0702030302020204" pitchFamily="66" charset="0"/>
              </a:rPr>
              <a:t>é o animal nacional de </a:t>
            </a:r>
            <a:r>
              <a:rPr lang="pt-BR" sz="1200" b="1" dirty="0">
                <a:latin typeface="Comic Sans MS" panose="030F0702030302020204" pitchFamily="66" charset="0"/>
              </a:rPr>
              <a:t>Belize</a:t>
            </a:r>
            <a:r>
              <a:rPr lang="es-ES" sz="1200" b="1" i="1" dirty="0">
                <a:latin typeface="Comic Sans MS" panose="030F0702030302020204" pitchFamily="66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200" b="1" i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>
                <a:latin typeface="Comic Sans MS" panose="030F0702030302020204" pitchFamily="66" charset="0"/>
              </a:rPr>
              <a:t>Se alimenta de </a:t>
            </a:r>
            <a:r>
              <a:rPr lang="es-ES" sz="1200" dirty="0" err="1">
                <a:latin typeface="Comic Sans MS" panose="030F0702030302020204" pitchFamily="66" charset="0"/>
              </a:rPr>
              <a:t>folhas</a:t>
            </a:r>
            <a:r>
              <a:rPr lang="es-ES" sz="1200" dirty="0">
                <a:latin typeface="Comic Sans MS" panose="030F0702030302020204" pitchFamily="66" charset="0"/>
              </a:rPr>
              <a:t> e frutos e </a:t>
            </a:r>
            <a:r>
              <a:rPr lang="es-ES" sz="1200" dirty="0" err="1">
                <a:latin typeface="Comic Sans MS" panose="030F0702030302020204" pitchFamily="66" charset="0"/>
              </a:rPr>
              <a:t>gosta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muito</a:t>
            </a:r>
            <a:r>
              <a:rPr lang="es-ES" sz="1200" dirty="0"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latin typeface="Comic Sans MS" panose="030F0702030302020204" pitchFamily="66" charset="0"/>
              </a:rPr>
              <a:t>ficar</a:t>
            </a:r>
            <a:r>
              <a:rPr lang="es-ES" sz="1200" dirty="0">
                <a:latin typeface="Comic Sans MS" panose="030F0702030302020204" pitchFamily="66" charset="0"/>
              </a:rPr>
              <a:t> dentro da </a:t>
            </a:r>
            <a:r>
              <a:rPr lang="es-ES" sz="1200" dirty="0" err="1">
                <a:latin typeface="Comic Sans MS" panose="030F0702030302020204" pitchFamily="66" charset="0"/>
              </a:rPr>
              <a:t>água</a:t>
            </a:r>
            <a:r>
              <a:rPr lang="es-ES" sz="1200" dirty="0">
                <a:latin typeface="Comic Sans MS" panose="030F0702030302020204" pitchFamily="66" charset="0"/>
              </a:rPr>
              <a:t>;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 período de gestação dura cerca de 400 dias, nascendo um único filhote por vez;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 bebês, como em todas as outras espécies de antas nascem manchados e com listras brancas. Depois essa pelagem escurece;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Pesam até 400 kg e podem viver mais de 30 anos.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75656" y="5700904"/>
            <a:ext cx="167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Belize</a:t>
            </a: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thumb/6/67/Bairds-Tapir-Belize-Zoo-2010.jpg/800px-Bairds-Tapir-Belize-Zoo-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15" y="1081942"/>
            <a:ext cx="2718437" cy="321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upload.wikimedia.org/wikipedia/commons/5/57/Bairds_Tap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30" y="2892981"/>
            <a:ext cx="2718437" cy="160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File:Tapirus bairdii -Franklin Park Zoo, Massachusetts, USA-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8995"/>
            <a:ext cx="2830294" cy="194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0204"/>
          <a:stretch/>
        </p:blipFill>
        <p:spPr bwMode="auto">
          <a:xfrm>
            <a:off x="4776614" y="4607737"/>
            <a:ext cx="3857810" cy="193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5224"/>
            <a:ext cx="1525712" cy="101529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216808" y="654969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Mamãe tapir e seu filhotinho listrado</a:t>
            </a: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60A4CC-317B-4610-A0BF-C472278D4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INTERAMERICANA</a:t>
            </a:r>
          </a:p>
        </p:txBody>
      </p:sp>
    </p:spTree>
    <p:extLst>
      <p:ext uri="{BB962C8B-B14F-4D97-AF65-F5344CB8AC3E}">
        <p14:creationId xmlns:p14="http://schemas.microsoft.com/office/powerpoint/2010/main" val="189397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ixaDeTexto 2"/>
          <p:cNvSpPr txBox="1">
            <a:spLocks noChangeArrowheads="1"/>
          </p:cNvSpPr>
          <p:nvPr/>
        </p:nvSpPr>
        <p:spPr bwMode="auto">
          <a:xfrm>
            <a:off x="107504" y="981075"/>
            <a:ext cx="903649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>
                <a:latin typeface="Calibri" pitchFamily="34" charset="0"/>
              </a:rPr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>
                <a:latin typeface="Calibri" pitchFamily="34" charset="0"/>
              </a:rPr>
              <a:t>Se por </a:t>
            </a:r>
            <a:r>
              <a:rPr lang="pt-BR" altLang="pt-BR" sz="2400" b="1">
                <a:latin typeface="Calibri" pitchFamily="34" charset="0"/>
              </a:rPr>
              <a:t>acaso estivermos </a:t>
            </a:r>
            <a:r>
              <a:rPr lang="pt-BR" altLang="pt-BR" sz="2400" b="1" dirty="0">
                <a:latin typeface="Calibri" pitchFamily="34" charset="0"/>
              </a:rPr>
              <a:t>utilizando de maneira indevida alguma imagem, por </a:t>
            </a:r>
            <a:r>
              <a:rPr lang="pt-BR" altLang="pt-BR" sz="2400" b="1">
                <a:latin typeface="Calibri" pitchFamily="34" charset="0"/>
              </a:rPr>
              <a:t>favor me </a:t>
            </a:r>
            <a:r>
              <a:rPr lang="pt-BR" altLang="pt-BR" sz="2400" b="1" dirty="0">
                <a:latin typeface="Calibri" pitchFamily="34" charset="0"/>
              </a:rPr>
              <a:t>avise que retirarei imediatamente a imagem deste material.</a:t>
            </a:r>
          </a:p>
        </p:txBody>
      </p:sp>
      <p:sp>
        <p:nvSpPr>
          <p:cNvPr id="71684" name="Retângulo 3"/>
          <p:cNvSpPr>
            <a:spLocks noChangeArrowheads="1"/>
          </p:cNvSpPr>
          <p:nvPr/>
        </p:nvSpPr>
        <p:spPr bwMode="auto">
          <a:xfrm>
            <a:off x="123131" y="3550479"/>
            <a:ext cx="90364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Neste trimestre contamos com a colaboração de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Eliane Batista </a:t>
            </a:r>
            <a:r>
              <a:rPr lang="pt-BR" altLang="pt-BR" sz="2400" b="1" dirty="0">
                <a:latin typeface="Calibri" pitchFamily="34" charset="0"/>
              </a:rPr>
              <a:t>para a pesquisa dos animais  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Neste trimestre contamos com a colaboração de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Mayara Leme Costa </a:t>
            </a:r>
            <a:r>
              <a:rPr lang="pt-BR" altLang="pt-BR" sz="2400" b="1" dirty="0">
                <a:latin typeface="Calibri" pitchFamily="34" charset="0"/>
              </a:rPr>
              <a:t>na preparação deste Power Point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Ruy Ernesto N Schwantes (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  <a:hlinkClick r:id="rId2"/>
              </a:rPr>
              <a:t>ruy_ernesto@hotmail.com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54133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América Central">
            <a:extLst>
              <a:ext uri="{FF2B5EF4-FFF2-40B4-BE49-F238E27FC236}">
                <a16:creationId xmlns:a16="http://schemas.microsoft.com/office/drawing/2014/main" id="{13F99E9D-D8AD-4752-A26D-B9B61F3B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68413"/>
            <a:ext cx="892016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aixaDeTexto 24">
            <a:extLst>
              <a:ext uri="{FF2B5EF4-FFF2-40B4-BE49-F238E27FC236}">
                <a16:creationId xmlns:a16="http://schemas.microsoft.com/office/drawing/2014/main" id="{6A3A146E-EA33-4219-B1C5-32B183C7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4168775"/>
            <a:ext cx="2581275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1200" b="1"/>
              <a:t>Prédio para Centro Comunitário, no Hospital Adventista do Sudeste, em Villahermosa, no México</a:t>
            </a:r>
          </a:p>
          <a:p>
            <a:pPr eaLnBrk="1" hangingPunct="1">
              <a:buFontTx/>
              <a:buAutoNum type="arabicPeriod"/>
            </a:pPr>
            <a:endParaRPr lang="pt-BR" altLang="pt-BR" sz="1200" b="1"/>
          </a:p>
          <a:p>
            <a:pPr eaLnBrk="1" hangingPunct="1">
              <a:buFontTx/>
              <a:buAutoNum type="arabicPeriod"/>
            </a:pPr>
            <a:r>
              <a:rPr lang="pt-BR" altLang="pt-BR" sz="1200" b="1"/>
              <a:t>Centro de Influência e Centro evangelístico, na Universidade Adventista das Antilhas, em Mayaguez, Porto Rico</a:t>
            </a:r>
          </a:p>
          <a:p>
            <a:pPr eaLnBrk="1" hangingPunct="1">
              <a:buFontTx/>
              <a:buAutoNum type="arabicPeriod"/>
            </a:pPr>
            <a:endParaRPr lang="pt-BR" altLang="pt-BR" sz="1200" b="1"/>
          </a:p>
          <a:p>
            <a:pPr eaLnBrk="1" hangingPunct="1">
              <a:buFontTx/>
              <a:buAutoNum type="arabicPeriod"/>
            </a:pPr>
            <a:r>
              <a:rPr lang="pt-BR" altLang="pt-BR" sz="1200" b="1"/>
              <a:t>Igreja na Universidade do Sul do Caribe, em Maracas, Trinidad e Tobago</a:t>
            </a:r>
          </a:p>
        </p:txBody>
      </p:sp>
      <p:cxnSp>
        <p:nvCxnSpPr>
          <p:cNvPr id="34" name="Conector de seta reta 21">
            <a:extLst>
              <a:ext uri="{FF2B5EF4-FFF2-40B4-BE49-F238E27FC236}">
                <a16:creationId xmlns:a16="http://schemas.microsoft.com/office/drawing/2014/main" id="{2B02CD95-F083-4B97-888C-9AAD358AE5C4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2640013" y="3975100"/>
            <a:ext cx="3863975" cy="1169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7F95D1F8-773B-4C21-A331-A96E85560639}"/>
              </a:ext>
            </a:extLst>
          </p:cNvPr>
          <p:cNvSpPr>
            <a:spLocks noChangeAspect="1"/>
          </p:cNvSpPr>
          <p:nvPr/>
        </p:nvSpPr>
        <p:spPr>
          <a:xfrm>
            <a:off x="2268538" y="6011863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36" name="Conector de seta reta 21">
            <a:extLst>
              <a:ext uri="{FF2B5EF4-FFF2-40B4-BE49-F238E27FC236}">
                <a16:creationId xmlns:a16="http://schemas.microsoft.com/office/drawing/2014/main" id="{E7C097A6-C780-42D3-80FE-A218DC3754EB}"/>
              </a:ext>
            </a:extLst>
          </p:cNvPr>
          <p:cNvCxnSpPr>
            <a:cxnSpLocks/>
            <a:stCxn id="35" idx="6"/>
          </p:cNvCxnSpPr>
          <p:nvPr/>
        </p:nvCxnSpPr>
        <p:spPr>
          <a:xfrm flipV="1">
            <a:off x="2808288" y="5308600"/>
            <a:ext cx="4686300" cy="8651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84AAD446-5318-4240-B9DF-4119697357B5}"/>
              </a:ext>
            </a:extLst>
          </p:cNvPr>
          <p:cNvSpPr>
            <a:spLocks noChangeAspect="1"/>
          </p:cNvSpPr>
          <p:nvPr/>
        </p:nvSpPr>
        <p:spPr>
          <a:xfrm>
            <a:off x="2100263" y="4983163"/>
            <a:ext cx="539750" cy="3254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D5E1302-0291-48A0-8F49-CE84F158A7D1}"/>
              </a:ext>
            </a:extLst>
          </p:cNvPr>
          <p:cNvSpPr>
            <a:spLocks noChangeAspect="1"/>
          </p:cNvSpPr>
          <p:nvPr/>
        </p:nvSpPr>
        <p:spPr>
          <a:xfrm>
            <a:off x="2100263" y="4095750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39" name="Conector de seta reta 21">
            <a:extLst>
              <a:ext uri="{FF2B5EF4-FFF2-40B4-BE49-F238E27FC236}">
                <a16:creationId xmlns:a16="http://schemas.microsoft.com/office/drawing/2014/main" id="{E721AA19-28A9-4F99-9B1E-5CAB8A6D5EC3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2640013" y="3411538"/>
            <a:ext cx="539750" cy="8461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Espaço Reservado para Texto 1">
            <a:extLst>
              <a:ext uri="{FF2B5EF4-FFF2-40B4-BE49-F238E27FC236}">
                <a16:creationId xmlns:a16="http://schemas.microsoft.com/office/drawing/2014/main" id="{0D787BDA-0BB0-4CB8-91B4-015DE5AB27A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DIVISÃO INTERAMERICANA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DFF5F-2A9E-4643-99EE-34B08EC43BC9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</p:spTree>
    <p:extLst>
      <p:ext uri="{BB962C8B-B14F-4D97-AF65-F5344CB8AC3E}">
        <p14:creationId xmlns:p14="http://schemas.microsoft.com/office/powerpoint/2010/main" val="4876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m para América Central">
            <a:extLst>
              <a:ext uri="{FF2B5EF4-FFF2-40B4-BE49-F238E27FC236}">
                <a16:creationId xmlns:a16="http://schemas.microsoft.com/office/drawing/2014/main" id="{6FCFC4F1-9001-4090-9020-62B5FCE3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9" y="1951911"/>
            <a:ext cx="5590957" cy="35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FB530-88BD-4499-997D-41BE635F0E72}"/>
              </a:ext>
            </a:extLst>
          </p:cNvPr>
          <p:cNvSpPr txBox="1"/>
          <p:nvPr/>
        </p:nvSpPr>
        <p:spPr>
          <a:xfrm>
            <a:off x="4201481" y="1602276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Divisão Interamericana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5BBB52-38C3-49DD-A735-470C4EBE5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Missões – 10 de março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02499" y="836712"/>
            <a:ext cx="8172400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Você conhece Deus?</a:t>
            </a:r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A34DBC69-EF54-4E9E-A0D7-29FDDAA0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1" y="6434133"/>
            <a:ext cx="1152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Belize</a:t>
            </a:r>
            <a:endParaRPr lang="pt-BR" altLang="pt-BR" sz="24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DD5F670-0AE7-4D34-BC36-0E4A9DC53EDC}"/>
              </a:ext>
            </a:extLst>
          </p:cNvPr>
          <p:cNvSpPr/>
          <p:nvPr/>
        </p:nvSpPr>
        <p:spPr>
          <a:xfrm>
            <a:off x="107504" y="468353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Angel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Sabal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AEFAC11-6051-4478-AEAD-0DF1DF3C814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923928" y="3789040"/>
            <a:ext cx="1296146" cy="28759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m para Belize animated flag">
            <a:extLst>
              <a:ext uri="{FF2B5EF4-FFF2-40B4-BE49-F238E27FC236}">
                <a16:creationId xmlns:a16="http://schemas.microsoft.com/office/drawing/2014/main" id="{2A884FC8-D850-4FCD-AA42-3DCBC859CB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338329"/>
            <a:ext cx="2016224" cy="14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D892EBAE-067C-4B4B-82DF-3270E662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" y="1765981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3">
            <a:extLst>
              <a:ext uri="{FF2B5EF4-FFF2-40B4-BE49-F238E27FC236}">
                <a16:creationId xmlns:a16="http://schemas.microsoft.com/office/drawing/2014/main" id="{8E94A0F7-1547-4192-B688-69A8C33B6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8817"/>
            <a:ext cx="44640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Robert gostava de provocar a mãe. Sempre que sons de tiros eram ouvidos na vizinhança ele gritava, “Mãe! Mãe! Eles me atingiram!” A mãe tinha um espírito brincalhão e entrava no jogo do filho. “Oh, não!”, dizia todas as vezes. “O que faremos?” </a:t>
            </a:r>
          </a:p>
        </p:txBody>
      </p:sp>
      <p:pic>
        <p:nvPicPr>
          <p:cNvPr id="4" name="Picture 2" descr="Resultado de imagem para América Central">
            <a:extLst>
              <a:ext uri="{FF2B5EF4-FFF2-40B4-BE49-F238E27FC236}">
                <a16:creationId xmlns:a16="http://schemas.microsoft.com/office/drawing/2014/main" id="{4C93F979-8417-4931-95B9-B2CD62B3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" y="23070"/>
            <a:ext cx="9036051" cy="57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8876425-BF3E-4560-88F3-B03C71132FE0}"/>
              </a:ext>
            </a:extLst>
          </p:cNvPr>
          <p:cNvSpPr/>
          <p:nvPr/>
        </p:nvSpPr>
        <p:spPr>
          <a:xfrm>
            <a:off x="2483768" y="2454504"/>
            <a:ext cx="100811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1DA624-98C0-4A68-8F57-95ED6270B05E}"/>
              </a:ext>
            </a:extLst>
          </p:cNvPr>
          <p:cNvSpPr/>
          <p:nvPr/>
        </p:nvSpPr>
        <p:spPr>
          <a:xfrm>
            <a:off x="0" y="58790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Angel foi batizado em Belize aos doze anos. Mas quando estava cursando o Ensino Médio, deixou de ir à igreja.</a:t>
            </a:r>
          </a:p>
        </p:txBody>
      </p:sp>
      <p:pic>
        <p:nvPicPr>
          <p:cNvPr id="7" name="Imagem 6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ABBD3815-5360-48D9-B4F9-115E6F76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2" y="2992938"/>
            <a:ext cx="2924175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>
            <a:extLst>
              <a:ext uri="{FF2B5EF4-FFF2-40B4-BE49-F238E27FC236}">
                <a16:creationId xmlns:a16="http://schemas.microsoft.com/office/drawing/2014/main" id="{72243AA1-77CA-4486-94BA-724EF995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679" y="620688"/>
            <a:ext cx="61123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Muito ocupado, concentrado nos estudos e saindo com os amigos, parecia não ter tempo para Deus. Depois de se graduar, Angel conseguiu emprego em uma companhia aérea chamada </a:t>
            </a:r>
            <a:r>
              <a:rPr lang="pt-BR" sz="2400" b="1" i="1" dirty="0"/>
              <a:t>Maya </a:t>
            </a:r>
            <a:r>
              <a:rPr lang="pt-BR" sz="2400" b="1" i="1" dirty="0" err="1"/>
              <a:t>Island</a:t>
            </a:r>
            <a:r>
              <a:rPr lang="pt-BR" sz="2400" b="1" i="1" dirty="0"/>
              <a:t> Air</a:t>
            </a:r>
            <a:r>
              <a:rPr lang="pt-BR" sz="2400" b="1" dirty="0"/>
              <a:t>.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3CE672C7-78C5-4847-8479-24BF3708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29"/>
            <a:ext cx="2924175" cy="2886075"/>
          </a:xfrm>
          <a:prstGeom prst="rect">
            <a:avLst/>
          </a:prstGeom>
        </p:spPr>
      </p:pic>
      <p:pic>
        <p:nvPicPr>
          <p:cNvPr id="1028" name="Picture 4" descr="Resultado de imagem para maya island air planes">
            <a:extLst>
              <a:ext uri="{FF2B5EF4-FFF2-40B4-BE49-F238E27FC236}">
                <a16:creationId xmlns:a16="http://schemas.microsoft.com/office/drawing/2014/main" id="{9CD9E743-97E3-4095-B435-10D59DC8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2081"/>
            <a:ext cx="6567266" cy="41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>
            <a:extLst>
              <a:ext uri="{FF2B5EF4-FFF2-40B4-BE49-F238E27FC236}">
                <a16:creationId xmlns:a16="http://schemas.microsoft.com/office/drawing/2014/main" id="{72243AA1-77CA-4486-94BA-724EF995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2" y="543197"/>
            <a:ext cx="43483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400" b="1" dirty="0"/>
              <a:t>Diariamente, ele ia ao aeroporto </a:t>
            </a:r>
          </a:p>
          <a:p>
            <a:pPr algn="ctr"/>
            <a:r>
              <a:rPr lang="pt-BR" sz="2400" b="1" dirty="0"/>
              <a:t>para levar cargas aos aviões e </a:t>
            </a:r>
          </a:p>
          <a:p>
            <a:pPr algn="ctr"/>
            <a:r>
              <a:rPr lang="pt-BR" sz="2400" b="1" dirty="0"/>
              <a:t>para ajudar os clientes na </a:t>
            </a:r>
          </a:p>
          <a:p>
            <a:pPr algn="ctr"/>
            <a:r>
              <a:rPr lang="pt-BR" sz="2400" b="1" dirty="0"/>
              <a:t>recepção. </a:t>
            </a:r>
          </a:p>
        </p:txBody>
      </p:sp>
      <p:pic>
        <p:nvPicPr>
          <p:cNvPr id="2052" name="Picture 4" descr="Resultado de imagem para pregnant">
            <a:extLst>
              <a:ext uri="{FF2B5EF4-FFF2-40B4-BE49-F238E27FC236}">
                <a16:creationId xmlns:a16="http://schemas.microsoft.com/office/drawing/2014/main" id="{69B60B4E-46FB-47A7-AE70-8AA6B371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58" y="3496112"/>
            <a:ext cx="602553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743DFAFA-1E7B-4207-BCF3-170D68D3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3958573"/>
            <a:ext cx="2924175" cy="2886075"/>
          </a:xfrm>
          <a:prstGeom prst="rect">
            <a:avLst/>
          </a:prstGeom>
        </p:spPr>
      </p:pic>
      <p:pic>
        <p:nvPicPr>
          <p:cNvPr id="2054" name="Picture 6" descr="Resultado de imagem para maya island air planes">
            <a:extLst>
              <a:ext uri="{FF2B5EF4-FFF2-40B4-BE49-F238E27FC236}">
                <a16:creationId xmlns:a16="http://schemas.microsoft.com/office/drawing/2014/main" id="{5676DC3A-39DB-491E-9FC8-E653B9FE9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b="13630"/>
          <a:stretch/>
        </p:blipFill>
        <p:spPr bwMode="auto">
          <a:xfrm>
            <a:off x="4427984" y="188640"/>
            <a:ext cx="44999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7943BF2-D0BB-4AC5-858C-1945D02172C6}"/>
              </a:ext>
            </a:extLst>
          </p:cNvPr>
          <p:cNvSpPr/>
          <p:nvPr/>
        </p:nvSpPr>
        <p:spPr>
          <a:xfrm>
            <a:off x="67740" y="276172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Casou-se e, em pouco tempo, a esposa </a:t>
            </a:r>
            <a:r>
              <a:rPr lang="pt-BR" sz="2400" b="1" dirty="0" err="1"/>
              <a:t>Jonell</a:t>
            </a:r>
            <a:r>
              <a:rPr lang="pt-BR" sz="2400" b="1" dirty="0"/>
              <a:t> estava esperando o primeiro bebê.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6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homem moreno">
            <a:extLst>
              <a:ext uri="{FF2B5EF4-FFF2-40B4-BE49-F238E27FC236}">
                <a16:creationId xmlns:a16="http://schemas.microsoft.com/office/drawing/2014/main" id="{DCDC21A2-7661-4B34-B987-91E3F7E5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3444"/>
            <a:ext cx="2371912" cy="25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tângulo 3">
            <a:extLst>
              <a:ext uri="{FF2B5EF4-FFF2-40B4-BE49-F238E27FC236}">
                <a16:creationId xmlns:a16="http://schemas.microsoft.com/office/drawing/2014/main" id="{72243AA1-77CA-4486-94BA-724EF995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2" y="0"/>
            <a:ext cx="9064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Certo dia, Angel ficou chateado enquanto conversava com um parente adventista do sétimo dia, o qual fez a ele uma pergunta: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3651AB0D-D302-43BE-B252-0447B2CD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31" y="1772330"/>
            <a:ext cx="2587579" cy="255386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464461-6C74-4D04-9839-50FE4805A99F}"/>
              </a:ext>
            </a:extLst>
          </p:cNvPr>
          <p:cNvSpPr/>
          <p:nvPr/>
        </p:nvSpPr>
        <p:spPr>
          <a:xfrm>
            <a:off x="1550860" y="4305260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Angel não queria mentir, mas estava sem jeito de admitir que não conhecia Deus.</a:t>
            </a:r>
            <a:endParaRPr lang="pt-BR" sz="2400" dirty="0"/>
          </a:p>
        </p:txBody>
      </p:sp>
      <p:sp>
        <p:nvSpPr>
          <p:cNvPr id="6" name="Texto explicativo retangular com cantos arredondados 4">
            <a:extLst>
              <a:ext uri="{FF2B5EF4-FFF2-40B4-BE49-F238E27FC236}">
                <a16:creationId xmlns:a16="http://schemas.microsoft.com/office/drawing/2014/main" id="{2CF231BA-E094-4A3C-A635-5B29E0D476CD}"/>
              </a:ext>
            </a:extLst>
          </p:cNvPr>
          <p:cNvSpPr/>
          <p:nvPr/>
        </p:nvSpPr>
        <p:spPr>
          <a:xfrm>
            <a:off x="2987824" y="764704"/>
            <a:ext cx="3816424" cy="863550"/>
          </a:xfrm>
          <a:prstGeom prst="wedgeRoundRectCallout">
            <a:avLst>
              <a:gd name="adj1" fmla="val -42181"/>
              <a:gd name="adj2" fmla="val 10789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 –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Você conhece a Deus?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DA0E9C-D9FD-45AB-BBAD-624C8B25DD2F}"/>
              </a:ext>
            </a:extLst>
          </p:cNvPr>
          <p:cNvSpPr/>
          <p:nvPr/>
        </p:nvSpPr>
        <p:spPr>
          <a:xfrm>
            <a:off x="95057" y="5157192"/>
            <a:ext cx="9064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Em vez disso, acabou discutindo com o parente. Evitou falar sobre Deus e respondeu que não era importante guardar o sábado, sob o argumento de que o sábado foi mencionado apenas no Antigo Testamento e nunca no Novo Testamento. </a:t>
            </a:r>
            <a:endParaRPr lang="pt-BR" sz="2400" dirty="0"/>
          </a:p>
        </p:txBody>
      </p:sp>
      <p:pic>
        <p:nvPicPr>
          <p:cNvPr id="9" name="Picture 8" descr="Resultado de imagem para biblia png">
            <a:extLst>
              <a:ext uri="{FF2B5EF4-FFF2-40B4-BE49-F238E27FC236}">
                <a16:creationId xmlns:a16="http://schemas.microsoft.com/office/drawing/2014/main" id="{ABE592E0-E820-432A-9F60-AABDA8E6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852">
            <a:off x="6801700" y="4018095"/>
            <a:ext cx="28305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3">
            <a:extLst>
              <a:ext uri="{FF2B5EF4-FFF2-40B4-BE49-F238E27FC236}">
                <a16:creationId xmlns:a16="http://schemas.microsoft.com/office/drawing/2014/main" id="{6B423CD4-42BA-4A22-9432-D6D49C2E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Angel se sentiu muito mal naquela noite por haver discutido com um parente. Ele encontrou uma Bíblia e começou a lê-la, com interesse em conhecer Deus. Enquanto lia, ficou surpreso ao descobrir que o sábado é mencionado no Novo Testamento. </a:t>
            </a:r>
          </a:p>
          <a:p>
            <a:r>
              <a:rPr lang="pt-BR" sz="2400" b="1" dirty="0"/>
              <a:t>Leu nos capítulos três e quatro do Livro aos Hebreus que Deus deseja que Seu povo guarde o sábado. Por três vezes, repetiu a leitura das palavras: 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sentindo como se Deus falasse diretamente a ele: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0FA615E6-8DAF-4006-8A94-3C2F74B7EF3C}"/>
              </a:ext>
            </a:extLst>
          </p:cNvPr>
          <p:cNvSpPr/>
          <p:nvPr/>
        </p:nvSpPr>
        <p:spPr>
          <a:xfrm>
            <a:off x="1259632" y="2597945"/>
            <a:ext cx="4536504" cy="2154817"/>
          </a:xfrm>
          <a:prstGeom prst="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</a:rPr>
              <a:t>“Hoje, se vocês ouvirem a Sua voz, não endureçam o coração” (</a:t>
            </a:r>
            <a:r>
              <a:rPr lang="pt-BR" sz="2400" b="1" dirty="0" err="1">
                <a:solidFill>
                  <a:srgbClr val="FF0000"/>
                </a:solidFill>
              </a:rPr>
              <a:t>Hb</a:t>
            </a:r>
            <a:r>
              <a:rPr lang="pt-BR" sz="2400" b="1" dirty="0">
                <a:solidFill>
                  <a:srgbClr val="FF0000"/>
                </a:solidFill>
              </a:rPr>
              <a:t> 3:7, 8, 15: 4:7)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Texto explicativo retangular com cantos arredondados 4">
            <a:extLst>
              <a:ext uri="{FF2B5EF4-FFF2-40B4-BE49-F238E27FC236}">
                <a16:creationId xmlns:a16="http://schemas.microsoft.com/office/drawing/2014/main" id="{4D26A1A8-02DC-468D-B7AD-88982FA75E8C}"/>
              </a:ext>
            </a:extLst>
          </p:cNvPr>
          <p:cNvSpPr/>
          <p:nvPr/>
        </p:nvSpPr>
        <p:spPr>
          <a:xfrm>
            <a:off x="2771800" y="5517232"/>
            <a:ext cx="5688632" cy="863550"/>
          </a:xfrm>
          <a:prstGeom prst="wedgeRoundRectCallout">
            <a:avLst>
              <a:gd name="adj1" fmla="val 38491"/>
              <a:gd name="adj2" fmla="val -14954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2400" dirty="0"/>
              <a:t>“Angel, você ouviu Minha voz. Não endureça seu coração. Guarde o sábado!”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Resultado de imagem para biblia png">
            <a:extLst>
              <a:ext uri="{FF2B5EF4-FFF2-40B4-BE49-F238E27FC236}">
                <a16:creationId xmlns:a16="http://schemas.microsoft.com/office/drawing/2014/main" id="{54F83DA4-D996-490B-9054-A2A9A4A0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852">
            <a:off x="5552414" y="2813676"/>
            <a:ext cx="3543114" cy="22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3">
            <a:extLst>
              <a:ext uri="{FF2B5EF4-FFF2-40B4-BE49-F238E27FC236}">
                <a16:creationId xmlns:a16="http://schemas.microsoft.com/office/drawing/2014/main" id="{6B423CD4-42BA-4A22-9432-D6D49C2E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59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 dirty="0"/>
              <a:t>Então, ele entendeu que precisava obedecer a Deus. Ele sabia que não poderia trabalhar na companhia aérea e guardar </a:t>
            </a:r>
          </a:p>
          <a:p>
            <a:r>
              <a:rPr lang="pt-BR" sz="2400" b="1" dirty="0"/>
              <a:t>o sábado ao mesmo tempo. Por isso, orou três </a:t>
            </a:r>
          </a:p>
          <a:p>
            <a:r>
              <a:rPr lang="pt-BR" sz="2400" b="1" dirty="0"/>
              <a:t>vezes naquela noite para que Deus lhe desse </a:t>
            </a:r>
          </a:p>
          <a:p>
            <a:r>
              <a:rPr lang="pt-BR" sz="2400" b="1" dirty="0"/>
              <a:t>coragem para pedir demissão no dia seguinte. 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A esposa o apoiou naquela decisão, embora estivesse grávida e a única fonte de renda fosse o trabalho dele. </a:t>
            </a:r>
          </a:p>
        </p:txBody>
      </p:sp>
      <p:pic>
        <p:nvPicPr>
          <p:cNvPr id="4102" name="Picture 6" descr="Resultado de imagem para mãos postas em oração">
            <a:extLst>
              <a:ext uri="{FF2B5EF4-FFF2-40B4-BE49-F238E27FC236}">
                <a16:creationId xmlns:a16="http://schemas.microsoft.com/office/drawing/2014/main" id="{1321273C-44D7-4590-AD26-7EF1A6EC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9F106F4C-53E8-4926-ABBB-9266AA57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587579" cy="2553865"/>
          </a:xfrm>
          <a:prstGeom prst="rect">
            <a:avLst/>
          </a:prstGeom>
        </p:spPr>
      </p:pic>
      <p:sp>
        <p:nvSpPr>
          <p:cNvPr id="7" name="Texto explicativo retangular com cantos arredondados 4">
            <a:extLst>
              <a:ext uri="{FF2B5EF4-FFF2-40B4-BE49-F238E27FC236}">
                <a16:creationId xmlns:a16="http://schemas.microsoft.com/office/drawing/2014/main" id="{F2A64911-5498-4910-863D-6876CBECCD80}"/>
              </a:ext>
            </a:extLst>
          </p:cNvPr>
          <p:cNvSpPr/>
          <p:nvPr/>
        </p:nvSpPr>
        <p:spPr>
          <a:xfrm>
            <a:off x="2843808" y="2996952"/>
            <a:ext cx="5688632" cy="1531107"/>
          </a:xfrm>
          <a:prstGeom prst="wedgeRoundRectCallout">
            <a:avLst>
              <a:gd name="adj1" fmla="val -62968"/>
              <a:gd name="adj2" fmla="val -8543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2400" b="1" dirty="0"/>
              <a:t>“Temia que, ao amanhecer, eu mudasse de ideia”, ele confessa, “por isso, orei três vezes”.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10557</TotalTime>
  <Words>1134</Words>
  <Application>Microsoft Office PowerPoint</Application>
  <PresentationFormat>Apresentação na tela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Verde SERVIÇO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718</cp:revision>
  <dcterms:created xsi:type="dcterms:W3CDTF">2014-12-27T17:37:04Z</dcterms:created>
  <dcterms:modified xsi:type="dcterms:W3CDTF">2018-03-06T21:35:46Z</dcterms:modified>
</cp:coreProperties>
</file>