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Della Respir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Lato-bold.fntdata"/><Relationship Id="rId12" Type="http://schemas.openxmlformats.org/officeDocument/2006/relationships/slide" Target="slides/slide8.xml"/><Relationship Id="rId34" Type="http://schemas.openxmlformats.org/officeDocument/2006/relationships/font" Target="fonts/Lato-regular.fntdata"/><Relationship Id="rId15" Type="http://schemas.openxmlformats.org/officeDocument/2006/relationships/slide" Target="slides/slide11.xml"/><Relationship Id="rId37" Type="http://schemas.openxmlformats.org/officeDocument/2006/relationships/font" Target="fonts/Lato-boldItalic.fntdata"/><Relationship Id="rId14" Type="http://schemas.openxmlformats.org/officeDocument/2006/relationships/slide" Target="slides/slide10.xml"/><Relationship Id="rId36" Type="http://schemas.openxmlformats.org/officeDocument/2006/relationships/font" Target="fonts/La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DellaRespira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789600" y="385595"/>
            <a:ext cx="75648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Paulo usa cuidadosamente a frase: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89600" y="1335025"/>
            <a:ext cx="7564800" cy="3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2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“à semelhança da carne pecaminosa".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 o que Jesus fez “na carne", tanto em sua vida como em sua morte, condenou o pecado. Deus considera aqueles que estão "em Cristo" como justos (ou justificados) e lhes dá poder através do Espírito Santo para viver diariamente os princípios da lei (santificação).</a:t>
            </a:r>
            <a:br>
              <a:rPr lang="pt-BR" sz="2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  <a:b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798750" y="847350"/>
            <a:ext cx="754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Agora, de acordo com </a:t>
            </a: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Romanos 8: 5</a:t>
            </a: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, existe uma conexão íntima entre a orientação de nossa mente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 a direção de nossa vida.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798750" y="847350"/>
            <a:ext cx="7546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Jesus teve uma opinião semelhante quando afirmou que “onde o seu tesouro está, o seu coração também estará" (</a:t>
            </a: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Mateus 6: 21</a:t>
            </a: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798750" y="1115250"/>
            <a:ext cx="7546500" cy="29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 ele também disse que nossos pensamentos determinam o caminho que tomamos </a:t>
            </a:r>
            <a:b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(veja </a:t>
            </a: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Mateus 15:19</a:t>
            </a:r>
            <a:r>
              <a:rPr lang="pt-BR" sz="4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825750" y="675000"/>
            <a:ext cx="7492500" cy="3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8: 6 continua a discussão sobre nossa inclinação para a carne ou para o Espírito, mas com um toque perspicaz.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Não diz que “a mente fixa na carne leva à morte”, mas que a mente colocada sobre a carne “é a morte” (NBLH).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Em outras palavras, aqueles que não estão “em Cristo” estão espiritualmente mortos.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825750" y="675000"/>
            <a:ext cx="7492500" cy="3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Esta afirmação tem algumas implicações interessantes.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Se é assim, como alguém pode vir a Cristo? Aqui encontramos um aspecto importante da graça de Deus.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verdade é que, como pecadores, não vamos a Deus, mas Ele vem até nós.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 sz="2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882300" y="1808829"/>
            <a:ext cx="7379400" cy="2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Adoção e certeza da</a:t>
            </a:r>
            <a:br>
              <a:rPr b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GLÓRIA FUTURA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8:12-39)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6" name="Shape 136"/>
          <p:cNvCxnSpPr/>
          <p:nvPr/>
        </p:nvCxnSpPr>
        <p:spPr>
          <a:xfrm>
            <a:off x="1282180" y="412992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7" name="Shape 137"/>
          <p:cNvSpPr/>
          <p:nvPr/>
        </p:nvSpPr>
        <p:spPr>
          <a:xfrm>
            <a:off x="3110979" y="966438"/>
            <a:ext cx="29223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3376056" y="1073388"/>
            <a:ext cx="2391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º ASSUNTO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346583" y="3568038"/>
            <a:ext cx="4512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827000" y="832950"/>
            <a:ext cx="7546500" cy="3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Romanos 8: 9</a:t>
            </a:r>
            <a:r>
              <a:rPr lang="pt-BR" sz="44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identifica claramente o </a:t>
            </a:r>
            <a:r>
              <a:rPr lang="pt-BR" sz="4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Espírito Santo</a:t>
            </a:r>
            <a:r>
              <a:rPr lang="pt-BR" sz="44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como um elemento fundamental para 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44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vitória do cristão.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798750" y="643050"/>
            <a:ext cx="7546500" cy="3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Paulo diz aos romanos no versículo 12 que eles são “</a:t>
            </a:r>
            <a:r>
              <a:rPr lang="pt-BR" sz="4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devedores</a:t>
            </a:r>
            <a:r>
              <a:rPr lang="pt-BR" sz="4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"</a:t>
            </a:r>
            <a:br>
              <a:rPr lang="pt-BR" sz="4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4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Portanto, sua obrigação sob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4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essa dívida é viver de acordo com os princípios de Deus.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777750" y="346625"/>
            <a:ext cx="7588500" cy="4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versículos 14 a 17 estabelecem o ensino de que os cristãos foram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pt-BR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adotados na família de Deus.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“Ser filho de Deus não é, portanto, um estado universal no qual o mundo inteiro atravessa com o nascimento físico, mas um presente sobrenatural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que recebemos ao aceitar Jesus”.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748800" y="900000"/>
            <a:ext cx="7646400" cy="3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4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8 é um dos mais belos capítulos da Bíblia.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4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Se o capítulo 7 fala de tensão, frustração e derrota temporária,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4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capítulo 8 fala da </a:t>
            </a:r>
            <a:r>
              <a:rPr b="1" i="1" lang="pt-BR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vitória</a:t>
            </a:r>
            <a:r>
              <a:rPr b="1" i="1" lang="pt-BR" sz="4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4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825750" y="602713"/>
            <a:ext cx="7492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Esta conclusão está de acordo com o ensinamento de Jesus sobre o novo nascimento em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João 3: 3-6</a:t>
            </a:r>
            <a:r>
              <a:rPr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e a afirmação de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João 1:12</a:t>
            </a:r>
            <a:r>
              <a:rPr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diz o seguinte: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825750" y="2031263"/>
            <a:ext cx="74925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“Para todos os que o receberam, para aqueles que creem em seu nome, deu-lhes o direito de tornarem-se filhos de Deus".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879125" y="663750"/>
            <a:ext cx="74925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Com Jesus, agora você pode dirigir-se a Deus como </a:t>
            </a: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“Pai”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e como </a:t>
            </a: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“Abba”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, um termo que sugere intimidade.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confirmação do Espírito de que fomos adotados na família de Deus significa que somos herdeiros de Deus se nos apegarmos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Ele (versículo 17).</a:t>
            </a: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825750" y="533388"/>
            <a:ext cx="7492500" cy="16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Somos 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adotados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na família de Deus no momento da nossa conversão, mas só receberemos todos os seus benefícios no dia “da redenção do nosso corpo” 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8:23).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825750" y="2085913"/>
            <a:ext cx="74925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Paulo coloca esse evento na Segunda 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Vinda de Cristo, quando aqueles que morreram em Cristo se levantarão com corpos imortais e incorruptíveis 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(ver 1 Coríntios 15: 51-54). 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839850" y="528900"/>
            <a:ext cx="74643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Somente então, de acordo 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Romanos 8:23,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1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 não só ela, mas nós mesmos, que temos as primícias do Espírito, também gememos em nós mesmos, esperando a adoção, a saber, a redenção do nosso corpo.</a:t>
            </a:r>
            <a:b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nossa adoção será completa.</a:t>
            </a:r>
            <a:b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cxnSp>
        <p:nvCxnSpPr>
          <p:cNvPr id="177" name="Shape 177"/>
          <p:cNvCxnSpPr/>
          <p:nvPr/>
        </p:nvCxnSpPr>
        <p:spPr>
          <a:xfrm>
            <a:off x="1282055" y="190572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8" name="Shape 178"/>
          <p:cNvCxnSpPr/>
          <p:nvPr/>
        </p:nvCxnSpPr>
        <p:spPr>
          <a:xfrm>
            <a:off x="1282055" y="344502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733275" y="1064538"/>
            <a:ext cx="76065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 1: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860025" y="2026963"/>
            <a:ext cx="75507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</a:t>
            </a: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Em relação à oração (Rom 8: 26-27)  A boa notícia é que não estamos sozinhos quando oramos.</a:t>
            </a: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733275" y="1064538"/>
            <a:ext cx="76065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 2: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860025" y="2026963"/>
            <a:ext cx="75507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➸</a:t>
            </a: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segundo parágrafo (versículos 28-30) refere-se à providência de Deus na vida diária do cristão.</a:t>
            </a:r>
            <a:b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768750" y="1077300"/>
            <a:ext cx="7606500" cy="29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versículo 28 diz que “sabemos” que Ele guiará os eventos diários de nossa vida para o nosso bem.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759000" y="1413350"/>
            <a:ext cx="7626000" cy="3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Quem é amigo de Deus, mostrará essa amizade para os outros.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Esta semana podemos manifestar esse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amor por alguém que está perto de nós,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para torná-lo um amigo de Jesus,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que você acha?</a:t>
            </a:r>
            <a:b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768750" y="482038"/>
            <a:ext cx="76065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Para pensar e agir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759000" y="947700"/>
            <a:ext cx="7626000" cy="3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5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Pense em alguém que precisa urgentemente dessa amizade com Jesus.</a:t>
            </a:r>
            <a:br>
              <a:rPr lang="pt-BR" sz="5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2698100" y="925550"/>
            <a:ext cx="5381700" cy="30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 dos símbolos mais conhecidos para simbolizar a vitória é a medalha, usada grandes competições olímpicas.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200" y="1125200"/>
            <a:ext cx="1572475" cy="27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767850" y="671100"/>
            <a:ext cx="7608300" cy="3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Na lição desta semana,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“Nenhuma condenação"</a:t>
            </a:r>
            <a:b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baseada em Romanos 8:1-39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Vamos considerar dois assuntos: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755700" y="1223400"/>
            <a:ext cx="76326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1.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Nenhuma condenação e vida no Espírito (Rom 8: 1-17)</a:t>
            </a:r>
          </a:p>
          <a:p>
            <a:pPr lvl="0" rtl="0">
              <a:spcBef>
                <a:spcPts val="0"/>
              </a:spcBef>
              <a:buNone/>
            </a:pPr>
            <a:br>
              <a:rPr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2.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Adoção e certeza da glória futura (Rom 8: 12-39)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hape 79"/>
          <p:cNvCxnSpPr/>
          <p:nvPr/>
        </p:nvCxnSpPr>
        <p:spPr>
          <a:xfrm>
            <a:off x="1451188" y="41115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0" name="Shape 80"/>
          <p:cNvSpPr/>
          <p:nvPr/>
        </p:nvSpPr>
        <p:spPr>
          <a:xfrm>
            <a:off x="3155688" y="787950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3412638" y="894900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1º ASSUNTO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201363" y="35496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796650" y="1836600"/>
            <a:ext cx="7550700" cy="18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  <a:buAutoNum type="arabicPeriod"/>
            </a:pP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Nenhuma condenação e</a:t>
            </a:r>
            <a:b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VIDA NO ESPÍRITO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8:1-17)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844975" y="493500"/>
            <a:ext cx="7531200" cy="4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Em Romanos 8: 1, destacam-se duas noções principais: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 A </a:t>
            </a: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1ª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é que não há “condenação”</a:t>
            </a:r>
          </a:p>
          <a:p>
            <a:pPr lv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 A </a:t>
            </a: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2ª</a:t>
            </a:r>
            <a: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noção no versículo 1 é que somente aqueles que estão “em Cristo” são livres de condenação.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i="1" sz="2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Paulo esclarece que ou estamos “em Adão” ou</a:t>
            </a:r>
            <a:b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estamos “em Cristo” (Rom 5: 12-21)</a:t>
            </a: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798750" y="552950"/>
            <a:ext cx="75465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 questão é: como podemos estar “em Cristo"? O nascimento físico não o garante.</a:t>
            </a:r>
            <a:b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Para Paulo, começamos a estar “em Cristo" quando o aceitamos conscientemente pela fé a Jesus </a:t>
            </a:r>
            <a:b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como Senhor e Salvador.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1282055" y="230817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806100" y="427700"/>
            <a:ext cx="7531800" cy="4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por trás da obra de Cristo está Deus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Pai, que enviou “seu Filho em semelhança da carne do pecado”. Se ele tivesse dito “na carne do pecado”, ele teria criado um desastre teológico, já que no capítulo 7 ele afirmou que a carne do pecado é incapaz de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vencer o pecado.</a:t>
            </a:r>
            <a:b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