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Lato"/>
      <p:regular r:id="rId33"/>
      <p:bold r:id="rId34"/>
      <p:italic r:id="rId35"/>
      <p:boldItalic r:id="rId36"/>
    </p:embeddedFont>
    <p:embeddedFont>
      <p:font typeface="Della Respira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Lat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Lato-italic.fntdata"/><Relationship Id="rId12" Type="http://schemas.openxmlformats.org/officeDocument/2006/relationships/slide" Target="slides/slide8.xml"/><Relationship Id="rId34" Type="http://schemas.openxmlformats.org/officeDocument/2006/relationships/font" Target="fonts/Lato-bold.fntdata"/><Relationship Id="rId15" Type="http://schemas.openxmlformats.org/officeDocument/2006/relationships/slide" Target="slides/slide11.xml"/><Relationship Id="rId37" Type="http://schemas.openxmlformats.org/officeDocument/2006/relationships/font" Target="fonts/DellaRespira-regular.fntdata"/><Relationship Id="rId14" Type="http://schemas.openxmlformats.org/officeDocument/2006/relationships/slide" Target="slides/slide10.xml"/><Relationship Id="rId36" Type="http://schemas.openxmlformats.org/officeDocument/2006/relationships/font" Target="fonts/Lato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806100" y="837150"/>
            <a:ext cx="7531800" cy="3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一 </a:t>
            </a:r>
            <a:r>
              <a:rPr b="1" lang="pt-BR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1</a:t>
            </a: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ser humano tinha uma relação vinculante com a lei.</a:t>
            </a:r>
            <a:b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一 </a:t>
            </a:r>
            <a:r>
              <a:rPr b="1" lang="pt-BR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Porém, estava morto pela lei.</a:t>
            </a:r>
          </a:p>
          <a:p>
            <a:pPr lvl="0" rtl="0">
              <a:spcBef>
                <a:spcPts val="0"/>
              </a:spcBef>
              <a:buNone/>
            </a:pPr>
            <a:br>
              <a:rPr b="1" i="1" lang="pt-BR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一 </a:t>
            </a:r>
            <a:r>
              <a:rPr b="1" lang="pt-BR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3</a:t>
            </a: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Agora ficou livre para se casar com outro: Jesus.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789600" y="682163"/>
            <a:ext cx="7564800" cy="12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Atentemos que, em parte alguma, Paulo afirma que a lei morre, mas é o crente que morre “morto para a lei” por meio de Cristo (v. 4).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789600" y="2019938"/>
            <a:ext cx="7564800" cy="24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Como os cristãos “morreram para a lei"?</a:t>
            </a:r>
            <a:b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Esta morte ocorre quando eles permitem que seu velho eu seja “crucificado"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com Cristo ao entrar na sepultura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do batismo</a:t>
            </a: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(ver Romanos 7:3-6) </a:t>
            </a:r>
            <a:b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798750" y="2304875"/>
            <a:ext cx="7546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Mas a lei segue viva.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A lei segue sendo a grande norma de justiça de Deus.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5925" y="428018"/>
            <a:ext cx="1972162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882300" y="1553691"/>
            <a:ext cx="7379400" cy="23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COMO A LEI MATA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(Romanos 7:7-15)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7CA4A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0" name="Shape 120"/>
          <p:cNvCxnSpPr/>
          <p:nvPr/>
        </p:nvCxnSpPr>
        <p:spPr>
          <a:xfrm>
            <a:off x="1282130" y="4129925"/>
            <a:ext cx="65799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1" name="Shape 121"/>
          <p:cNvSpPr/>
          <p:nvPr/>
        </p:nvSpPr>
        <p:spPr>
          <a:xfrm>
            <a:off x="3110929" y="966438"/>
            <a:ext cx="2922300" cy="6942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3376006" y="1073388"/>
            <a:ext cx="2391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2º</a:t>
            </a: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ASSUNTO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4346533" y="3568038"/>
            <a:ext cx="4512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798750" y="312600"/>
            <a:ext cx="7546500" cy="45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“Que diremos, pois?”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(Romanos 7:7).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Durante sua dissertação, Paulo faz algumas declarações, aparentemente, pouco favoráveis à lei, são elas:</a:t>
            </a:r>
            <a:b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825750" y="482550"/>
            <a:ext cx="7492500" cy="2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☛ “Sobreveio a lei para que o pecado abundasse”;</a:t>
            </a: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1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☛ A lei “Produz ira” (Romanos 4:15);</a:t>
            </a: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1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☛ A lei estimula as “paixões pecaminosas” (Romanos 7:5).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 sz="26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  <p:sp>
        <p:nvSpPr>
          <p:cNvPr id="134" name="Shape 134"/>
          <p:cNvSpPr txBox="1"/>
          <p:nvPr/>
        </p:nvSpPr>
        <p:spPr>
          <a:xfrm>
            <a:off x="798750" y="2695825"/>
            <a:ext cx="7546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Agora, devido às suas palavras, Paulo teme que alguns concluam que a lei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é má em si mesma. Então ele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pergunta: “A lei é pecado?"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777750" y="346625"/>
            <a:ext cx="7588500" cy="4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Uma vez mais, energicamente, reage a essa sugestão e usa as mesmas palavras gregas de Romanos 6:2, 15, traduzidas como: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“De modo nenhum”.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No restante do capítulo 7, Paulo defende a bondade, a santidade e a espiritualidade da lei, ajudando os leitores a compreender que o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problema não é a lei, mas o mau uso que a humanidade faz dela.</a:t>
            </a: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825750" y="408500"/>
            <a:ext cx="7492500" cy="11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Romanos 7:7 afirma que a lei, longe de ser pecado, na verdade, define o pecado.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825750" y="1611100"/>
            <a:ext cx="7492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Paulo ilustra sua afirmação por meio do décimo mandamento. Ao escolher deliberadamente o décimo mandamento, Paulo não está assinalando o comportamento, mas a motivação luxuriante que o sustenta.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879125" y="663750"/>
            <a:ext cx="74925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 </a:t>
            </a: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Em outras palavras, está dizendo que o pecado é muito mais profundo do que o ato realizado.</a:t>
            </a:r>
            <a:b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 </a:t>
            </a: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No verso 12, Paulo finalmente conclui: “a lei é santa; e o mandamento, santo, e justo, e bom”.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882300" y="1808829"/>
            <a:ext cx="7379400" cy="23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O PROBLEMA NÃO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é a lei, mas o pecado.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(Romanos 7:13-25)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7CA4A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56" name="Shape 156"/>
          <p:cNvCxnSpPr/>
          <p:nvPr/>
        </p:nvCxnSpPr>
        <p:spPr>
          <a:xfrm>
            <a:off x="1282180" y="4129925"/>
            <a:ext cx="65799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7" name="Shape 157"/>
          <p:cNvSpPr/>
          <p:nvPr/>
        </p:nvSpPr>
        <p:spPr>
          <a:xfrm>
            <a:off x="3110979" y="966438"/>
            <a:ext cx="2922300" cy="6942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3376056" y="1073388"/>
            <a:ext cx="2391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3º ASSUNTO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346583" y="3568038"/>
            <a:ext cx="4512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748800" y="726000"/>
            <a:ext cx="7646400" cy="3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pt-BR" sz="4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apóstolo utiliza a alegoria do casamento em Romanos 7:1-3 como uma analogia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i="1" lang="pt-BR" sz="4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da relação entre um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i="1" lang="pt-BR" sz="4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indivíduo e a lei.</a:t>
            </a:r>
            <a:br>
              <a:rPr b="1" i="1" lang="pt-BR" sz="4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839850" y="663450"/>
            <a:ext cx="7464300" cy="3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 </a:t>
            </a: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Parafraseando a pergunta de Romanos 7:13, poderíamos dizer o seguinte: </a:t>
            </a:r>
            <a:b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1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 </a:t>
            </a: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Então, esta lei que é boa se tornou uma causa de morte? (Rm 7:13)</a:t>
            </a:r>
            <a:b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1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 </a:t>
            </a: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“De modo nenhum” ou “Nunca!”</a:t>
            </a:r>
            <a:b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1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 </a:t>
            </a: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Não foi a lei que causou a morte, mas o pecado.</a:t>
            </a:r>
            <a:b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1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 </a:t>
            </a: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 então chegamos a uma das partes mais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polêmicas do livro de Romanos.</a:t>
            </a:r>
            <a:b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825750" y="572600"/>
            <a:ext cx="74925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maior debate referente a Romanos 7:14-25 gira em torno de quem é o “eu”.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Se a referência é a Paulo ou a uma pessoa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antes de se converter e se tornar cristã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ou se depois de fazê-lo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825750" y="3368500"/>
            <a:ext cx="74925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Desafortunadamente para os estudiosos essa não é a preocupação de Paulo.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772800" y="635700"/>
            <a:ext cx="7598400" cy="3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☛ Se há algo de que podemos estar certos é que quem quer que seja o eu, representa uma pessoa presa entre o bem e o mal.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rPr b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☛ No capítulo 7 vemos um indivíduo que conhece o bem, mas que se sente terrivelmente desafortunado porque não faz o que deveria fazer.</a:t>
            </a:r>
            <a:br>
              <a:rPr b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772800" y="287850"/>
            <a:ext cx="7598400" cy="45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2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Mas até mesmo sua vida é vitoriosa e tem paz e alegria em sua fé. Há momentos nos quais se identifica com Isaías em sua declaração: “Ai de mim! [...] Pois sou um homem de lábios impuros" (Isaías 6:5, NVI).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pt-BR" sz="2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Temos também o caso de Pedro, que em meio a uma crise caiu aos pés de Jesus e exclamou: “Afasta-te de mim, Senhor, porque sou um homem pecador!” (Lucas 5:8).</a:t>
            </a:r>
            <a:br>
              <a:rPr lang="pt-BR" sz="2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br>
              <a:rPr lang="pt-BR" sz="2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cxnSp>
        <p:nvCxnSpPr>
          <p:cNvPr id="181" name="Shape 181"/>
          <p:cNvCxnSpPr/>
          <p:nvPr/>
        </p:nvCxnSpPr>
        <p:spPr>
          <a:xfrm>
            <a:off x="1282055" y="2726325"/>
            <a:ext cx="65799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768750" y="1332150"/>
            <a:ext cx="7606500" cy="24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Aplicação 1: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i="1" lang="pt-BR" sz="3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Romanos 7:21-25 apresenta cinco ideias e princípios importantes: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796650" y="698750"/>
            <a:ext cx="75507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➸</a:t>
            </a: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1  </a:t>
            </a: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mal sempre está à espreita.</a:t>
            </a:r>
            <a:b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➸</a:t>
            </a: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2 </a:t>
            </a: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pessoa verdadeiramente convertida se deleita na lei. (v. 22)</a:t>
            </a:r>
            <a:b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➸</a:t>
            </a: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3 </a:t>
            </a: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Há outra lei em guerra com seus bons desejos.</a:t>
            </a:r>
            <a:b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➸</a:t>
            </a: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4  </a:t>
            </a: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É a marca distintiva do pecador arrependido: “Desventurado homem que sou!” (v. 24)</a:t>
            </a:r>
            <a:b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➸</a:t>
            </a: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5  </a:t>
            </a: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É a exclamação entusiasta dos que foram resgatados por Deus de seu estado deplorável, por Cristo Jesus (v. 25). “Graças a Deus”. </a:t>
            </a:r>
            <a:b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768750" y="1077300"/>
            <a:ext cx="7606500" cy="29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i="1"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Os atos de bondade oriundos da relação íntima com Deus são perfume que sobe até Deus.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759000" y="1705828"/>
            <a:ext cx="7626000" cy="25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Se você se sente livre das garras do inimigo, terá prazer em servir a Deus. Então, não demore, levante-se e vá ao encontro daqueles ao seu redor que clamam  por essa mesma paz, por essa mesma liberdade.</a:t>
            </a:r>
          </a:p>
          <a:p>
            <a:pPr lvl="0" rtl="0">
              <a:spcBef>
                <a:spcPts val="0"/>
              </a:spcBef>
              <a:buNone/>
            </a:pPr>
            <a:b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768750" y="508000"/>
            <a:ext cx="76065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Aplicação 2</a:t>
            </a:r>
            <a: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800550" y="524700"/>
            <a:ext cx="7542900" cy="4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pt-BR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Paulo fundamenta sua afirmação no fato de que “a lei somente tem poder sobre quem está vivo”. Então, nos versos 2 e 3 são destacados três pontos essenciais: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765250" y="923400"/>
            <a:ext cx="7625400" cy="3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➸ A mulher casada está legalmente sujeita ao homem, durante sua vida.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br>
              <a:rPr b="1" lang="pt-BR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➸ Quando o homem morre, ela fica livre de sua obrigação para com ele.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br>
              <a:rPr b="1" lang="pt-BR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➸ Ela fica livre para se casar com outro homem.</a:t>
            </a:r>
            <a:b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767850" y="953850"/>
            <a:ext cx="7608300" cy="3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Na lição desta semana,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6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“Quem é o homem de Romanos 7</a:t>
            </a:r>
            <a:r>
              <a:rPr lang="pt-BR" sz="7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?</a:t>
            </a:r>
            <a:r>
              <a:rPr lang="pt-BR" sz="6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"</a:t>
            </a:r>
            <a:br>
              <a:rPr lang="pt-BR" sz="6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abordaremos três assuntos: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7CA4A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i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756000" y="894300"/>
            <a:ext cx="7632000" cy="3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➙ 1. </a:t>
            </a: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Mortos para a lei e vivos para Cristo (Romanos 7:1-6).</a:t>
            </a:r>
          </a:p>
          <a:p>
            <a:pPr lvl="0">
              <a:spcBef>
                <a:spcPts val="0"/>
              </a:spcBef>
              <a:buNone/>
            </a:pPr>
            <a:br>
              <a:rPr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➙ 2. </a:t>
            </a: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Como a lei mata (Romanos 7:7-12).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➙ 3. </a:t>
            </a: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O problema não é a lei, mas o pecado (Romanos 7:13-25).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hape 83"/>
          <p:cNvCxnSpPr/>
          <p:nvPr/>
        </p:nvCxnSpPr>
        <p:spPr>
          <a:xfrm>
            <a:off x="1451188" y="41115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4" name="Shape 84"/>
          <p:cNvSpPr/>
          <p:nvPr/>
        </p:nvSpPr>
        <p:spPr>
          <a:xfrm>
            <a:off x="3155688" y="787950"/>
            <a:ext cx="2832600" cy="6942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3412638" y="894900"/>
            <a:ext cx="231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1º ASSUNTO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201363" y="354962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796650" y="1836600"/>
            <a:ext cx="7550700" cy="18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57200" lvl="0" marL="45720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Mortos para a lei e</a:t>
            </a:r>
            <a:br>
              <a:rPr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3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VIVOS PARA CRISTO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(Romanos 7:1-6)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844975" y="493500"/>
            <a:ext cx="7531200" cy="4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Embora a analogia de Paulo seja complexa, seu significado é claro: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 “Assim como a morte quebra o vínculo entre o marido e a mulher”, “a morte do crente em Cristo” (Rm 7:2-3) rompe o vínculo que antes o unia a lei, ficando livre para se unir a Cristo”. A união com a lei (ou seja, a dependência da lei para se salvar) produz pecado e morte, mas a união com Cristo traz vida eterna.</a:t>
            </a: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863425" y="770100"/>
            <a:ext cx="7546500" cy="3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Da mesma forma que na analogia do casamento, nos versos </a:t>
            </a:r>
            <a:r>
              <a:rPr lang="pt-BR" sz="4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</a:t>
            </a:r>
            <a: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 a </a:t>
            </a:r>
            <a:r>
              <a:rPr lang="pt-BR" sz="4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3</a:t>
            </a:r>
            <a: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, a aplicação dos versos </a:t>
            </a:r>
            <a:r>
              <a:rPr lang="pt-BR" sz="4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4</a:t>
            </a:r>
            <a: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 a </a:t>
            </a:r>
            <a:r>
              <a:rPr lang="pt-BR" sz="4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6</a:t>
            </a:r>
            <a: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 apresenta três elementos essenciais: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