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727" r:id="rId2"/>
    <p:sldId id="728" r:id="rId3"/>
    <p:sldId id="260" r:id="rId4"/>
    <p:sldId id="729" r:id="rId5"/>
    <p:sldId id="730" r:id="rId6"/>
    <p:sldId id="731" r:id="rId7"/>
    <p:sldId id="732" r:id="rId8"/>
    <p:sldId id="739" r:id="rId9"/>
    <p:sldId id="734" r:id="rId10"/>
    <p:sldId id="733" r:id="rId11"/>
    <p:sldId id="738" r:id="rId12"/>
    <p:sldId id="735" r:id="rId13"/>
    <p:sldId id="736" r:id="rId14"/>
    <p:sldId id="737" r:id="rId15"/>
    <p:sldId id="742" r:id="rId16"/>
    <p:sldId id="740" r:id="rId17"/>
    <p:sldId id="741" r:id="rId18"/>
    <p:sldId id="30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3" autoAdjust="0"/>
    <p:restoredTop sz="94434" autoAdjust="0"/>
  </p:normalViewPr>
  <p:slideViewPr>
    <p:cSldViewPr>
      <p:cViewPr>
        <p:scale>
          <a:sx n="100" d="100"/>
          <a:sy n="100" d="100"/>
        </p:scale>
        <p:origin x="174" y="396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16FD-12B9-4956-BC5B-247E394B5456}" type="datetimeFigureOut">
              <a:rPr lang="pt-BR" smtClean="0"/>
              <a:t>20/01/2018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E884-63DC-4790-85F0-B80EAB01F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84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70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6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95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3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4E1BE383-3AB9-4D0C-A48C-D95DABE4CF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49" y="1243331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28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8F78A619-20D7-407B-A363-4CCC0A10B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B97C8C-6581-4DA9-B07D-8F11A12926A2}"/>
              </a:ext>
            </a:extLst>
          </p:cNvPr>
          <p:cNvSpPr/>
          <p:nvPr userDrawn="1"/>
        </p:nvSpPr>
        <p:spPr>
          <a:xfrm>
            <a:off x="1749597" y="620688"/>
            <a:ext cx="423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ONÁR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2620963" y="4221088"/>
            <a:ext cx="12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TRIMESTRE</a:t>
            </a:r>
          </a:p>
          <a:p>
            <a:pPr algn="ctr"/>
            <a:r>
              <a:rPr lang="pt-BR" sz="1800" dirty="0"/>
              <a:t>2018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61069D8B-8B28-4E35-879E-2C48552D6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9DB732-808B-41CA-975A-C33340F79E1D}"/>
              </a:ext>
            </a:extLst>
          </p:cNvPr>
          <p:cNvSpPr txBox="1"/>
          <p:nvPr userDrawn="1"/>
        </p:nvSpPr>
        <p:spPr>
          <a:xfrm>
            <a:off x="3930650" y="5222875"/>
            <a:ext cx="126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Sábado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5C4A8CFC-1763-464C-82EC-364415053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72F695A8-140B-4905-A51D-FA1BBDCF23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3822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4BBDFB-5678-4D6F-9751-3CCB63753025}"/>
              </a:ext>
            </a:extLst>
          </p:cNvPr>
          <p:cNvSpPr/>
          <p:nvPr userDrawn="1"/>
        </p:nvSpPr>
        <p:spPr>
          <a:xfrm>
            <a:off x="35495" y="0"/>
            <a:ext cx="910850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5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943A4D7-F464-46AA-B306-627A8F22A378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FD6F98-CF4C-4DA7-BEC7-012D4060B618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F3C1C5C-7732-42B8-AE90-B43EE781E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marL="0" indent="0" algn="ctr">
              <a:buNone/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6FA0C53-8B40-4915-9B42-9E61F8719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345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5E5280-0888-478A-92DC-756B8F7A7FA8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171E86-687F-4AD5-833A-26E8D95A1805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00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B6CA49-FA97-4265-B31C-24F45B20780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18BB23-1503-40FD-9E09-8C9CB18EF74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322C02-A10F-411C-B88A-8CABA1BE2F1E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230A02-5254-4E1B-8161-4C7CA500D0C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F5EDFA-337F-4C37-B148-72322770314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13E3794A-39B9-4F11-9A65-AC2566BBFC9F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FB7F4FA-087C-404C-B195-50699B26695F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5E88BB1A-AC3F-4CD1-A010-5AA2B37E13C5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36A8CDFF-E5D3-445F-A807-E5E0A899467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F2629F-D774-4FB0-872E-9E4F21426014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9099EE3-ED9B-4A5A-98AE-233EE1213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" y="5247095"/>
            <a:ext cx="1206000" cy="12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D7891B-1221-4365-A4EF-5B4768638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1º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A63FD1-F569-4BCE-AEF8-4A88A18D2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2800" dirty="0"/>
              <a:t>06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79E4A1-7AB8-4FC9-AFB4-2A0A93CC64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10</a:t>
            </a:r>
            <a:r>
              <a:rPr lang="pt-BR" sz="1900" dirty="0"/>
              <a:t>/</a:t>
            </a:r>
            <a:r>
              <a:rPr lang="pt-BR" sz="1900" dirty="0" err="1"/>
              <a:t>fev</a:t>
            </a:r>
            <a:r>
              <a:rPr lang="pt-BR" sz="1900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4982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40704D2B-B2EC-4200-80F1-BF676E92CC8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AEB936-F38D-4ED3-9405-1DE9E8EE3DB0}"/>
              </a:ext>
            </a:extLst>
          </p:cNvPr>
          <p:cNvSpPr/>
          <p:nvPr/>
        </p:nvSpPr>
        <p:spPr>
          <a:xfrm>
            <a:off x="134756" y="1384403"/>
            <a:ext cx="891048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resposta, ouviu o seguinte: </a:t>
            </a:r>
          </a:p>
        </p:txBody>
      </p:sp>
      <p:pic>
        <p:nvPicPr>
          <p:cNvPr id="5" name="Imagem 4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63F40E1B-086A-4A66-87BE-68E4EB9BF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0" y="3348538"/>
            <a:ext cx="1793623" cy="2125059"/>
          </a:xfrm>
          <a:prstGeom prst="rect">
            <a:avLst/>
          </a:prstGeom>
        </p:spPr>
      </p:pic>
      <p:pic>
        <p:nvPicPr>
          <p:cNvPr id="7" name="Picture 2" descr="Resultado de imagem para Homem explicando a Bíblia">
            <a:extLst>
              <a:ext uri="{FF2B5EF4-FFF2-40B4-BE49-F238E27FC236}">
                <a16:creationId xmlns:a16="http://schemas.microsoft.com/office/drawing/2014/main" id="{57A3208B-8FC8-48F0-8579-E1E77A75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0"/>
          <a:stretch/>
        </p:blipFill>
        <p:spPr bwMode="auto">
          <a:xfrm flipH="1">
            <a:off x="5162351" y="3348538"/>
            <a:ext cx="171339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6AA79009-C89C-44F2-96E1-E8CF1E6C124B}"/>
              </a:ext>
            </a:extLst>
          </p:cNvPr>
          <p:cNvSpPr/>
          <p:nvPr/>
        </p:nvSpPr>
        <p:spPr>
          <a:xfrm>
            <a:off x="2915816" y="1936042"/>
            <a:ext cx="4608512" cy="1412656"/>
          </a:xfrm>
          <a:prstGeom prst="wedgeRoundRectCallout">
            <a:avLst>
              <a:gd name="adj1" fmla="val -44526"/>
              <a:gd name="adj2" fmla="val 9351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conhece alguma igreja que guarda todos os mandamentos?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D37E82EE-53C2-45D8-9357-72B0FB4972BB}"/>
              </a:ext>
            </a:extLst>
          </p:cNvPr>
          <p:cNvSpPr/>
          <p:nvPr/>
        </p:nvSpPr>
        <p:spPr>
          <a:xfrm>
            <a:off x="2915816" y="1935882"/>
            <a:ext cx="4608512" cy="1412656"/>
          </a:xfrm>
          <a:prstGeom prst="wedgeRoundRectCallout">
            <a:avLst>
              <a:gd name="adj1" fmla="val -3189"/>
              <a:gd name="adj2" fmla="val 98236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Vou lhe dizer a verdade, e nunca mais voltarei à sua casa. </a:t>
            </a:r>
          </a:p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Depois, baixou a voz e sussurrou: </a:t>
            </a:r>
          </a:p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É a Igreja Adventista do Sétimo Dia. </a:t>
            </a:r>
          </a:p>
        </p:txBody>
      </p:sp>
    </p:spTree>
    <p:extLst>
      <p:ext uri="{BB962C8B-B14F-4D97-AF65-F5344CB8AC3E}">
        <p14:creationId xmlns:p14="http://schemas.microsoft.com/office/powerpoint/2010/main" val="20860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bjeto ao ar livre, estrela&#10;&#10;Descrição gerada com muito alta confiança">
            <a:extLst>
              <a:ext uri="{FF2B5EF4-FFF2-40B4-BE49-F238E27FC236}">
                <a16:creationId xmlns:a16="http://schemas.microsoft.com/office/drawing/2014/main" id="{3A7D8206-BE88-42ED-B905-7CDE49499E7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7999"/>
            <a:ext cx="9072000" cy="6822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9BCAB19-E4A8-4852-B5F9-E9482D23ACFE}"/>
              </a:ext>
            </a:extLst>
          </p:cNvPr>
          <p:cNvSpPr/>
          <p:nvPr/>
        </p:nvSpPr>
        <p:spPr>
          <a:xfrm>
            <a:off x="179512" y="107107"/>
            <a:ext cx="884919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Havia uma igreja adventista perto da casa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mas ele não conseguia encontrar tempo para visitá-la. 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Certo dia,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sentiu muita vontade de beber e foi ao bar. Enquanto olhava para as garrafas de cerveja, orou:</a:t>
            </a:r>
          </a:p>
        </p:txBody>
      </p:sp>
      <p:sp>
        <p:nvSpPr>
          <p:cNvPr id="4" name="AutoShape 2" descr="Resultado de imagem para Orar ao lado da cama">
            <a:extLst>
              <a:ext uri="{FF2B5EF4-FFF2-40B4-BE49-F238E27FC236}">
                <a16:creationId xmlns:a16="http://schemas.microsoft.com/office/drawing/2014/main" id="{5CD31939-DC28-4DFD-A1D5-8A5F2AF913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BB284FD4-223C-493B-9EAC-5CE8E62C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2854635"/>
            <a:ext cx="2376264" cy="2722994"/>
          </a:xfrm>
          <a:prstGeom prst="rect">
            <a:avLst/>
          </a:prstGeom>
        </p:spPr>
      </p:pic>
      <p:pic>
        <p:nvPicPr>
          <p:cNvPr id="2050" name="Picture 2" descr="Resultado de imagem para Bar com cerveja">
            <a:extLst>
              <a:ext uri="{FF2B5EF4-FFF2-40B4-BE49-F238E27FC236}">
                <a16:creationId xmlns:a16="http://schemas.microsoft.com/office/drawing/2014/main" id="{15C168A6-2A04-4E86-9412-72C07FB4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270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5179DA26-2283-4F2B-9222-59C12D87256B}"/>
              </a:ext>
            </a:extLst>
          </p:cNvPr>
          <p:cNvSpPr/>
          <p:nvPr/>
        </p:nvSpPr>
        <p:spPr>
          <a:xfrm>
            <a:off x="4211960" y="1628800"/>
            <a:ext cx="2736304" cy="1224136"/>
          </a:xfrm>
          <a:prstGeom prst="wedgeRectCallout">
            <a:avLst>
              <a:gd name="adj1" fmla="val 37995"/>
              <a:gd name="adj2" fmla="val 10218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favor, Senhor, não quero fazer isso.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7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strela, objeto ao ar livre&#10;&#10;Descrição gerada com muito alta confiança">
            <a:extLst>
              <a:ext uri="{FF2B5EF4-FFF2-40B4-BE49-F238E27FC236}">
                <a16:creationId xmlns:a16="http://schemas.microsoft.com/office/drawing/2014/main" id="{E869523B-F6BE-4FF6-B5E2-8C5776CA679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20717C9-9D2F-40EE-9550-8F6061457690}"/>
              </a:ext>
            </a:extLst>
          </p:cNvPr>
          <p:cNvSpPr/>
          <p:nvPr/>
        </p:nvSpPr>
        <p:spPr>
          <a:xfrm>
            <a:off x="179512" y="107107"/>
            <a:ext cx="8849194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Lágrimas começaram a escorrer e ele se lembrou de uma música intitulada “Amor de Deus”, que ele costumava ouvir quando era criança. Surpreendentemente, cantou a música em voz alta no meio do estabelecimento. Quando terminou, o desejo pela bebida tinha desaparecido e ele voltou para casa. Entendeu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Imagem 3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C4DE39B9-312C-4276-B448-4ACC6536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415855" cy="2722994"/>
          </a:xfrm>
          <a:prstGeom prst="rect">
            <a:avLst/>
          </a:prstGeom>
        </p:spPr>
      </p:pic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93E39C9B-E59F-46CB-BCBB-5FB9A1759236}"/>
              </a:ext>
            </a:extLst>
          </p:cNvPr>
          <p:cNvSpPr/>
          <p:nvPr/>
        </p:nvSpPr>
        <p:spPr>
          <a:xfrm>
            <a:off x="2267744" y="2564903"/>
            <a:ext cx="3600400" cy="1413713"/>
          </a:xfrm>
          <a:prstGeom prst="cloudCallout">
            <a:avLst>
              <a:gd name="adj1" fmla="val -41444"/>
              <a:gd name="adj2" fmla="val 811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foi um milagre!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EFD49A-8BD7-43A0-987A-4A60AC759F7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pic>
        <p:nvPicPr>
          <p:cNvPr id="8196" name="Picture 4" descr="Resultado de imagem para Homem no bar com garrafa na mão">
            <a:extLst>
              <a:ext uri="{FF2B5EF4-FFF2-40B4-BE49-F238E27FC236}">
                <a16:creationId xmlns:a16="http://schemas.microsoft.com/office/drawing/2014/main" id="{BC937B42-4A21-45DA-9FC5-1AD415B06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 bwMode="auto">
          <a:xfrm>
            <a:off x="2110221" y="2060848"/>
            <a:ext cx="4546215" cy="30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EF5D211-037A-4523-8F40-58A609470A34}"/>
              </a:ext>
            </a:extLst>
          </p:cNvPr>
          <p:cNvSpPr/>
          <p:nvPr/>
        </p:nvSpPr>
        <p:spPr>
          <a:xfrm>
            <a:off x="179512" y="107107"/>
            <a:ext cx="6480720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Três meses depois, o desejo de beber voltou com toda força.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foi a um bar e pediu uma bebida. Enquanto estava sentado com uma garrafa na mão, sentiu algo diferente. Sentiu que Deus estava com ele no bar. Pareceu-lhe ter ouvido uma voz a dizer: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84CDA2-8391-4E27-AEEE-5AEBD6834E23}"/>
              </a:ext>
            </a:extLst>
          </p:cNvPr>
          <p:cNvSpPr/>
          <p:nvPr/>
        </p:nvSpPr>
        <p:spPr>
          <a:xfrm>
            <a:off x="114004" y="5457418"/>
            <a:ext cx="897599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voz era tão convincente que ele não conseguiu segurar a garrafa e a colocou no balcão.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deixou o bar e nunca mais voltou ali. </a:t>
            </a: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F941459C-A9BF-4F4D-9980-9B00CA6C331A}"/>
              </a:ext>
            </a:extLst>
          </p:cNvPr>
          <p:cNvSpPr/>
          <p:nvPr/>
        </p:nvSpPr>
        <p:spPr>
          <a:xfrm>
            <a:off x="6156176" y="1937637"/>
            <a:ext cx="2592288" cy="1707387"/>
          </a:xfrm>
          <a:prstGeom prst="wedgeRoundRectCallout">
            <a:avLst>
              <a:gd name="adj1" fmla="val 51098"/>
              <a:gd name="adj2" fmla="val -12523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Filho, você não pertence a este lugar. Você não precisa estar aqui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847F20-D587-4C83-8AA0-D7126E4446F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D9854DD-A54C-47E4-8E01-32912B54514A}"/>
              </a:ext>
            </a:extLst>
          </p:cNvPr>
          <p:cNvSpPr/>
          <p:nvPr/>
        </p:nvSpPr>
        <p:spPr>
          <a:xfrm>
            <a:off x="179512" y="901169"/>
            <a:ext cx="8849194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Seis meses depois, foi batizado. Muitos membros da igreja se lembraram de quando ele era criança e o receberam de braços abertos.</a:t>
            </a:r>
          </a:p>
        </p:txBody>
      </p:sp>
      <p:pic>
        <p:nvPicPr>
          <p:cNvPr id="9" name="Imagem 8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0559ED14-A5B1-462D-BDCF-DC864A7D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50468"/>
            <a:ext cx="2415855" cy="2722994"/>
          </a:xfrm>
          <a:prstGeom prst="rect">
            <a:avLst/>
          </a:prstGeom>
        </p:spPr>
      </p:pic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9A322ECE-3B49-4611-9E1B-6C50C5F3282C}"/>
              </a:ext>
            </a:extLst>
          </p:cNvPr>
          <p:cNvSpPr/>
          <p:nvPr/>
        </p:nvSpPr>
        <p:spPr>
          <a:xfrm>
            <a:off x="3347864" y="1916832"/>
            <a:ext cx="2736304" cy="1224136"/>
          </a:xfrm>
          <a:prstGeom prst="wedgeRectCallout">
            <a:avLst>
              <a:gd name="adj1" fmla="val -45200"/>
              <a:gd name="adj2" fmla="val 9595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“Vejo-me como um maravilhoso milagre de Deus”,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Picture 2" descr="Resultado de imagem para batismo adventista">
            <a:extLst>
              <a:ext uri="{FF2B5EF4-FFF2-40B4-BE49-F238E27FC236}">
                <a16:creationId xmlns:a16="http://schemas.microsoft.com/office/drawing/2014/main" id="{BC559272-9E5C-4C96-9148-D2D35BD6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27" y="1814463"/>
            <a:ext cx="5921774" cy="44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bjeto ao ar livre, estrela&#10;&#10;Descrição gerada com muito alta confiança">
            <a:extLst>
              <a:ext uri="{FF2B5EF4-FFF2-40B4-BE49-F238E27FC236}">
                <a16:creationId xmlns:a16="http://schemas.microsoft.com/office/drawing/2014/main" id="{71D61ED2-1D2C-48E0-B589-5FE007CCF1B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D9854DD-A54C-47E4-8E01-32912B54514A}"/>
              </a:ext>
            </a:extLst>
          </p:cNvPr>
          <p:cNvSpPr/>
          <p:nvPr/>
        </p:nvSpPr>
        <p:spPr>
          <a:xfrm>
            <a:off x="179512" y="5517232"/>
            <a:ext cx="8849194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pediu ajuda e Deus o ajudou a vencer as tentações. Neste momento, vamos orar pedindo auxílio de Deus enquanto recolhemos a oferta.</a:t>
            </a:r>
          </a:p>
        </p:txBody>
      </p:sp>
      <p:pic>
        <p:nvPicPr>
          <p:cNvPr id="4" name="Imagem 3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A3E36066-FBE9-4845-81FF-7592980E5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3190"/>
            <a:ext cx="2415855" cy="2722994"/>
          </a:xfrm>
          <a:prstGeom prst="rect">
            <a:avLst/>
          </a:prstGeom>
        </p:spPr>
      </p:pic>
      <p:pic>
        <p:nvPicPr>
          <p:cNvPr id="6146" name="Picture 2" descr="Resultado de imagem para Homem explicando a Bíblia">
            <a:extLst>
              <a:ext uri="{FF2B5EF4-FFF2-40B4-BE49-F238E27FC236}">
                <a16:creationId xmlns:a16="http://schemas.microsoft.com/office/drawing/2014/main" id="{F5F7ADC7-F24F-4408-B4D9-3F687C338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55"/>
          <a:stretch/>
        </p:blipFill>
        <p:spPr bwMode="auto">
          <a:xfrm flipH="1">
            <a:off x="4423894" y="3355818"/>
            <a:ext cx="391353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B7694E40-59BD-471C-8144-0C84B7A63A6C}"/>
              </a:ext>
            </a:extLst>
          </p:cNvPr>
          <p:cNvSpPr/>
          <p:nvPr/>
        </p:nvSpPr>
        <p:spPr>
          <a:xfrm>
            <a:off x="117182" y="121965"/>
            <a:ext cx="2415855" cy="1224136"/>
          </a:xfrm>
          <a:prstGeom prst="wedgeRectCallout">
            <a:avLst>
              <a:gd name="adj1" fmla="val -991"/>
              <a:gd name="adj2" fmla="val 8739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Vocês obedecem aos mandamentos de Deus? 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7400BD01-20ED-44E3-9926-D93495287ABA}"/>
              </a:ext>
            </a:extLst>
          </p:cNvPr>
          <p:cNvSpPr/>
          <p:nvPr/>
        </p:nvSpPr>
        <p:spPr>
          <a:xfrm>
            <a:off x="3826818" y="836712"/>
            <a:ext cx="4993653" cy="2021508"/>
          </a:xfrm>
          <a:prstGeom prst="wedgeRectCallout">
            <a:avLst>
              <a:gd name="adj1" fmla="val 490"/>
              <a:gd name="adj2" fmla="val 9416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somos tentados a fazer algo errado, parece muito difícil obedecer a Deus, mas Ele promete ajudar àqueles que pedirem. Tiago 1:12 diz: “Feliz é o homem que persevera na provação, porque depois de aprovado receberá a coroa da vida que Deus prometeu aos que O amam.”</a:t>
            </a:r>
          </a:p>
        </p:txBody>
      </p:sp>
    </p:spTree>
    <p:extLst>
      <p:ext uri="{BB962C8B-B14F-4D97-AF65-F5344CB8AC3E}">
        <p14:creationId xmlns:p14="http://schemas.microsoft.com/office/powerpoint/2010/main" val="26083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18">
            <a:extLst>
              <a:ext uri="{FF2B5EF4-FFF2-40B4-BE49-F238E27FC236}">
                <a16:creationId xmlns:a16="http://schemas.microsoft.com/office/drawing/2014/main" id="{9641B385-DE27-4A9C-AAA8-6F4CC7E2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" y="2317636"/>
            <a:ext cx="3096344" cy="45243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FF0000"/>
                </a:solidFill>
              </a:rPr>
              <a:t>Resumo missionário</a:t>
            </a:r>
            <a:endParaRPr lang="pt-BR" altLang="pt-BR" sz="1600" b="1" dirty="0"/>
          </a:p>
          <a:p>
            <a:r>
              <a:rPr lang="pt-BR" sz="1600" b="1" i="1" dirty="0"/>
              <a:t>• O nome oficial do México é Estados Unidos Mexicanos, com 123 milhões de habitantes.</a:t>
            </a:r>
          </a:p>
          <a:p>
            <a:r>
              <a:rPr lang="pt-BR" sz="1600" b="1" i="1" dirty="0"/>
              <a:t>• Os habitantes desse país foram os primeiros a cultivar milho, tomate, cacau, pimenta e feijão</a:t>
            </a:r>
          </a:p>
          <a:p>
            <a:r>
              <a:rPr lang="pt-BR" sz="1600" b="1" i="1" dirty="0"/>
              <a:t>• O esporte mais popular no México é o futebol. O país recebeu a copa mundial em 1970 e 1986</a:t>
            </a:r>
          </a:p>
          <a:p>
            <a:r>
              <a:rPr lang="pt-BR" sz="1600" b="1" i="1" dirty="0"/>
              <a:t>• A península a oeste do continente americano é chamada de Baja </a:t>
            </a:r>
            <a:r>
              <a:rPr lang="pt-BR" sz="1600" b="1" i="1" dirty="0" err="1"/>
              <a:t>California</a:t>
            </a:r>
            <a:r>
              <a:rPr lang="pt-BR" sz="1600" b="1" i="1" dirty="0"/>
              <a:t>, onde crescem mais de 120 espécies de cactos</a:t>
            </a:r>
            <a:endParaRPr lang="pt-BR" sz="1600" b="1" dirty="0"/>
          </a:p>
        </p:txBody>
      </p:sp>
      <p:pic>
        <p:nvPicPr>
          <p:cNvPr id="24" name="Picture 2" descr="Resultado de imagem para Cactos Mexicanos">
            <a:extLst>
              <a:ext uri="{FF2B5EF4-FFF2-40B4-BE49-F238E27FC236}">
                <a16:creationId xmlns:a16="http://schemas.microsoft.com/office/drawing/2014/main" id="{C5978D2B-B186-46CB-B459-78494810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076035" cy="15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m relacionada">
            <a:extLst>
              <a:ext uri="{FF2B5EF4-FFF2-40B4-BE49-F238E27FC236}">
                <a16:creationId xmlns:a16="http://schemas.microsoft.com/office/drawing/2014/main" id="{5E4094EA-DDCB-4CDA-9AFC-D6137237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14" y="3631386"/>
            <a:ext cx="4000832" cy="32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m relacionada">
            <a:extLst>
              <a:ext uri="{FF2B5EF4-FFF2-40B4-BE49-F238E27FC236}">
                <a16:creationId xmlns:a16="http://schemas.microsoft.com/office/drawing/2014/main" id="{48CEA70F-EF4A-47CC-8EAF-8A3A7016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0" y="708817"/>
            <a:ext cx="5220072" cy="29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F94A539-BC7E-479F-87D5-3F7C5F59781E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Divisão INTERAMERICANA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17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8">
            <a:extLst>
              <a:ext uri="{FF2B5EF4-FFF2-40B4-BE49-F238E27FC236}">
                <a16:creationId xmlns:a16="http://schemas.microsoft.com/office/drawing/2014/main" id="{B37C5BFE-2603-4F3B-9110-A957852C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" y="702221"/>
            <a:ext cx="2903052" cy="45397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Vaquita</a:t>
            </a:r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300" dirty="0">
                <a:latin typeface="Comic Sans MS" panose="030F0702030302020204" pitchFamily="66" charset="0"/>
              </a:rPr>
              <a:t>A </a:t>
            </a:r>
            <a:r>
              <a:rPr lang="pt-BR" sz="1300" dirty="0" err="1">
                <a:latin typeface="Comic Sans MS" panose="030F0702030302020204" pitchFamily="66" charset="0"/>
              </a:rPr>
              <a:t>vaquita</a:t>
            </a:r>
            <a:r>
              <a:rPr lang="pt-BR" sz="1300" dirty="0">
                <a:latin typeface="Comic Sans MS" panose="030F0702030302020204" pitchFamily="66" charset="0"/>
              </a:rPr>
              <a:t> é um mamífero aquático, nativo do </a:t>
            </a:r>
            <a:r>
              <a:rPr lang="pt-BR" sz="1300" b="1" dirty="0">
                <a:latin typeface="Comic Sans MS" panose="030F0702030302020204" pitchFamily="66" charset="0"/>
              </a:rPr>
              <a:t>México</a:t>
            </a:r>
            <a:r>
              <a:rPr lang="pt-BR" sz="1300" dirty="0">
                <a:latin typeface="Comic Sans MS" panose="030F0702030302020204" pitchFamily="66" charset="0"/>
              </a:rPr>
              <a:t>;</a:t>
            </a:r>
            <a:endParaRPr lang="es-ES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300" dirty="0">
                <a:latin typeface="Comic Sans MS" panose="030F0702030302020204" pitchFamily="66" charset="0"/>
              </a:rPr>
              <a:t>São lindos e tímidos e se parecem com golfinhos;</a:t>
            </a:r>
          </a:p>
          <a:p>
            <a:pPr algn="just"/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300" dirty="0">
                <a:latin typeface="Comic Sans MS" panose="030F0702030302020204" pitchFamily="66" charset="0"/>
              </a:rPr>
              <a:t>Medem cerca de 150cm, e pesam cerca de 50kg;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300" dirty="0">
                <a:latin typeface="Comic Sans MS" panose="030F0702030302020204" pitchFamily="66" charset="0"/>
              </a:rPr>
              <a:t>Possuem anéis escuros ao redor dos olhos e uma mancha característica nos lábios;</a:t>
            </a:r>
          </a:p>
          <a:p>
            <a:pPr algn="just"/>
            <a:endParaRPr lang="pt-BR" sz="13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300" dirty="0">
                <a:latin typeface="Comic Sans MS" panose="030F0702030302020204" pitchFamily="66" charset="0"/>
              </a:rPr>
              <a:t>É o mais raro mamífero e o menor cetáceo do mundo. Está em grande perigo de extinção. Restam apenas 30 </a:t>
            </a:r>
            <a:r>
              <a:rPr lang="pt-BR" sz="1300" dirty="0" err="1">
                <a:latin typeface="Comic Sans MS" panose="030F0702030302020204" pitchFamily="66" charset="0"/>
              </a:rPr>
              <a:t>vaquitas</a:t>
            </a:r>
            <a:r>
              <a:rPr lang="pt-BR" sz="1300" dirty="0">
                <a:latin typeface="Comic Sans MS" panose="030F0702030302020204" pitchFamily="66" charset="0"/>
              </a:rPr>
              <a:t> no mundo.</a:t>
            </a:r>
          </a:p>
          <a:p>
            <a:pPr algn="just"/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F2D4EC-9053-4925-9A12-F4018033E00C}"/>
              </a:ext>
            </a:extLst>
          </p:cNvPr>
          <p:cNvSpPr txBox="1"/>
          <p:nvPr/>
        </p:nvSpPr>
        <p:spPr>
          <a:xfrm>
            <a:off x="251520" y="6464369"/>
            <a:ext cx="272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do México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08A602-B52C-480E-85B1-93AC1E0338B1}"/>
              </a:ext>
            </a:extLst>
          </p:cNvPr>
          <p:cNvSpPr txBox="1"/>
          <p:nvPr/>
        </p:nvSpPr>
        <p:spPr>
          <a:xfrm>
            <a:off x="6259336" y="6534177"/>
            <a:ext cx="268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latin typeface="Comic Sans MS" panose="030F0702030302020204" pitchFamily="66" charset="0"/>
              </a:rPr>
              <a:t>Vaquita</a:t>
            </a:r>
            <a:r>
              <a:rPr lang="pt-BR" sz="1200" dirty="0">
                <a:latin typeface="Comic Sans MS" panose="030F0702030302020204" pitchFamily="66" charset="0"/>
              </a:rPr>
              <a:t>, presa à rede de pesca</a:t>
            </a:r>
          </a:p>
        </p:txBody>
      </p:sp>
      <p:pic>
        <p:nvPicPr>
          <p:cNvPr id="19" name="Picture 2" descr="Resultado de imagem para vaquita marina">
            <a:extLst>
              <a:ext uri="{FF2B5EF4-FFF2-40B4-BE49-F238E27FC236}">
                <a16:creationId xmlns:a16="http://schemas.microsoft.com/office/drawing/2014/main" id="{771445CF-823E-4F23-9C97-F2F12AD5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55" y="2428657"/>
            <a:ext cx="3284924" cy="2047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6" descr="Imagem relacionada">
            <a:extLst>
              <a:ext uri="{FF2B5EF4-FFF2-40B4-BE49-F238E27FC236}">
                <a16:creationId xmlns:a16="http://schemas.microsoft.com/office/drawing/2014/main" id="{E1FBF9F9-505B-4C36-8B98-67C5B03A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40" y="4581128"/>
            <a:ext cx="2517715" cy="217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8" descr="Imagem relacionada">
            <a:extLst>
              <a:ext uri="{FF2B5EF4-FFF2-40B4-BE49-F238E27FC236}">
                <a16:creationId xmlns:a16="http://schemas.microsoft.com/office/drawing/2014/main" id="{DFF21C9F-2AFA-47FA-85CD-B608BC8C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85" y="4594700"/>
            <a:ext cx="28956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10" descr="https://www.anunciad.com.br/posts/published/37873/13512/images/g.jpg">
            <a:extLst>
              <a:ext uri="{FF2B5EF4-FFF2-40B4-BE49-F238E27FC236}">
                <a16:creationId xmlns:a16="http://schemas.microsoft.com/office/drawing/2014/main" id="{8A1701E5-C8C5-4DEF-881C-630EF86D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77" y="751890"/>
            <a:ext cx="3985673" cy="1992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12" descr="Bandeira do México">
            <a:extLst>
              <a:ext uri="{FF2B5EF4-FFF2-40B4-BE49-F238E27FC236}">
                <a16:creationId xmlns:a16="http://schemas.microsoft.com/office/drawing/2014/main" id="{76CA2F48-D8F8-4182-AD74-A64797E1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2" y="5369554"/>
            <a:ext cx="1915926" cy="10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239F5BC7-5F25-4447-8179-822CD8B143F8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Divisão INTERAMERICANA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25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ixaDeTexto 2"/>
          <p:cNvSpPr txBox="1">
            <a:spLocks noChangeArrowheads="1"/>
          </p:cNvSpPr>
          <p:nvPr/>
        </p:nvSpPr>
        <p:spPr bwMode="auto">
          <a:xfrm>
            <a:off x="107504" y="981075"/>
            <a:ext cx="903649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>
                <a:latin typeface="Calibri" pitchFamily="34" charset="0"/>
              </a:rPr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>
                <a:latin typeface="Calibri" pitchFamily="34" charset="0"/>
              </a:rPr>
              <a:t>Se por </a:t>
            </a:r>
            <a:r>
              <a:rPr lang="pt-BR" altLang="pt-BR" sz="2400" b="1">
                <a:latin typeface="Calibri" pitchFamily="34" charset="0"/>
              </a:rPr>
              <a:t>acaso estivermos </a:t>
            </a:r>
            <a:r>
              <a:rPr lang="pt-BR" altLang="pt-BR" sz="2400" b="1" dirty="0">
                <a:latin typeface="Calibri" pitchFamily="34" charset="0"/>
              </a:rPr>
              <a:t>utilizando de maneira indevida alguma imagem, por </a:t>
            </a:r>
            <a:r>
              <a:rPr lang="pt-BR" altLang="pt-BR" sz="2400" b="1">
                <a:latin typeface="Calibri" pitchFamily="34" charset="0"/>
              </a:rPr>
              <a:t>favor me </a:t>
            </a:r>
            <a:r>
              <a:rPr lang="pt-BR" altLang="pt-BR" sz="2400" b="1" dirty="0">
                <a:latin typeface="Calibri" pitchFamily="34" charset="0"/>
              </a:rPr>
              <a:t>avise que retirarei imediatamente a imagem deste material.</a:t>
            </a:r>
          </a:p>
        </p:txBody>
      </p:sp>
      <p:sp>
        <p:nvSpPr>
          <p:cNvPr id="71684" name="Retângulo 3"/>
          <p:cNvSpPr>
            <a:spLocks noChangeArrowheads="1"/>
          </p:cNvSpPr>
          <p:nvPr/>
        </p:nvSpPr>
        <p:spPr bwMode="auto">
          <a:xfrm>
            <a:off x="123131" y="3550479"/>
            <a:ext cx="90364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Neste trimestre contamos com a colaboração de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Eliane Batista </a:t>
            </a:r>
            <a:r>
              <a:rPr lang="pt-BR" altLang="pt-BR" sz="2400" b="1" dirty="0">
                <a:latin typeface="Calibri" pitchFamily="34" charset="0"/>
              </a:rPr>
              <a:t>para a pesquisa dos animais  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Neste trimestre contamos com a colaboração de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Mayara Leme Costa </a:t>
            </a:r>
            <a:r>
              <a:rPr lang="pt-BR" altLang="pt-BR" sz="2400" b="1" dirty="0">
                <a:latin typeface="Calibri" pitchFamily="34" charset="0"/>
              </a:rPr>
              <a:t>na preparação deste Power Point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pt-BR" altLang="pt-BR" sz="2400" b="1" dirty="0">
                <a:latin typeface="Calibri" pitchFamily="34" charset="0"/>
              </a:rPr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Ruy Ernesto N Schwantes (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  <a:hlinkClick r:id="rId2"/>
              </a:rPr>
              <a:t>ruy_ernesto@hotmail.com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54133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sultado de imagem para América Central">
            <a:extLst>
              <a:ext uri="{FF2B5EF4-FFF2-40B4-BE49-F238E27FC236}">
                <a16:creationId xmlns:a16="http://schemas.microsoft.com/office/drawing/2014/main" id="{13F99E9D-D8AD-4752-A26D-B9B61F3B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68413"/>
            <a:ext cx="892016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aixaDeTexto 24">
            <a:extLst>
              <a:ext uri="{FF2B5EF4-FFF2-40B4-BE49-F238E27FC236}">
                <a16:creationId xmlns:a16="http://schemas.microsoft.com/office/drawing/2014/main" id="{6A3A146E-EA33-4219-B1C5-32B183C7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4168775"/>
            <a:ext cx="2581275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1200" b="1"/>
              <a:t>Prédio para Centro Comunitário, no Hospital Adventista do Sudeste, em Villahermosa, no México</a:t>
            </a:r>
          </a:p>
          <a:p>
            <a:pPr eaLnBrk="1" hangingPunct="1">
              <a:buFontTx/>
              <a:buAutoNum type="arabicPeriod"/>
            </a:pPr>
            <a:endParaRPr lang="pt-BR" altLang="pt-BR" sz="1200" b="1"/>
          </a:p>
          <a:p>
            <a:pPr eaLnBrk="1" hangingPunct="1">
              <a:buFontTx/>
              <a:buAutoNum type="arabicPeriod"/>
            </a:pPr>
            <a:r>
              <a:rPr lang="pt-BR" altLang="pt-BR" sz="1200" b="1"/>
              <a:t>Centro de Influência e Centro evangelístico, na Universidade Adventista das Antilhas, em Mayaguez, Porto Rico</a:t>
            </a:r>
          </a:p>
          <a:p>
            <a:pPr eaLnBrk="1" hangingPunct="1">
              <a:buFontTx/>
              <a:buAutoNum type="arabicPeriod"/>
            </a:pPr>
            <a:endParaRPr lang="pt-BR" altLang="pt-BR" sz="1200" b="1"/>
          </a:p>
          <a:p>
            <a:pPr eaLnBrk="1" hangingPunct="1">
              <a:buFontTx/>
              <a:buAutoNum type="arabicPeriod"/>
            </a:pPr>
            <a:r>
              <a:rPr lang="pt-BR" altLang="pt-BR" sz="1200" b="1"/>
              <a:t>Igreja na Universidade do Sul do Caribe, em Maracas, Trinidad e Tobago</a:t>
            </a:r>
          </a:p>
        </p:txBody>
      </p:sp>
      <p:cxnSp>
        <p:nvCxnSpPr>
          <p:cNvPr id="34" name="Conector de seta reta 21">
            <a:extLst>
              <a:ext uri="{FF2B5EF4-FFF2-40B4-BE49-F238E27FC236}">
                <a16:creationId xmlns:a16="http://schemas.microsoft.com/office/drawing/2014/main" id="{2B02CD95-F083-4B97-888C-9AAD358AE5C4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2640013" y="3975100"/>
            <a:ext cx="3863975" cy="1169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7F95D1F8-773B-4C21-A331-A96E85560639}"/>
              </a:ext>
            </a:extLst>
          </p:cNvPr>
          <p:cNvSpPr>
            <a:spLocks noChangeAspect="1"/>
          </p:cNvSpPr>
          <p:nvPr/>
        </p:nvSpPr>
        <p:spPr>
          <a:xfrm>
            <a:off x="2268538" y="6011863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36" name="Conector de seta reta 21">
            <a:extLst>
              <a:ext uri="{FF2B5EF4-FFF2-40B4-BE49-F238E27FC236}">
                <a16:creationId xmlns:a16="http://schemas.microsoft.com/office/drawing/2014/main" id="{E7C097A6-C780-42D3-80FE-A218DC3754EB}"/>
              </a:ext>
            </a:extLst>
          </p:cNvPr>
          <p:cNvCxnSpPr>
            <a:cxnSpLocks/>
            <a:stCxn id="35" idx="6"/>
          </p:cNvCxnSpPr>
          <p:nvPr/>
        </p:nvCxnSpPr>
        <p:spPr>
          <a:xfrm flipV="1">
            <a:off x="2808288" y="5308600"/>
            <a:ext cx="4686300" cy="8651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84AAD446-5318-4240-B9DF-4119697357B5}"/>
              </a:ext>
            </a:extLst>
          </p:cNvPr>
          <p:cNvSpPr>
            <a:spLocks noChangeAspect="1"/>
          </p:cNvSpPr>
          <p:nvPr/>
        </p:nvSpPr>
        <p:spPr>
          <a:xfrm>
            <a:off x="2100263" y="4983163"/>
            <a:ext cx="539750" cy="3254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D5E1302-0291-48A0-8F49-CE84F158A7D1}"/>
              </a:ext>
            </a:extLst>
          </p:cNvPr>
          <p:cNvSpPr>
            <a:spLocks noChangeAspect="1"/>
          </p:cNvSpPr>
          <p:nvPr/>
        </p:nvSpPr>
        <p:spPr>
          <a:xfrm>
            <a:off x="2100263" y="4095750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39" name="Conector de seta reta 21">
            <a:extLst>
              <a:ext uri="{FF2B5EF4-FFF2-40B4-BE49-F238E27FC236}">
                <a16:creationId xmlns:a16="http://schemas.microsoft.com/office/drawing/2014/main" id="{E721AA19-28A9-4F99-9B1E-5CAB8A6D5EC3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2640013" y="3411538"/>
            <a:ext cx="539750" cy="84613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Espaço Reservado para Texto 1">
            <a:extLst>
              <a:ext uri="{FF2B5EF4-FFF2-40B4-BE49-F238E27FC236}">
                <a16:creationId xmlns:a16="http://schemas.microsoft.com/office/drawing/2014/main" id="{0D787BDA-0BB0-4CB8-91B4-015DE5AB27A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DIVISÃO INTERAMERICANA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DFF5F-2A9E-4643-99EE-34B08EC43BC9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</p:spTree>
    <p:extLst>
      <p:ext uri="{BB962C8B-B14F-4D97-AF65-F5344CB8AC3E}">
        <p14:creationId xmlns:p14="http://schemas.microsoft.com/office/powerpoint/2010/main" val="4876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m para América Central">
            <a:extLst>
              <a:ext uri="{FF2B5EF4-FFF2-40B4-BE49-F238E27FC236}">
                <a16:creationId xmlns:a16="http://schemas.microsoft.com/office/drawing/2014/main" id="{69CFA975-FFAF-4545-B6D2-F4C2985E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69" y="1951911"/>
            <a:ext cx="5590957" cy="35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F395D0A9-B7C3-41B7-AC65-3365E5BDBA86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Missões – 10 de fevereiro</a:t>
            </a:r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5F2A8B4-0401-413B-9AB0-3081F915764C}"/>
              </a:ext>
            </a:extLst>
          </p:cNvPr>
          <p:cNvSpPr txBox="1">
            <a:spLocks/>
          </p:cNvSpPr>
          <p:nvPr/>
        </p:nvSpPr>
        <p:spPr>
          <a:xfrm>
            <a:off x="1002499" y="836712"/>
            <a:ext cx="8172400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Deus entra em um bar</a:t>
            </a:r>
          </a:p>
        </p:txBody>
      </p:sp>
      <p:sp>
        <p:nvSpPr>
          <p:cNvPr id="15" name="CaixaDeTexto 2">
            <a:extLst>
              <a:ext uri="{FF2B5EF4-FFF2-40B4-BE49-F238E27FC236}">
                <a16:creationId xmlns:a16="http://schemas.microsoft.com/office/drawing/2014/main" id="{C903B092-D92B-4894-B17C-D7C47A5A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1" y="6434133"/>
            <a:ext cx="1296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México</a:t>
            </a:r>
            <a:endParaRPr lang="pt-BR" altLang="pt-BR" sz="24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3E86A6E-E798-43D7-B7B4-353CD0D803C2}"/>
              </a:ext>
            </a:extLst>
          </p:cNvPr>
          <p:cNvSpPr/>
          <p:nvPr/>
        </p:nvSpPr>
        <p:spPr>
          <a:xfrm>
            <a:off x="51674" y="4915945"/>
            <a:ext cx="344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cs typeface="Arial" panose="020B0604020202020204" pitchFamily="34" charset="0"/>
              </a:rPr>
              <a:t>Fermin</a:t>
            </a:r>
            <a:r>
              <a:rPr lang="pt-BR" sz="2400" b="1" dirty="0">
                <a:cs typeface="Arial" panose="020B0604020202020204" pitchFamily="34" charset="0"/>
              </a:rPr>
              <a:t> Espinoza Marin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D50506E-C0DB-4DA1-B4A9-5332B7644D0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067944" y="3312770"/>
            <a:ext cx="1229385" cy="33521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Resultado de imagem para Mexico animated flag">
            <a:extLst>
              <a:ext uri="{FF2B5EF4-FFF2-40B4-BE49-F238E27FC236}">
                <a16:creationId xmlns:a16="http://schemas.microsoft.com/office/drawing/2014/main" id="{D394E86E-44E9-4C73-B61C-6850EB897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1" y="5301208"/>
            <a:ext cx="21877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E647F81E-DA86-48D3-A5F7-5A46CA983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6" y="1603665"/>
            <a:ext cx="2863273" cy="322729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77A3F67-BE1E-4D2F-9EA2-E1182DA34EB3}"/>
              </a:ext>
            </a:extLst>
          </p:cNvPr>
          <p:cNvSpPr txBox="1"/>
          <p:nvPr/>
        </p:nvSpPr>
        <p:spPr>
          <a:xfrm>
            <a:off x="4201481" y="1602276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Divisão Interamericana</a:t>
            </a:r>
          </a:p>
        </p:txBody>
      </p:sp>
    </p:spTree>
    <p:extLst>
      <p:ext uri="{BB962C8B-B14F-4D97-AF65-F5344CB8AC3E}">
        <p14:creationId xmlns:p14="http://schemas.microsoft.com/office/powerpoint/2010/main" val="779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do de imagem para América Central">
            <a:extLst>
              <a:ext uri="{FF2B5EF4-FFF2-40B4-BE49-F238E27FC236}">
                <a16:creationId xmlns:a16="http://schemas.microsoft.com/office/drawing/2014/main" id="{53F78FD7-C5CC-493F-81E7-C8324DD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" y="20950"/>
            <a:ext cx="5590957" cy="35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América Central">
            <a:extLst>
              <a:ext uri="{FF2B5EF4-FFF2-40B4-BE49-F238E27FC236}">
                <a16:creationId xmlns:a16="http://schemas.microsoft.com/office/drawing/2014/main" id="{E137CAE2-4F0C-4C70-9683-51C8BBA06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r="63187" b="35854"/>
          <a:stretch/>
        </p:blipFill>
        <p:spPr bwMode="auto">
          <a:xfrm>
            <a:off x="5004048" y="2483537"/>
            <a:ext cx="4139952" cy="4374463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F6AB647-FBC0-44AF-9BBD-DC48E0024EB9}"/>
              </a:ext>
            </a:extLst>
          </p:cNvPr>
          <p:cNvSpPr/>
          <p:nvPr/>
        </p:nvSpPr>
        <p:spPr>
          <a:xfrm>
            <a:off x="5677286" y="188640"/>
            <a:ext cx="3430718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possível que Deus entre em um bar para salvar alguém?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acredita que sim. Crescido em um lar adventista do sétimo dia no México, 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4CE6EA5-332B-4E30-ADE7-BDDF8B0B6C12}"/>
              </a:ext>
            </a:extLst>
          </p:cNvPr>
          <p:cNvCxnSpPr>
            <a:cxnSpLocks/>
          </p:cNvCxnSpPr>
          <p:nvPr/>
        </p:nvCxnSpPr>
        <p:spPr>
          <a:xfrm>
            <a:off x="2093670" y="85095"/>
            <a:ext cx="7014334" cy="235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DD9B0860-B6A7-422E-8B5B-868FE016077B}"/>
              </a:ext>
            </a:extLst>
          </p:cNvPr>
          <p:cNvSpPr/>
          <p:nvPr/>
        </p:nvSpPr>
        <p:spPr>
          <a:xfrm>
            <a:off x="40392" y="5843073"/>
            <a:ext cx="4939152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quando chegou a fase adulta, desistiu de Deus e começou a maltratar seu corpo, passando a beber e fumar.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2D1922F-BCB3-4A75-AAB9-16F8FAB13A8F}"/>
              </a:ext>
            </a:extLst>
          </p:cNvPr>
          <p:cNvSpPr/>
          <p:nvPr/>
        </p:nvSpPr>
        <p:spPr>
          <a:xfrm>
            <a:off x="5373995" y="3734311"/>
            <a:ext cx="1656184" cy="1084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pic>
        <p:nvPicPr>
          <p:cNvPr id="15" name="Imagem 14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2820D3C1-FCF9-4CDA-B7D1-CC4C77B6C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" y="3107437"/>
            <a:ext cx="2415855" cy="2722994"/>
          </a:xfrm>
          <a:prstGeom prst="rect">
            <a:avLst/>
          </a:prstGeom>
        </p:spPr>
      </p:pic>
      <p:pic>
        <p:nvPicPr>
          <p:cNvPr id="16" name="Picture 2" descr="Resultado de imagem para América Central">
            <a:extLst>
              <a:ext uri="{FF2B5EF4-FFF2-40B4-BE49-F238E27FC236}">
                <a16:creationId xmlns:a16="http://schemas.microsoft.com/office/drawing/2014/main" id="{B53CD92C-BA58-4F4C-B17A-8FB74136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r="63187" b="35854"/>
          <a:stretch/>
        </p:blipFill>
        <p:spPr bwMode="auto">
          <a:xfrm>
            <a:off x="35496" y="85095"/>
            <a:ext cx="2058174" cy="2174761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F7C1427-CC75-4D2E-9AE7-31AA491AFC3D}"/>
              </a:ext>
            </a:extLst>
          </p:cNvPr>
          <p:cNvCxnSpPr>
            <a:cxnSpLocks/>
          </p:cNvCxnSpPr>
          <p:nvPr/>
        </p:nvCxnSpPr>
        <p:spPr>
          <a:xfrm>
            <a:off x="57170" y="85095"/>
            <a:ext cx="4946878" cy="2398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1FFBB25-F7B2-4FA3-9B30-F3EF57E10DF1}"/>
              </a:ext>
            </a:extLst>
          </p:cNvPr>
          <p:cNvCxnSpPr>
            <a:cxnSpLocks/>
          </p:cNvCxnSpPr>
          <p:nvPr/>
        </p:nvCxnSpPr>
        <p:spPr>
          <a:xfrm>
            <a:off x="2093670" y="2296618"/>
            <a:ext cx="7050330" cy="4561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8ADCC933-4C68-4957-9DE3-CE6D513E08D9}"/>
              </a:ext>
            </a:extLst>
          </p:cNvPr>
          <p:cNvCxnSpPr>
            <a:cxnSpLocks/>
          </p:cNvCxnSpPr>
          <p:nvPr/>
        </p:nvCxnSpPr>
        <p:spPr>
          <a:xfrm>
            <a:off x="57170" y="2259856"/>
            <a:ext cx="4946878" cy="4598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objeto ao ar livre, estrela&#10;&#10;Descrição gerada com muito alta confiança">
            <a:extLst>
              <a:ext uri="{FF2B5EF4-FFF2-40B4-BE49-F238E27FC236}">
                <a16:creationId xmlns:a16="http://schemas.microsoft.com/office/drawing/2014/main" id="{E744E227-552B-40B5-92FD-DDEEDE88853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1662B8C5-9270-478F-97B0-232DB98C2038}"/>
              </a:ext>
            </a:extLst>
          </p:cNvPr>
          <p:cNvSpPr/>
          <p:nvPr/>
        </p:nvSpPr>
        <p:spPr>
          <a:xfrm>
            <a:off x="179512" y="107107"/>
            <a:ext cx="8849194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 odiava tanto a própria vida que queria morrer, chegando a dizer aos amigos:</a:t>
            </a:r>
          </a:p>
        </p:txBody>
      </p:sp>
      <p:pic>
        <p:nvPicPr>
          <p:cNvPr id="4" name="Imagem 3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428AD0A9-E877-480B-8F0A-FB64A460B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2415855" cy="2722994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DAAE7D8A-C904-4A3B-AED4-EFF981CAE29E}"/>
              </a:ext>
            </a:extLst>
          </p:cNvPr>
          <p:cNvSpPr/>
          <p:nvPr/>
        </p:nvSpPr>
        <p:spPr>
          <a:xfrm>
            <a:off x="2627784" y="1556792"/>
            <a:ext cx="2952328" cy="2232248"/>
          </a:xfrm>
          <a:prstGeom prst="wedgeEllipseCallout">
            <a:avLst>
              <a:gd name="adj1" fmla="val 47241"/>
              <a:gd name="adj2" fmla="val 5524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eu morrer, não se sintam culpados porque esse é meu desejo.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470C866-AF59-4C1B-93D1-7F670462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B7872BF-1195-411D-BE8E-8A42D76DC01B}"/>
              </a:ext>
            </a:extLst>
          </p:cNvPr>
          <p:cNvSpPr/>
          <p:nvPr/>
        </p:nvSpPr>
        <p:spPr>
          <a:xfrm>
            <a:off x="179512" y="107107"/>
            <a:ext cx="884919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procurou novos “amigos”, passando a se relacionar com ladrões e outros criminosos. Sua relação de amizade era estranha, pois gritava com eles, usava palavras grosseiras e os ameaçava, esperando que eles revidassem. Porém, conforme suas próprias palavras: </a:t>
            </a:r>
          </a:p>
        </p:txBody>
      </p:sp>
      <p:pic>
        <p:nvPicPr>
          <p:cNvPr id="4" name="Imagem 3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6B315195-4195-4E23-AD5A-EB3C40426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" y="3107437"/>
            <a:ext cx="2415855" cy="272299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00D8296E-A82B-40EF-849F-28DAE611F51C}"/>
              </a:ext>
            </a:extLst>
          </p:cNvPr>
          <p:cNvSpPr/>
          <p:nvPr/>
        </p:nvSpPr>
        <p:spPr>
          <a:xfrm>
            <a:off x="1979712" y="2097868"/>
            <a:ext cx="2376264" cy="1872208"/>
          </a:xfrm>
          <a:prstGeom prst="wedgeEllipseCallout">
            <a:avLst>
              <a:gd name="adj1" fmla="val -54572"/>
              <a:gd name="adj2" fmla="val 4507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“Deus nunca deixou ninguém me machucar”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céu, ao ar livre, montanha, pôr do sol&#10;&#10;Descrição gerada com muito alta confiança">
            <a:extLst>
              <a:ext uri="{FF2B5EF4-FFF2-40B4-BE49-F238E27FC236}">
                <a16:creationId xmlns:a16="http://schemas.microsoft.com/office/drawing/2014/main" id="{0ABF4CA8-F51F-4E25-9B4A-FBB2F5D5E53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B841A29-6259-4C9D-BFED-38DF02DF57A5}"/>
              </a:ext>
            </a:extLst>
          </p:cNvPr>
          <p:cNvSpPr/>
          <p:nvPr/>
        </p:nvSpPr>
        <p:spPr>
          <a:xfrm>
            <a:off x="2398718" y="-1908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M s,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hora,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edir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que J sus cure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steza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do s u coração, es á b m?</a:t>
            </a: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C931CE-85D4-4949-90BC-7666D0D87748}"/>
              </a:ext>
            </a:extLst>
          </p:cNvPr>
          <p:cNvSpPr/>
          <p:nvPr/>
        </p:nvSpPr>
        <p:spPr>
          <a:xfrm>
            <a:off x="179512" y="107107"/>
            <a:ext cx="8849194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Certo dia, um homem bateu à porta da casa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Fermin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 ofereceu estudos bíblicos. Achando-se sozinho e triste, ele convidou o homem para entrar. A partir daquele dia, eles se encontraram muitas vezes. </a:t>
            </a:r>
          </a:p>
        </p:txBody>
      </p:sp>
      <p:pic>
        <p:nvPicPr>
          <p:cNvPr id="5" name="Imagem 4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E377550F-32E5-48A5-85EC-6F6FE8F60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99907"/>
            <a:ext cx="2415855" cy="2722994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C8D01899-868C-40B0-BAF3-E3B050918665}"/>
              </a:ext>
            </a:extLst>
          </p:cNvPr>
          <p:cNvSpPr/>
          <p:nvPr/>
        </p:nvSpPr>
        <p:spPr>
          <a:xfrm>
            <a:off x="1619672" y="2420888"/>
            <a:ext cx="4608512" cy="2088232"/>
          </a:xfrm>
          <a:prstGeom prst="wedgeRoundRectCallout">
            <a:avLst>
              <a:gd name="adj1" fmla="val 49514"/>
              <a:gd name="adj2" fmla="val 75728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 me explique Apocalipse 12:17 que diz: “O dragão irou-se contra a mulher e saiu para guerrear contra o restante da sua descendência, os que obedecem aos mandamentos de Deus e se mantêm fiéis ao testemunho de Jesus.”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8400151-9F50-4C19-ABBE-F0F713042691}"/>
              </a:ext>
            </a:extLst>
          </p:cNvPr>
          <p:cNvSpPr/>
          <p:nvPr/>
        </p:nvSpPr>
        <p:spPr>
          <a:xfrm>
            <a:off x="184845" y="1673513"/>
            <a:ext cx="88491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depois ainda perguntou: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DFB7CAD3-3060-45C5-A1F1-E4F92E967042}"/>
              </a:ext>
            </a:extLst>
          </p:cNvPr>
          <p:cNvSpPr/>
          <p:nvPr/>
        </p:nvSpPr>
        <p:spPr>
          <a:xfrm>
            <a:off x="3779912" y="3429000"/>
            <a:ext cx="2600672" cy="1232520"/>
          </a:xfrm>
          <a:prstGeom prst="wedgeRoundRectCallout">
            <a:avLst>
              <a:gd name="adj1" fmla="val 49514"/>
              <a:gd name="adj2" fmla="val 75728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“Sua igreja guarda os mandamentos?”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1" animBg="1"/>
      <p:bldP spid="8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D4BA274-9BA5-4D6B-95D7-3FBC9B7660C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274C0B6-BC39-44E9-956C-360B348E0D39}"/>
              </a:ext>
            </a:extLst>
          </p:cNvPr>
          <p:cNvSpPr/>
          <p:nvPr/>
        </p:nvSpPr>
        <p:spPr>
          <a:xfrm>
            <a:off x="179512" y="107107"/>
            <a:ext cx="8849194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visitante pediu 15 dias para que pudesse estudar e preparar a resposta. Terminado o prazo, o homem voltou e explicou: </a:t>
            </a:r>
          </a:p>
        </p:txBody>
      </p:sp>
      <p:pic>
        <p:nvPicPr>
          <p:cNvPr id="4" name="Imagem 3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F3A9C425-5188-432F-ACDE-3064B42B2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62209"/>
            <a:ext cx="1885364" cy="2125059"/>
          </a:xfrm>
          <a:prstGeom prst="rect">
            <a:avLst/>
          </a:prstGeom>
        </p:spPr>
      </p:pic>
      <p:pic>
        <p:nvPicPr>
          <p:cNvPr id="1026" name="Picture 2" descr="Resultado de imagem para Homem explicando a Bíblia">
            <a:extLst>
              <a:ext uri="{FF2B5EF4-FFF2-40B4-BE49-F238E27FC236}">
                <a16:creationId xmlns:a16="http://schemas.microsoft.com/office/drawing/2014/main" id="{CE297FE8-3FAE-421B-849B-BB5F26850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0"/>
          <a:stretch/>
        </p:blipFill>
        <p:spPr bwMode="auto">
          <a:xfrm>
            <a:off x="1713392" y="2741646"/>
            <a:ext cx="197814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A06F3708-2472-4B5C-B51B-C37C5D604774}"/>
              </a:ext>
            </a:extLst>
          </p:cNvPr>
          <p:cNvSpPr/>
          <p:nvPr/>
        </p:nvSpPr>
        <p:spPr>
          <a:xfrm>
            <a:off x="2915816" y="1332156"/>
            <a:ext cx="4608512" cy="1412656"/>
          </a:xfrm>
          <a:prstGeom prst="wedgeRoundRectCallout">
            <a:avLst>
              <a:gd name="adj1" fmla="val -44526"/>
              <a:gd name="adj2" fmla="val 9351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 dragão irado representa Satanás e a mulher é a igreja que guarda todos os mandamentos de Deus. </a:t>
            </a:r>
          </a:p>
        </p:txBody>
      </p:sp>
    </p:spTree>
    <p:extLst>
      <p:ext uri="{BB962C8B-B14F-4D97-AF65-F5344CB8AC3E}">
        <p14:creationId xmlns:p14="http://schemas.microsoft.com/office/powerpoint/2010/main" val="395462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bjeto ao ar livre, estrela&#10;&#10;Descrição gerada com muito alta confiança">
            <a:extLst>
              <a:ext uri="{FF2B5EF4-FFF2-40B4-BE49-F238E27FC236}">
                <a16:creationId xmlns:a16="http://schemas.microsoft.com/office/drawing/2014/main" id="{A53C34A8-C0EA-42FF-8743-AA4363D80E8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18000"/>
            <a:ext cx="9072000" cy="6822000"/>
          </a:xfrm>
          <a:prstGeom prst="rect">
            <a:avLst/>
          </a:prstGeom>
        </p:spPr>
      </p:pic>
      <p:pic>
        <p:nvPicPr>
          <p:cNvPr id="5" name="Imagem 4" descr="Uma imagem contendo pessoa, parede, homem, em pé&#10;&#10;Descrição gerada com muito alta confiança">
            <a:extLst>
              <a:ext uri="{FF2B5EF4-FFF2-40B4-BE49-F238E27FC236}">
                <a16:creationId xmlns:a16="http://schemas.microsoft.com/office/drawing/2014/main" id="{AA967253-C337-468B-B666-076B73F7F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109" y="3322607"/>
            <a:ext cx="1734769" cy="2125059"/>
          </a:xfrm>
          <a:prstGeom prst="rect">
            <a:avLst/>
          </a:prstGeom>
        </p:spPr>
      </p:pic>
      <p:pic>
        <p:nvPicPr>
          <p:cNvPr id="7" name="Picture 2" descr="Resultado de imagem para Homem explicando a Bíblia">
            <a:extLst>
              <a:ext uri="{FF2B5EF4-FFF2-40B4-BE49-F238E27FC236}">
                <a16:creationId xmlns:a16="http://schemas.microsoft.com/office/drawing/2014/main" id="{39CFA879-2B41-4F3F-9E09-5281010BF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0"/>
          <a:stretch/>
        </p:blipFill>
        <p:spPr bwMode="auto">
          <a:xfrm>
            <a:off x="1713392" y="3345532"/>
            <a:ext cx="197814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F0EBDCE9-A329-4BBA-8686-B3952EA45131}"/>
              </a:ext>
            </a:extLst>
          </p:cNvPr>
          <p:cNvSpPr/>
          <p:nvPr/>
        </p:nvSpPr>
        <p:spPr>
          <a:xfrm>
            <a:off x="2915816" y="1936042"/>
            <a:ext cx="4608512" cy="1412656"/>
          </a:xfrm>
          <a:prstGeom prst="wedgeRoundRectCallout">
            <a:avLst>
              <a:gd name="adj1" fmla="val -44526"/>
              <a:gd name="adj2" fmla="val 9351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Não, não guardamos, mas não posso sair dela, pois prometi ajudar os líderes e não posso quebrar a promessa. </a:t>
            </a: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99D91824-5B77-42D3-9D24-D6253D0770BE}"/>
              </a:ext>
            </a:extLst>
          </p:cNvPr>
          <p:cNvSpPr/>
          <p:nvPr/>
        </p:nvSpPr>
        <p:spPr>
          <a:xfrm>
            <a:off x="2915816" y="1935882"/>
            <a:ext cx="4608512" cy="1412656"/>
          </a:xfrm>
          <a:prstGeom prst="wedgeRoundRectCallout">
            <a:avLst>
              <a:gd name="adj1" fmla="val -3189"/>
              <a:gd name="adj2" fmla="val 98236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Sua igreja guarda todos os mandamentos?</a:t>
            </a:r>
          </a:p>
        </p:txBody>
      </p:sp>
    </p:spTree>
    <p:extLst>
      <p:ext uri="{BB962C8B-B14F-4D97-AF65-F5344CB8AC3E}">
        <p14:creationId xmlns:p14="http://schemas.microsoft.com/office/powerpoint/2010/main" val="32219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11685</TotalTime>
  <Words>1070</Words>
  <Application>Microsoft Office PowerPoint</Application>
  <PresentationFormat>Apresentação na tela (4:3)</PresentationFormat>
  <Paragraphs>85</Paragraphs>
  <Slides>18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Verde SERVIÇO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767</cp:revision>
  <dcterms:created xsi:type="dcterms:W3CDTF">2014-12-27T17:37:04Z</dcterms:created>
  <dcterms:modified xsi:type="dcterms:W3CDTF">2018-01-20T19:00:31Z</dcterms:modified>
</cp:coreProperties>
</file>