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  <p:embeddedFont>
      <p:font typeface="Autour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schemas.openxmlformats.org/officeDocument/2006/relationships/font" Target="fonts/AutourOne-regular.fnt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00125" y="965925"/>
            <a:ext cx="45495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Jesus aniquilou o poder do Diabo (Hebreus 2:14, 15).  </a:t>
            </a:r>
            <a:endParaRPr i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Deus provou ser o verdadeiro Deus na experiência do Êxodo (Êxodo 9:14). </a:t>
            </a:r>
            <a:endParaRPr i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Tudo no mundo pertence a Deus. (Salmo 50:10).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400" y="688163"/>
            <a:ext cx="3689576" cy="445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32400" y="663925"/>
            <a:ext cx="7879200" cy="39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Jesus disse muito sobre o investimento de tempo e dinheiro neste mundo. Onde está o seu tesouro?</a:t>
            </a:r>
            <a:endParaRPr sz="28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Nas coisas que você possui? </a:t>
            </a:r>
            <a:b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sua posição na sociedade? </a:t>
            </a:r>
            <a:b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 carro que você dirige?</a:t>
            </a:r>
            <a:b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casa em que você mora?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632400" y="559175"/>
            <a:ext cx="7879200" cy="4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Você não pode operar dois sistemas de valores opostos, diz Jesus.</a:t>
            </a:r>
            <a:b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Você tem que escolher qual Senhor: Deus ou Mamon: “Ninguém pode servir a dois senhores.</a:t>
            </a:r>
            <a:b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Ou você vai odiar um e amar o outro, ou você será dedicado a um e desprezará o</a:t>
            </a:r>
            <a:b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outro”. </a:t>
            </a:r>
            <a:r>
              <a:rPr b="1" i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(Mateus 6:24)</a:t>
            </a:r>
            <a:endParaRPr b="1" sz="3000">
              <a:solidFill>
                <a:srgbClr val="F7CA4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937950" y="626850"/>
            <a:ext cx="72681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A pergunta a ser feita, é:</a:t>
            </a:r>
            <a:endParaRPr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32400" y="1915203"/>
            <a:ext cx="7879200" cy="27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Se você conversar com pessoas como as que se aproximaram da morte, muitos dirão que seus valores e as prioridades foram completamente alteradas. Nossas preocupações sobre o que comer ou usar, com a roupa da moda, os restaurantes populares, a dieta mais recente, a preocupação excessiva com a nossa aparência </a:t>
            </a:r>
            <a:r>
              <a:rPr b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— são sintomas de uma doença mais profunda. </a:t>
            </a: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  <a:b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161600" y="1023325"/>
            <a:ext cx="6820800" cy="9228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1426175" y="1213825"/>
            <a:ext cx="64467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“O QUE REALMENTE IMPORTA?”</a:t>
            </a:r>
            <a:endParaRPr b="1" sz="2600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32400" y="955200"/>
            <a:ext cx="78792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Essa doença é de uma vida superficial, sem verdadeiro significado e propósito, sem motivo ou direção.</a:t>
            </a:r>
            <a:br>
              <a:rPr b="1" i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503825" y="919488"/>
            <a:ext cx="58203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O jovem rico chega entusiasmado, mas vai embora desapontado, pois ele também não compreende os valores do Reino.</a:t>
            </a:r>
            <a:endParaRPr b="1" i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O comentário de Jesus sobre </a:t>
            </a: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quão difícil é para os ricos entrarem no reino dos céus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surpreende os discípulos, que seguiam a filosofia da época de que os ricos eram especialmente, abençoados por Deus.</a:t>
            </a:r>
            <a:endParaRPr sz="2400"/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426" y="864213"/>
            <a:ext cx="2166201" cy="377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500650" y="887825"/>
            <a:ext cx="8026500" cy="3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é assim, diz Jesus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— na verdade, </a:t>
            </a:r>
            <a:endParaRPr b="1" i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maioria das vezes, é o contrário. </a:t>
            </a:r>
            <a:endParaRPr b="1" i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Ele inverte todo o sistema de valores,</a:t>
            </a:r>
            <a:endParaRPr b="1" i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conclui afirmando que o primeiro</a:t>
            </a:r>
            <a:endParaRPr b="1" i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será o último e o último deve ser o primeiro.</a:t>
            </a:r>
            <a:b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48500" y="1129473"/>
            <a:ext cx="50655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quer</a:t>
            </a:r>
            <a:endParaRPr b="1" i="1" sz="3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que demonstremos</a:t>
            </a:r>
            <a:endParaRPr b="1" i="1" sz="3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que não somos egoístas e preocupados apenas com</a:t>
            </a:r>
            <a:endParaRPr b="1" i="1" sz="3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nós mesmo. </a:t>
            </a:r>
            <a:br>
              <a:rPr b="1" i="1" lang="pt-BR" sz="3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3400"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875" y="756813"/>
            <a:ext cx="2794926" cy="374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25" y="585838"/>
            <a:ext cx="3741624" cy="37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046425" y="745450"/>
            <a:ext cx="4398600" cy="3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Ele não precisa do dinheiro — tudo é dEle — mas Ele sabe o quanto valorizamos nossos bens. Claro que isso é trágico, pois, como jovem rico, podemos nos preocupar com o que pensamos ter. Mas, em última instância, sabe o que realmente temos? </a:t>
            </a:r>
            <a:r>
              <a:rPr lang="pt-BR" sz="18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Pouco tempo, alguns recursos por um curto período, e então a vida acaba.</a:t>
            </a:r>
            <a:endParaRPr sz="18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</a:t>
            </a:r>
            <a: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48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963300" y="951775"/>
            <a:ext cx="72174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600">
                <a:latin typeface="Lato"/>
                <a:ea typeface="Lato"/>
                <a:cs typeface="Lato"/>
                <a:sym typeface="Lato"/>
              </a:rPr>
              <a:t>“Deus O exaltou sobremaneira e Lhe deu o nome que está acima de todo nome, para que ao nome de Jesus se dobre todo joelho, nos céus, na terra e debaixo da terra, e toda língua confesse que Jesus Cristo é o Senhor, para glória de Deus Pai” (Filipenses 2:9-11).</a:t>
            </a:r>
            <a:endParaRPr b="1" i="1"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06575" y="1540926"/>
            <a:ext cx="78792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o coração se inclina para suas próprias tendências e preferências, quando é acariciado o pensamento de que o dinheiro pode conferir felicidade sem o favor de Deus, então o dinheiro torna-se um tirano, governando o homem; recebe sua confiança e estima e é adorado como um deus. 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1586550" y="277546"/>
            <a:ext cx="5977175" cy="1510253"/>
            <a:chOff x="1586550" y="206571"/>
            <a:chExt cx="5977175" cy="1510253"/>
          </a:xfrm>
        </p:grpSpPr>
        <p:cxnSp>
          <p:nvCxnSpPr>
            <p:cNvPr id="170" name="Shape 17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stealth"/>
              <a:tailEnd len="lg" w="lg" type="none"/>
            </a:ln>
          </p:spPr>
        </p:cxnSp>
        <p:pic>
          <p:nvPicPr>
            <p:cNvPr id="172" name="Shape 1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606575" y="1540926"/>
            <a:ext cx="78792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Honra, verdade, retidão e justiça são sacrificados sobre seu altar. Os mandamentos da Palavra de Deus são postos de lado e os costumes e usos do mundo, ordenados pelo rei Mamom, tornam-se um poder controlador. ☚ 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1580275" y="277546"/>
            <a:ext cx="5983450" cy="1510253"/>
            <a:chOff x="1580275" y="206571"/>
            <a:chExt cx="5983450" cy="1510253"/>
          </a:xfrm>
        </p:grpSpPr>
        <p:cxnSp>
          <p:nvCxnSpPr>
            <p:cNvPr id="179" name="Shape 179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180" name="Shape 18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stealth"/>
              <a:tailEnd len="lg" w="lg" type="none"/>
            </a:ln>
          </p:spPr>
        </p:cxnSp>
        <p:pic>
          <p:nvPicPr>
            <p:cNvPr id="181" name="Shape 1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Shape 182"/>
          <p:cNvSpPr/>
          <p:nvPr/>
        </p:nvSpPr>
        <p:spPr>
          <a:xfrm>
            <a:off x="2035925" y="3675525"/>
            <a:ext cx="5020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Lar Adventista, 372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35600" y="1259450"/>
            <a:ext cx="8492100" cy="22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homem que se aliena de Deus, para servir a si mesmo, é escravo de Mamom. A mente, que Deus criou para a companhia de anjos, degradou-se no serviço do que é terreno e animal. Este é o fim a que tende quem serve o próprio eu. ☚</a:t>
            </a: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300">
              <a:solidFill>
                <a:schemeClr val="lt1"/>
              </a:solidFill>
            </a:endParaRPr>
          </a:p>
        </p:txBody>
      </p:sp>
      <p:grpSp>
        <p:nvGrpSpPr>
          <p:cNvPr id="188" name="Shape 188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189" name="Shape 189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190" name="Shape 19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stealth"/>
              <a:tailEnd len="lg" w="lg" type="none"/>
            </a:ln>
          </p:spPr>
        </p:cxnSp>
        <p:pic>
          <p:nvPicPr>
            <p:cNvPr id="191" name="Shape 1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Shape 192"/>
          <p:cNvSpPr/>
          <p:nvPr/>
        </p:nvSpPr>
        <p:spPr>
          <a:xfrm>
            <a:off x="2029475" y="3514250"/>
            <a:ext cx="5020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Parábolas de Jesus, 201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35600" y="1259450"/>
            <a:ext cx="84921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tratam os homens os reclamos divinos? A quem dão as multidões o serviço de sua vida? Servem a “Mamom”. Riqueza, posição, prazeres mundanos, são seu alvo. A riqueza é ganha pelo roubo não somente dos homens, mas de Deus. Os homens usam as dádivas para satisfazer seu egoísmo. Tudo de que podem apoderar-se é usado para servir a sua avareza e amor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aos prazeres egoístas.</a:t>
            </a: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☚ </a:t>
            </a:r>
            <a:endParaRPr sz="2300">
              <a:solidFill>
                <a:schemeClr val="lt1"/>
              </a:solidFill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199" name="Shape 199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200" name="Shape 20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stealth"/>
              <a:tailEnd len="lg" w="lg" type="none"/>
            </a:ln>
          </p:spPr>
        </p:cxnSp>
        <p:pic>
          <p:nvPicPr>
            <p:cNvPr id="201" name="Shape 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Shape 202"/>
          <p:cNvSpPr/>
          <p:nvPr/>
        </p:nvSpPr>
        <p:spPr>
          <a:xfrm>
            <a:off x="2035925" y="3999400"/>
            <a:ext cx="5020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Parábolas de Jesus, 302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25950" y="1749875"/>
            <a:ext cx="8492100" cy="17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A alma presa ao serviço de </a:t>
            </a: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“Mamom”</a:t>
            </a:r>
            <a:r>
              <a:rPr lang="pt-BR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está surda ao clamor da necessidade humana. Para Deus todas as coisas são possíveis, porém. Contemplando o imaculado amor de Cristo, o coração egoísta se enternecerá e será subjugado. ☚ </a:t>
            </a:r>
            <a:endParaRPr sz="2300">
              <a:solidFill>
                <a:schemeClr val="lt1"/>
              </a:solidFill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1570625" y="615571"/>
            <a:ext cx="5983450" cy="1510253"/>
            <a:chOff x="1580275" y="206571"/>
            <a:chExt cx="5983450" cy="1510253"/>
          </a:xfrm>
        </p:grpSpPr>
        <p:cxnSp>
          <p:nvCxnSpPr>
            <p:cNvPr id="209" name="Shape 209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210" name="Shape 210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lg" w="lg" type="stealth"/>
              <a:tailEnd len="lg" w="lg" type="none"/>
            </a:ln>
          </p:spPr>
        </p:cxnSp>
        <p:pic>
          <p:nvPicPr>
            <p:cNvPr id="211" name="Shape 2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Shape 212"/>
          <p:cNvSpPr/>
          <p:nvPr/>
        </p:nvSpPr>
        <p:spPr>
          <a:xfrm>
            <a:off x="2061750" y="3573500"/>
            <a:ext cx="50205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Parábolas de Jesus, 394</a:t>
            </a:r>
            <a:endParaRPr b="1" i="1" sz="24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995400" y="3986650"/>
            <a:ext cx="7296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(Revista Sinais dos Tempos, janeiro/fevereiro de 2003, p. 30).</a:t>
            </a:r>
            <a:endParaRPr sz="15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963300" y="906625"/>
            <a:ext cx="72174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600">
                <a:latin typeface="Lato"/>
                <a:ea typeface="Lato"/>
                <a:cs typeface="Lato"/>
                <a:sym typeface="Lato"/>
              </a:rPr>
              <a:t>O problema não está nas riquezas em si, mas no apego indevido a elas. Mas quando o ser humano aceita o convite à renúncia de si mesmo (ver Mateus 16:24-26), aquilo que é “impossível aos homens” se torna possível ao poder transformador da graça divina (Mateus 19:26).</a:t>
            </a:r>
            <a:endParaRPr b="1" i="1"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810625"/>
            <a:ext cx="78792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“Mamom é o maior escravizador do mundo.”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Frederick Saunders</a:t>
            </a: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adoração de Mamom pode ser vulgar ou imoral, mas persiste enquanto outras religiões vacilam e desaparecem.”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Mason Cooley</a:t>
            </a:r>
            <a:endParaRPr b="1" sz="3000"/>
          </a:p>
        </p:txBody>
      </p:sp>
      <p:sp>
        <p:nvSpPr>
          <p:cNvPr id="66" name="Shape 66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fmla="val 12500" name="adj"/>
            </a:avLst>
          </a:prstGeom>
          <a:noFill/>
          <a:ln cap="flat" cmpd="sng" w="28575">
            <a:solidFill>
              <a:srgbClr val="F7CA4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32400" y="1810625"/>
            <a:ext cx="7879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anticristo é filho de Mamom.”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Jonh Milton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“A renúncia significa que ninguém pode servir Deus e Mamom.”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Swami Vivekananda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fmla="val 12500" name="adj"/>
            </a:avLst>
          </a:prstGeom>
          <a:noFill/>
          <a:ln cap="flat" cmpd="sng" w="28575">
            <a:solidFill>
              <a:srgbClr val="F7CA4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32400" y="1810625"/>
            <a:ext cx="7879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Evite a duplicidade, isto é, não deixe dividir seu coração entre o apego a Deus e o apego às coisas terrenas. Ao nos incitar à duplicidade, o Diabo busca conquistar nosso coração, que é único e indivisível.</a:t>
            </a:r>
            <a:r>
              <a:rPr b="1"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 of Kronstadt</a:t>
            </a:r>
            <a:endParaRPr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fmla="val 12500" name="adj"/>
            </a:avLst>
          </a:prstGeom>
          <a:noFill/>
          <a:ln cap="flat" cmpd="sng" w="28575">
            <a:solidFill>
              <a:srgbClr val="F7CA4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579150" y="730825"/>
            <a:ext cx="7705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Mamom é um termo, derivado da Bíblia, usado para descrever riqueza material ou cobiça, na maioria das vezes, mas nem sempre, personificado 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como uma divindade. A própria 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palavra é uma transliteração da 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palavra hebraica "Mamom" 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(מָמוֹן)</a:t>
            </a: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que significa 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literalmente "dinheiro".</a:t>
            </a:r>
            <a:endParaRPr b="1" sz="2600"/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100" y="1748430"/>
            <a:ext cx="4222751" cy="28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725100" y="1132500"/>
            <a:ext cx="46776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também associado a um sentido negativo com os problemas que a confiança na</a:t>
            </a:r>
            <a:endParaRPr b="1" i="1" sz="36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riqueza traz.</a:t>
            </a:r>
            <a:endParaRPr sz="3600"/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50" y="660600"/>
            <a:ext cx="3375125" cy="3990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477575" y="1184150"/>
            <a:ext cx="8137200" cy="3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Qual é o problema da riqueza? </a:t>
            </a:r>
            <a:b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Por que ela é tão frequentemente associada com a falsa segurança e até mesmo a falsa adoração? </a:t>
            </a:r>
            <a:b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Por que Jesus usou o culto a "Mamom" como o oposto, e exclusivo, do culto a Deus? </a:t>
            </a:r>
            <a:b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Como o Diabo usa riquezas para promover sua agenda no Grande Conflito? </a:t>
            </a:r>
            <a:b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b="1" i="1" sz="2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Quais são as respostas?</a:t>
            </a:r>
            <a:br>
              <a:rPr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309775" y="578075"/>
            <a:ext cx="40008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latin typeface="Lato"/>
                <a:ea typeface="Lato"/>
                <a:cs typeface="Lato"/>
                <a:sym typeface="Lato"/>
              </a:rPr>
              <a:t>Questione a classe</a:t>
            </a:r>
            <a:endParaRPr b="1" sz="2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103925" y="868500"/>
            <a:ext cx="54336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Salmo 33: 6-9 nos diz que Deus é o Criador e Sustentador deste mundo. Jesus disse ao jovem rico, qual era o seu verdadeiro problema (Mateus 19: 16-22). 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Pedro nos lembra que a redenção não é comprada com prata e ouro. (1 Pedro 1:18). </a:t>
            </a:r>
            <a:endParaRPr sz="2400"/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75" y="558488"/>
            <a:ext cx="2799125" cy="39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