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Lato"/>
      <p:regular r:id="rId27"/>
      <p:bold r:id="rId28"/>
      <p:italic r:id="rId29"/>
      <p:boldItalic r:id="rId30"/>
    </p:embeddedFont>
    <p:embeddedFont>
      <p:font typeface="Della Respira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DellaRespira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797275" y="451350"/>
            <a:ext cx="75984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Sabemos que o pecado e suas consequências são as únicas coisas que podem despertar a ira de Deus.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lt1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Deus não pode permanecer indiferente enquanto a sua criação sofre.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Por outro lado, Paulo precisa esclarecer a seguinte pergunta: por que alguém deve sofrer a ira de Deus se ele não conhece seus caminhos? 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resposta de Paulo é clara: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797275" y="451350"/>
            <a:ext cx="75984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pt-BR" sz="4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“eles não têm desculpas", pois “desde o princípio do mundo", seu “eterno poder e divindade" foi claramente visível a todos (Romanos 1:20).</a:t>
            </a:r>
            <a:b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995400" y="1573940"/>
            <a:ext cx="7153200" cy="16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CONSEQUÊNCIAS</a:t>
            </a:r>
          </a:p>
          <a:p>
            <a:pPr indent="-298450" lvl="0" marL="45720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AutoNum type="arabicPeriod"/>
            </a:pPr>
            <a:r>
              <a:rPr lang="pt-BR" sz="4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do pecado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6" name="Shape 116"/>
          <p:cNvCxnSpPr/>
          <p:nvPr/>
        </p:nvCxnSpPr>
        <p:spPr>
          <a:xfrm>
            <a:off x="1603125" y="3729713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7" name="Shape 117"/>
          <p:cNvSpPr/>
          <p:nvPr/>
        </p:nvSpPr>
        <p:spPr>
          <a:xfrm>
            <a:off x="3155700" y="643400"/>
            <a:ext cx="2832600" cy="694200"/>
          </a:xfrm>
          <a:prstGeom prst="horizontalScroll">
            <a:avLst>
              <a:gd fmla="val 12500" name="adj"/>
            </a:avLst>
          </a:prstGeom>
          <a:noFill/>
          <a:ln cap="flat" cmpd="sng" w="9525">
            <a:solidFill>
              <a:srgbClr val="F7CA4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3412650" y="750350"/>
            <a:ext cx="231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2</a:t>
            </a: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º ASSUNTO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353300" y="3167825"/>
            <a:ext cx="437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7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779550" y="451350"/>
            <a:ext cx="7584900" cy="10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Romanos 1: 21-23, apresenta os terríveis efeitos do pecado em uma série de 6 consequências decrescentes.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1552650" y="1620200"/>
            <a:ext cx="6843000" cy="28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Primeiro, a rejeição de Deus obscurece o coração do homem e o torna tolo (Romanos 1: 21-23).</a:t>
            </a:r>
            <a:b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segunda consequência da rejeição de Deus é idolatria. Sempre que o ser humano se afasta de Deus, ele se torna um idólatra (Romanos 1:22-25).</a:t>
            </a:r>
          </a:p>
          <a:p>
            <a:pPr lvl="0" rtl="0">
              <a:spcBef>
                <a:spcPts val="0"/>
              </a:spcBef>
              <a:buNone/>
            </a:pP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  <p:sp>
        <p:nvSpPr>
          <p:cNvPr id="126" name="Shape 126"/>
          <p:cNvSpPr txBox="1"/>
          <p:nvPr/>
        </p:nvSpPr>
        <p:spPr>
          <a:xfrm>
            <a:off x="1115250" y="1552150"/>
            <a:ext cx="437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1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115250" y="2731875"/>
            <a:ext cx="437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1539050" y="688100"/>
            <a:ext cx="6843000" cy="38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terceira consequência de rejeitar Deus é que Deus entrega aos pecadores ao "apetite de seus corações", suas "paixões vergonhosas" e também a "mente depravada" (Romanos 1: 24-28).</a:t>
            </a:r>
            <a:b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quarto passo do abismo em que caem os que rejeitam a Deus é a enorme lista de perversões, atitudes e comportamentos disfuncionais mencionados nos versículos 26 a 31.</a:t>
            </a:r>
            <a:b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  <p:sp>
        <p:nvSpPr>
          <p:cNvPr id="133" name="Shape 133"/>
          <p:cNvSpPr txBox="1"/>
          <p:nvPr/>
        </p:nvSpPr>
        <p:spPr>
          <a:xfrm>
            <a:off x="1101650" y="688100"/>
            <a:ext cx="437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3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101650" y="2378075"/>
            <a:ext cx="437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1539050" y="688100"/>
            <a:ext cx="6843000" cy="3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quinto passo na espiral descendente do pecado é que isso leva à morte.</a:t>
            </a:r>
            <a:b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 o último passo neste caminho sombrio do versículo 21 ao versículo 32 é o fato de que alguns não apenas fazem o mal, mas "aprovam" tais ações nos outros (versículo 32). </a:t>
            </a:r>
            <a:b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  <p:sp>
        <p:nvSpPr>
          <p:cNvPr id="140" name="Shape 140"/>
          <p:cNvSpPr txBox="1"/>
          <p:nvPr/>
        </p:nvSpPr>
        <p:spPr>
          <a:xfrm>
            <a:off x="1101650" y="688100"/>
            <a:ext cx="437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5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1101650" y="2041600"/>
            <a:ext cx="437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6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779550" y="3594600"/>
            <a:ext cx="7078500" cy="10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Esses são os 6 efeitos terríveis de estar separado de Deus.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797275" y="451350"/>
            <a:ext cx="76053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Agora, na segunda metade de Romanos 1, Paulo condena categoricamente os pecados do mundo dos gentios. Podemos quase ouvir um "amém" dos judeus e seus seguidores. Mas, quando Paulo tem os "bons" do seu lado, ele lança a segunda bomba em Romanos 2:1 (NVI)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“Portanto, você, que julga os outros é indesculpável; pois está condenando a si mesmo naquilo em que julga, visto que você, que julga, pratica as </a:t>
            </a:r>
            <a:br>
              <a:rPr lang="pt-BR" sz="2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2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mesmas coisas."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797275" y="451350"/>
            <a:ext cx="76053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No livro Parábolas de Jesus, página 154, é corretamente apontado que: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“Nada é tão ofensivo a Deus nem tão perigoso para o espírito humano como o orgulho e a presunção. De todos os pecados é o que menos esperança incute, e o mais irremediável."</a:t>
            </a: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 sem dúvida, quem tem essa presunção não sente a necessidade de se arrepender ou buscar Deus.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797275" y="451350"/>
            <a:ext cx="76065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Aplicação:</a:t>
            </a: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1 Coríntios 4:5 diz: </a:t>
            </a:r>
            <a:r>
              <a:rPr i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"Não julgue nada antes do tempo, até que o Senhor venha".</a:t>
            </a: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Aprendemos que só a Deus pertence o ato de decidir o caso de cada pessoa, pois Ele é o único que conhece as fontes ocultas.</a:t>
            </a:r>
          </a:p>
        </p:txBody>
      </p:sp>
      <p:cxnSp>
        <p:nvCxnSpPr>
          <p:cNvPr id="158" name="Shape 158"/>
          <p:cNvCxnSpPr/>
          <p:nvPr/>
        </p:nvCxnSpPr>
        <p:spPr>
          <a:xfrm>
            <a:off x="1481625" y="1773113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9" name="Shape 159"/>
          <p:cNvSpPr txBox="1"/>
          <p:nvPr/>
        </p:nvSpPr>
        <p:spPr>
          <a:xfrm>
            <a:off x="4231800" y="1327925"/>
            <a:ext cx="437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797275" y="451350"/>
            <a:ext cx="76065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Aplicação: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Ellen White escreve: </a:t>
            </a:r>
            <a:r>
              <a:rPr i="1"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"O povo que reprime suas paixões é porque o temor de Deus está diante de seus olhos"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Realmente para um coração corrompido,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pt-BR" sz="4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Cristo é a única esperança.</a:t>
            </a:r>
            <a:b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</p:txBody>
      </p:sp>
      <p:cxnSp>
        <p:nvCxnSpPr>
          <p:cNvPr id="165" name="Shape 165"/>
          <p:cNvCxnSpPr/>
          <p:nvPr/>
        </p:nvCxnSpPr>
        <p:spPr>
          <a:xfrm>
            <a:off x="1481625" y="1773113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6" name="Shape 166"/>
          <p:cNvSpPr txBox="1"/>
          <p:nvPr/>
        </p:nvSpPr>
        <p:spPr>
          <a:xfrm>
            <a:off x="4231800" y="1327925"/>
            <a:ext cx="437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772050" y="785625"/>
            <a:ext cx="7599900" cy="29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i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Pessoas tímidas tendem a se esconder atrás de mecanismos de defesa, como silêncio, vergonha, sensibilidade, etc. São como máscaras.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797275" y="451350"/>
            <a:ext cx="76065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Aplicação: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Finalmente, o que você acha de começarmos uma vida de confiança simples e infantil, não acreditando no sentimento humano, e sim em </a:t>
            </a:r>
            <a:r>
              <a:rPr b="1" i="1"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Jesus, o Autor e Consumador de nossa fé?</a:t>
            </a:r>
          </a:p>
        </p:txBody>
      </p:sp>
      <p:cxnSp>
        <p:nvCxnSpPr>
          <p:cNvPr id="172" name="Shape 172"/>
          <p:cNvCxnSpPr/>
          <p:nvPr/>
        </p:nvCxnSpPr>
        <p:spPr>
          <a:xfrm>
            <a:off x="1481625" y="1773113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3" name="Shape 173"/>
          <p:cNvSpPr txBox="1"/>
          <p:nvPr/>
        </p:nvSpPr>
        <p:spPr>
          <a:xfrm>
            <a:off x="4231800" y="1327925"/>
            <a:ext cx="437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797275" y="451350"/>
            <a:ext cx="75999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Para pensar</a:t>
            </a:r>
            <a:r>
              <a:rPr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i="1"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Os seres humanos terão dificuldade em entender e apreciar o glorioso evangelho da salvação divina se negarem ou subestimarem a realidade de sua condição pecaminosa.</a:t>
            </a:r>
            <a:br>
              <a:rPr i="1"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b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Convido você a olhar para Jesus e enxergar o contraste entre a imensidão de Deus e a pequenez humana.  Então você se renderá a Deus.</a:t>
            </a:r>
            <a:br>
              <a:rPr b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i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br>
              <a:rPr b="1" i="1" lang="pt-BR" sz="24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772050" y="785625"/>
            <a:ext cx="7599900" cy="29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i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Assim também, muitos cristãos se escondem atrás de máscaras para esconder sua condição real de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miséria e pecado.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797275" y="451350"/>
            <a:ext cx="76020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55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Nesta terceira lição:</a:t>
            </a:r>
            <a:br>
              <a:rPr lang="pt-BR" sz="55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42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A condição humana,</a:t>
            </a:r>
            <a:r>
              <a:rPr lang="pt-BR" sz="55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 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 sz="36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Vamos discutir 2 assuntos:</a:t>
            </a:r>
          </a:p>
          <a:p>
            <a:pPr indent="-4572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buAutoNum type="arabicPeriod"/>
            </a:pPr>
            <a:r>
              <a:rPr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Todos pecaram</a:t>
            </a:r>
          </a:p>
          <a:p>
            <a:pPr indent="-4572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Della Respira"/>
              <a:buAutoNum type="arabicPeriod"/>
            </a:pPr>
            <a:r>
              <a:rPr i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Consequências do pecado</a:t>
            </a:r>
            <a:br>
              <a:rPr lang="pt-BR" sz="36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995400" y="1337588"/>
            <a:ext cx="7153200" cy="21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AutoNum type="arabicPeriod"/>
            </a:pPr>
            <a:r>
              <a:rPr lang="pt-BR" sz="48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Todos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PECARAM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4" name="Shape 74"/>
          <p:cNvCxnSpPr/>
          <p:nvPr/>
        </p:nvCxnSpPr>
        <p:spPr>
          <a:xfrm>
            <a:off x="1603125" y="3729713"/>
            <a:ext cx="6378300" cy="0"/>
          </a:xfrm>
          <a:prstGeom prst="straightConnector1">
            <a:avLst/>
          </a:prstGeom>
          <a:noFill/>
          <a:ln cap="flat" cmpd="sng" w="9525">
            <a:solidFill>
              <a:srgbClr val="F7CA4A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5" name="Shape 75"/>
          <p:cNvSpPr/>
          <p:nvPr/>
        </p:nvSpPr>
        <p:spPr>
          <a:xfrm>
            <a:off x="3155700" y="643400"/>
            <a:ext cx="2832600" cy="694200"/>
          </a:xfrm>
          <a:prstGeom prst="horizontalScroll">
            <a:avLst>
              <a:gd fmla="val 12500" name="adj"/>
            </a:avLst>
          </a:prstGeom>
          <a:noFill/>
          <a:ln cap="flat" cmpd="sng" w="9525">
            <a:solidFill>
              <a:srgbClr val="F7CA4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3412650" y="750350"/>
            <a:ext cx="2318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pt-BR" sz="1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1º ASSUNTO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4353300" y="3167825"/>
            <a:ext cx="4374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7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797275" y="451350"/>
            <a:ext cx="75984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Os primeiros 17 versículos do capítulo 1 de Romanos são todos positivos, inspiradores e de boas novas.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Então, no versículo 18, o apóstolo lança a primeira bomba: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“A ira de Deus se revela do céu contra toda impiedade e perversão dos homens que detêm a verdade pela injustiça".</a:t>
            </a:r>
            <a:br>
              <a:rPr lang="pt-BR" sz="22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797275" y="451350"/>
            <a:ext cx="71865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O apóstolo está pronto para a primeira parte de seu pedido formal, indo de Romanos 1: 18 para Romanos 3: 20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buChar char="➔"/>
            </a:pPr>
            <a:r>
              <a:rPr b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Nesta ampla passagem, Paulo explora a profundidade e universalidade do problema do pecado em </a:t>
            </a:r>
            <a:r>
              <a:rPr b="1" i="1" lang="pt-BR" sz="36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3 etapas</a:t>
            </a:r>
            <a:r>
              <a:rPr b="1" lang="pt-BR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1545850" y="451350"/>
            <a:ext cx="65520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</a:t>
            </a:r>
            <a: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primeiro estágio, o ponto focal de sua análise do pecado são os gentios. (Romanos 1: 18-32)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segundo estágio começa em Romanos 2, e ali resume os princípios do julgamento e a culpa dos judeus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pt-BR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 terceira etapa, o apóstolo mostra que todos (gentios e judeus) são culpados diante dos olhos de Deus. (Romanos 3: 9-20)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lvl="0" rtl="0">
              <a:spcBef>
                <a:spcPts val="0"/>
              </a:spcBef>
              <a:buNone/>
            </a:pP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  <p:sp>
        <p:nvSpPr>
          <p:cNvPr id="93" name="Shape 93"/>
          <p:cNvSpPr txBox="1"/>
          <p:nvPr/>
        </p:nvSpPr>
        <p:spPr>
          <a:xfrm>
            <a:off x="1108450" y="451350"/>
            <a:ext cx="437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1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108450" y="1631075"/>
            <a:ext cx="437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2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1108450" y="2933275"/>
            <a:ext cx="4374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7CA4A"/>
                </a:solidFill>
                <a:latin typeface="Della Respira"/>
                <a:ea typeface="Della Respira"/>
                <a:cs typeface="Della Respira"/>
                <a:sym typeface="Della Respira"/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797275" y="451350"/>
            <a:ext cx="75984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Ele resume sua conclusão em Romanos 3: 23,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7CA4A"/>
              </a:solidFill>
              <a:latin typeface="Lato"/>
              <a:ea typeface="Lato"/>
              <a:cs typeface="Lato"/>
              <a:sym typeface="Lato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“Pois todos pecaram e carecem</a:t>
            </a:r>
            <a:b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</a:br>
            <a:r>
              <a:rPr lang="pt-BR" sz="30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da glória de Deus"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i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Enquanto Romanos 1: 18 a 3: 20 nos dá o diagnóstico divino do problema do pecado, o resto da epístola fala da cura.</a:t>
            </a:r>
          </a:p>
          <a:p>
            <a:pPr indent="-368300" lvl="0" marL="457200" rtl="0">
              <a:spcBef>
                <a:spcPts val="0"/>
              </a:spcBef>
              <a:buClr>
                <a:srgbClr val="F7CA4A"/>
              </a:buClr>
              <a:buSzPct val="100000"/>
              <a:buFont typeface="Lato"/>
              <a:buChar char="➔"/>
            </a:pP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A primeira frase que se destaca de Romanos 1: 18</a:t>
            </a:r>
            <a:b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200">
                <a:solidFill>
                  <a:srgbClr val="F7CA4A"/>
                </a:solidFill>
                <a:latin typeface="Lato"/>
                <a:ea typeface="Lato"/>
                <a:cs typeface="Lato"/>
                <a:sym typeface="Lato"/>
              </a:rPr>
              <a:t>é "a ira de Deus"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