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323" r:id="rId6"/>
    <p:sldId id="273" r:id="rId7"/>
    <p:sldId id="297" r:id="rId8"/>
    <p:sldId id="330" r:id="rId9"/>
    <p:sldId id="331" r:id="rId10"/>
    <p:sldId id="299" r:id="rId11"/>
    <p:sldId id="300" r:id="rId12"/>
    <p:sldId id="332" r:id="rId13"/>
    <p:sldId id="277" r:id="rId14"/>
    <p:sldId id="308" r:id="rId15"/>
    <p:sldId id="309" r:id="rId16"/>
    <p:sldId id="324" r:id="rId17"/>
    <p:sldId id="333" r:id="rId18"/>
    <p:sldId id="334" r:id="rId19"/>
    <p:sldId id="335" r:id="rId20"/>
    <p:sldId id="336" r:id="rId21"/>
    <p:sldId id="319" r:id="rId22"/>
    <p:sldId id="337" r:id="rId23"/>
    <p:sldId id="338" r:id="rId24"/>
    <p:sldId id="339" r:id="rId25"/>
    <p:sldId id="287" r:id="rId26"/>
    <p:sldId id="288" r:id="rId27"/>
    <p:sldId id="289" r:id="rId28"/>
  </p:sldIdLst>
  <p:sldSz cx="9144000" cy="5715000" type="screen16x1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B7BA"/>
    <a:srgbClr val="EEAA08"/>
    <a:srgbClr val="85C140"/>
    <a:srgbClr val="E02349"/>
    <a:srgbClr val="AF4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882" y="-9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12/03/2017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549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12/03/2017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280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12/03/2017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759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12/03/2017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94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12/03/2017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621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12/03/2017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167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12/03/2017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228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12/03/2017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87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12/03/2017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824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12/03/2017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12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12/03/2017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238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FE096-8977-4469-9F0F-89548C4B7D44}" type="datetimeFigureOut">
              <a:rPr lang="pt-BR" smtClean="0"/>
              <a:t>12/03/2017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270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36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68252" y="481236"/>
            <a:ext cx="370880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criança precisa aprender desde cedo lições de disciplina, autoridade, respeito e obediência. Por outro lado, os pais devem evitar comportamentos contraditórios (faça o que falo, mas não faça o que eu faço) ou desmerecer o valor dos filhos (“você não vale nada”!). 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03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51720" y="1387723"/>
            <a:ext cx="590465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irmãos? Salmo 133:1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1331640" y="3001516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1331640" y="3289548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26B7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655253" y="3297540"/>
            <a:ext cx="787209" cy="381439"/>
          </a:xfrm>
          <a:prstGeom prst="triangle">
            <a:avLst/>
          </a:prstGeom>
          <a:solidFill>
            <a:srgbClr val="26B7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331640" y="2686632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Oh! quão bom e quão suave é que os irmãos </a:t>
            </a:r>
            <a:endParaRPr lang="pt-BR" sz="2000" b="1" dirty="0" smtClean="0">
              <a:solidFill>
                <a:srgbClr val="C00000"/>
              </a:solidFill>
            </a:endParaRPr>
          </a:p>
          <a:p>
            <a:pPr algn="ctr"/>
            <a:r>
              <a:rPr lang="pt-BR" sz="2000" b="1" dirty="0" smtClean="0">
                <a:solidFill>
                  <a:srgbClr val="C00000"/>
                </a:solidFill>
              </a:rPr>
              <a:t>vivam </a:t>
            </a:r>
            <a:r>
              <a:rPr lang="pt-BR" sz="2000" b="1" dirty="0">
                <a:solidFill>
                  <a:srgbClr val="C00000"/>
                </a:solidFill>
              </a:rPr>
              <a:t>em união</a:t>
            </a:r>
            <a:r>
              <a:rPr lang="pt-BR" sz="2000" b="1" dirty="0" smtClean="0">
                <a:solidFill>
                  <a:srgbClr val="C00000"/>
                </a:solidFill>
              </a:rPr>
              <a:t>.</a:t>
            </a:r>
            <a:endParaRPr lang="pt-BR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49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481236"/>
            <a:ext cx="334370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filhos costumam competir entre si pela atenção dos pais. Eles precisam se sentir igualmente amados e protegidos, para que estejam unidos. Resumindo, a família feliz é aquela em que cada um se ocupa em agradar e servir o outro.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18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906" y="553244"/>
            <a:ext cx="5938524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Sua família e Deus</a:t>
            </a:r>
            <a:endParaRPr lang="pt-BR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reto 2"/>
          <p:cNvCxnSpPr/>
          <p:nvPr/>
        </p:nvCxnSpPr>
        <p:spPr>
          <a:xfrm>
            <a:off x="842273" y="1273324"/>
            <a:ext cx="4305791" cy="0"/>
          </a:xfrm>
          <a:prstGeom prst="line">
            <a:avLst/>
          </a:prstGeom>
          <a:ln w="57150">
            <a:solidFill>
              <a:srgbClr val="26B7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55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78596" y="3937620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Jesus também preparou um lindo lar para que possamos viver com Ele.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37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01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51720" y="1306423"/>
            <a:ext cx="5904656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 foi a promessa de Jesus aos seus discípulos? (João 14:2,3)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1259632" y="2713484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26B7BA"/>
          </a:solidFill>
          <a:ln>
            <a:solidFill>
              <a:srgbClr val="26B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562773" y="3742403"/>
            <a:ext cx="787209" cy="381439"/>
          </a:xfrm>
          <a:prstGeom prst="triangle">
            <a:avLst/>
          </a:prstGeom>
          <a:solidFill>
            <a:srgbClr val="26B7BA"/>
          </a:solidFill>
          <a:ln>
            <a:solidFill>
              <a:srgbClr val="26B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264568" y="2353444"/>
            <a:ext cx="65887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Na casa de meu Pai há muitas moradas; se não fosse assim, eu </a:t>
            </a:r>
            <a:r>
              <a:rPr lang="pt-BR" sz="2000" b="1" dirty="0" err="1">
                <a:solidFill>
                  <a:srgbClr val="C00000"/>
                </a:solidFill>
              </a:rPr>
              <a:t>vo-lo</a:t>
            </a:r>
            <a:r>
              <a:rPr lang="pt-BR" sz="2000" b="1" dirty="0">
                <a:solidFill>
                  <a:srgbClr val="C00000"/>
                </a:solidFill>
              </a:rPr>
              <a:t> teria dito. Vou preparar-vos </a:t>
            </a:r>
            <a:r>
              <a:rPr lang="pt-BR" sz="2000" b="1" dirty="0" smtClean="0">
                <a:solidFill>
                  <a:srgbClr val="C00000"/>
                </a:solidFill>
              </a:rPr>
              <a:t>lugar. E </a:t>
            </a:r>
            <a:r>
              <a:rPr lang="pt-BR" sz="2000" b="1" dirty="0">
                <a:solidFill>
                  <a:srgbClr val="C00000"/>
                </a:solidFill>
              </a:rPr>
              <a:t>quando eu for, e vos preparar lugar, virei outra vez, e vos levarei para mim mesmo, para que onde eu estiver estejais vós também</a:t>
            </a:r>
            <a:r>
              <a:rPr lang="pt-BR" sz="2000" b="1" dirty="0" smtClean="0">
                <a:solidFill>
                  <a:srgbClr val="C00000"/>
                </a:solidFill>
              </a:rPr>
              <a:t>.</a:t>
            </a:r>
            <a:endParaRPr lang="pt-BR" sz="2000" b="1" dirty="0">
              <a:solidFill>
                <a:srgbClr val="C00000"/>
              </a:solidFill>
            </a:endParaRPr>
          </a:p>
        </p:txBody>
      </p:sp>
      <p:cxnSp>
        <p:nvCxnSpPr>
          <p:cNvPr id="17" name="Conector reto 16"/>
          <p:cNvCxnSpPr/>
          <p:nvPr/>
        </p:nvCxnSpPr>
        <p:spPr>
          <a:xfrm>
            <a:off x="1259632" y="3001516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1259632" y="3289548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1259632" y="3577580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02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02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51720" y="1306423"/>
            <a:ext cx="5904656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o lar que Ele preparou para nós?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1367644" y="3073524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26B7BA"/>
          </a:solidFill>
          <a:ln>
            <a:solidFill>
              <a:srgbClr val="26B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650550" y="3801595"/>
            <a:ext cx="787209" cy="381439"/>
          </a:xfrm>
          <a:prstGeom prst="triangle">
            <a:avLst/>
          </a:prstGeom>
          <a:solidFill>
            <a:srgbClr val="26B7BA"/>
          </a:solidFill>
          <a:ln>
            <a:solidFill>
              <a:srgbClr val="26B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4" name="Conector reto 23"/>
          <p:cNvCxnSpPr/>
          <p:nvPr/>
        </p:nvCxnSpPr>
        <p:spPr>
          <a:xfrm>
            <a:off x="1367644" y="3361556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1218856" y="2353444"/>
            <a:ext cx="3839332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I Coríntios 2:9 </a:t>
            </a: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331640" y="2729983"/>
            <a:ext cx="65887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Mas, como está </a:t>
            </a:r>
            <a:r>
              <a:rPr lang="pt-BR" sz="2000" b="1" dirty="0" err="1">
                <a:solidFill>
                  <a:srgbClr val="C00000"/>
                </a:solidFill>
              </a:rPr>
              <a:t>escrito:As</a:t>
            </a:r>
            <a:r>
              <a:rPr lang="pt-BR" sz="2000" b="1" dirty="0">
                <a:solidFill>
                  <a:srgbClr val="C00000"/>
                </a:solidFill>
              </a:rPr>
              <a:t> coisas que o olho não viu, e o ouvido não </a:t>
            </a:r>
            <a:r>
              <a:rPr lang="pt-BR" sz="2000" b="1" dirty="0" err="1">
                <a:solidFill>
                  <a:srgbClr val="C00000"/>
                </a:solidFill>
              </a:rPr>
              <a:t>ouviu,e</a:t>
            </a:r>
            <a:r>
              <a:rPr lang="pt-BR" sz="2000" b="1" dirty="0">
                <a:solidFill>
                  <a:srgbClr val="C00000"/>
                </a:solidFill>
              </a:rPr>
              <a:t> não subiram ao coração do </a:t>
            </a:r>
            <a:r>
              <a:rPr lang="pt-BR" sz="2000" b="1" dirty="0" err="1">
                <a:solidFill>
                  <a:srgbClr val="C00000"/>
                </a:solidFill>
              </a:rPr>
              <a:t>homem,são</a:t>
            </a:r>
            <a:r>
              <a:rPr lang="pt-BR" sz="2000" b="1" dirty="0">
                <a:solidFill>
                  <a:srgbClr val="C00000"/>
                </a:solidFill>
              </a:rPr>
              <a:t> as que Deus preparou para os que o amam</a:t>
            </a:r>
            <a:r>
              <a:rPr lang="pt-BR" sz="2000" b="1" dirty="0" smtClean="0">
                <a:solidFill>
                  <a:srgbClr val="C00000"/>
                </a:solidFill>
              </a:rPr>
              <a:t>.</a:t>
            </a:r>
            <a:endParaRPr lang="pt-BR" sz="2000" b="1" dirty="0">
              <a:solidFill>
                <a:srgbClr val="C00000"/>
              </a:solidFill>
            </a:endParaRPr>
          </a:p>
        </p:txBody>
      </p:sp>
      <p:cxnSp>
        <p:nvCxnSpPr>
          <p:cNvPr id="17" name="Conector reto 16"/>
          <p:cNvCxnSpPr/>
          <p:nvPr/>
        </p:nvCxnSpPr>
        <p:spPr>
          <a:xfrm>
            <a:off x="1403648" y="3649588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76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02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51720" y="1306423"/>
            <a:ext cx="5904656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o lar que Ele preparou para nós?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1367644" y="3073524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26B7BA"/>
          </a:solidFill>
          <a:ln>
            <a:solidFill>
              <a:srgbClr val="26B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636971" y="3604197"/>
            <a:ext cx="787209" cy="381439"/>
          </a:xfrm>
          <a:prstGeom prst="triangle">
            <a:avLst/>
          </a:prstGeom>
          <a:solidFill>
            <a:srgbClr val="26B7BA"/>
          </a:solidFill>
          <a:ln>
            <a:solidFill>
              <a:srgbClr val="26B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4" name="Conector reto 23"/>
          <p:cNvCxnSpPr/>
          <p:nvPr/>
        </p:nvCxnSpPr>
        <p:spPr>
          <a:xfrm>
            <a:off x="1367644" y="3361556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1218856" y="2353444"/>
            <a:ext cx="3839332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Isaías 32:18 </a:t>
            </a: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331640" y="2729983"/>
            <a:ext cx="6588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E o meu povo habitará em morada de paz, e em moradas bem seguras, e em lugares quietos de descanso</a:t>
            </a:r>
            <a:r>
              <a:rPr lang="pt-BR" sz="2000" b="1" dirty="0" smtClean="0">
                <a:solidFill>
                  <a:srgbClr val="C00000"/>
                </a:solidFill>
              </a:rPr>
              <a:t>.</a:t>
            </a:r>
            <a:endParaRPr lang="pt-BR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24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02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51720" y="1306423"/>
            <a:ext cx="5904656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o lar que Ele preparou para nós?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1367644" y="3073524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26B7BA"/>
          </a:solidFill>
          <a:ln>
            <a:solidFill>
              <a:srgbClr val="26B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636971" y="3692205"/>
            <a:ext cx="787209" cy="381439"/>
          </a:xfrm>
          <a:prstGeom prst="triangle">
            <a:avLst/>
          </a:prstGeom>
          <a:solidFill>
            <a:srgbClr val="26B7BA"/>
          </a:solidFill>
          <a:ln>
            <a:solidFill>
              <a:srgbClr val="26B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4" name="Conector reto 23"/>
          <p:cNvCxnSpPr/>
          <p:nvPr/>
        </p:nvCxnSpPr>
        <p:spPr>
          <a:xfrm>
            <a:off x="1367644" y="3361556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1218856" y="2353444"/>
            <a:ext cx="3839332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Isaías 60:18 </a:t>
            </a: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223628" y="2729983"/>
            <a:ext cx="65887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Nunca mais se ouvirá de violência na tua terra, desolação nem destruição nos teus termos; mas aos teus muros chamarás Salvação, e às tuas portas Louvor</a:t>
            </a:r>
            <a:r>
              <a:rPr lang="pt-BR" sz="2000" b="1" dirty="0" smtClean="0">
                <a:solidFill>
                  <a:srgbClr val="C00000"/>
                </a:solidFill>
              </a:rPr>
              <a:t>.</a:t>
            </a:r>
            <a:endParaRPr lang="pt-BR" sz="2000" b="1" dirty="0">
              <a:solidFill>
                <a:srgbClr val="C00000"/>
              </a:solidFill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1367644" y="3649588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895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02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51720" y="1306423"/>
            <a:ext cx="5904656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o lar que Ele preparou para nós?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1367644" y="3073524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26B7BA"/>
          </a:solidFill>
          <a:ln>
            <a:solidFill>
              <a:srgbClr val="26B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636971" y="3692205"/>
            <a:ext cx="787209" cy="381439"/>
          </a:xfrm>
          <a:prstGeom prst="triangle">
            <a:avLst/>
          </a:prstGeom>
          <a:solidFill>
            <a:srgbClr val="26B7BA"/>
          </a:solidFill>
          <a:ln>
            <a:solidFill>
              <a:srgbClr val="26B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4" name="Conector reto 23"/>
          <p:cNvCxnSpPr/>
          <p:nvPr/>
        </p:nvCxnSpPr>
        <p:spPr>
          <a:xfrm>
            <a:off x="1367644" y="3361556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1218856" y="2353444"/>
            <a:ext cx="3839332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Isaías 33:24 </a:t>
            </a: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223628" y="2729983"/>
            <a:ext cx="6588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E morador nenhum dirá: Enfermo estou; porque o povo que habitar nela será absolvido da </a:t>
            </a:r>
            <a:r>
              <a:rPr lang="pt-BR" sz="2000" b="1" dirty="0" err="1">
                <a:solidFill>
                  <a:srgbClr val="C00000"/>
                </a:solidFill>
              </a:rPr>
              <a:t>iniqüidade</a:t>
            </a:r>
            <a:r>
              <a:rPr lang="pt-BR" sz="2000" b="1" dirty="0" smtClean="0">
                <a:solidFill>
                  <a:srgbClr val="C00000"/>
                </a:solidFill>
              </a:rPr>
              <a:t>.</a:t>
            </a:r>
            <a:endParaRPr lang="pt-BR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36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761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02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51720" y="1306423"/>
            <a:ext cx="5904656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o lar que Ele preparou para nós?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1367644" y="3073524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26B7BA"/>
          </a:solidFill>
          <a:ln>
            <a:solidFill>
              <a:srgbClr val="26B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636971" y="4106938"/>
            <a:ext cx="787209" cy="381439"/>
          </a:xfrm>
          <a:prstGeom prst="triangle">
            <a:avLst/>
          </a:prstGeom>
          <a:solidFill>
            <a:srgbClr val="26B7BA"/>
          </a:solidFill>
          <a:ln>
            <a:solidFill>
              <a:srgbClr val="26B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4" name="Conector reto 23"/>
          <p:cNvCxnSpPr/>
          <p:nvPr/>
        </p:nvCxnSpPr>
        <p:spPr>
          <a:xfrm>
            <a:off x="1367644" y="3361556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1218856" y="2353444"/>
            <a:ext cx="3839332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 Apocalipse 21:3 </a:t>
            </a: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223628" y="2729983"/>
            <a:ext cx="65887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E ouvi uma grande voz do céu, que dizia: Eis aqui o tabernáculo de Deus com os homens, pois com eles habitará, e eles serão o seu povo, e o mesmo Deus estará com eles, e será o seu Deus</a:t>
            </a:r>
            <a:r>
              <a:rPr lang="pt-BR" sz="2000" b="1" dirty="0" smtClean="0">
                <a:solidFill>
                  <a:srgbClr val="C00000"/>
                </a:solidFill>
              </a:rPr>
              <a:t>.</a:t>
            </a:r>
            <a:endParaRPr lang="pt-BR" sz="2000" b="1" dirty="0">
              <a:solidFill>
                <a:srgbClr val="C00000"/>
              </a:solidFill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1367644" y="3672166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1367644" y="3960198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2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03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51720" y="1306423"/>
            <a:ext cx="5904656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 poderemos entrar lá? </a:t>
            </a:r>
            <a:endParaRPr lang="pt-BR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t-BR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Tessalonicensses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4:16 e 17.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1763688" y="3001516"/>
            <a:ext cx="60486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26B7BA"/>
          </a:solidFill>
          <a:ln>
            <a:solidFill>
              <a:srgbClr val="26B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907703" y="2673414"/>
            <a:ext cx="57158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Porque o mesmo Senhor descerá do céu com alarido, e com voz de arcanjo, e com a trombeta de Deus; e os que morreram em Cristo ressuscitarão </a:t>
            </a:r>
            <a:r>
              <a:rPr lang="pt-BR" sz="2000" b="1" dirty="0" smtClean="0">
                <a:solidFill>
                  <a:srgbClr val="C00000"/>
                </a:solidFill>
              </a:rPr>
              <a:t>primeiro. Depois </a:t>
            </a:r>
            <a:r>
              <a:rPr lang="pt-BR" sz="2000" b="1" dirty="0">
                <a:solidFill>
                  <a:srgbClr val="C00000"/>
                </a:solidFill>
              </a:rPr>
              <a:t>nós, os que ficarmos vivos, seremos arrebatados juntamente com eles nas nuvens, a encontrar o Senhor nos ares, e assim estaremos sempre com o Senhor</a:t>
            </a:r>
            <a:r>
              <a:rPr lang="pt-BR" sz="2000" b="1" dirty="0" smtClean="0">
                <a:solidFill>
                  <a:srgbClr val="C00000"/>
                </a:solidFill>
              </a:rPr>
              <a:t>.</a:t>
            </a:r>
            <a:endParaRPr lang="pt-BR" sz="2000" b="1" dirty="0">
              <a:solidFill>
                <a:srgbClr val="C0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308732" y="2666121"/>
            <a:ext cx="454956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R:</a:t>
            </a: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Conector reto 20"/>
          <p:cNvCxnSpPr/>
          <p:nvPr/>
        </p:nvCxnSpPr>
        <p:spPr>
          <a:xfrm>
            <a:off x="1763688" y="3289548"/>
            <a:ext cx="60486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1763688" y="3627010"/>
            <a:ext cx="60486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>
            <a:off x="1763688" y="3915042"/>
            <a:ext cx="60486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1741306" y="4225652"/>
            <a:ext cx="60486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1741306" y="4563114"/>
            <a:ext cx="60486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1741306" y="4851146"/>
            <a:ext cx="60486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661840" y="4660426"/>
            <a:ext cx="787209" cy="381439"/>
          </a:xfrm>
          <a:prstGeom prst="triangle">
            <a:avLst/>
          </a:prstGeom>
          <a:solidFill>
            <a:srgbClr val="26B7BA"/>
          </a:solidFill>
          <a:ln>
            <a:solidFill>
              <a:srgbClr val="26B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466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04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51720" y="1306423"/>
            <a:ext cx="5904656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acontecerá então? </a:t>
            </a:r>
            <a:endParaRPr lang="pt-BR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Apocalipse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20:6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1763688" y="3001516"/>
            <a:ext cx="60486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26B7BA"/>
          </a:solidFill>
          <a:ln>
            <a:solidFill>
              <a:srgbClr val="26B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907703" y="2673414"/>
            <a:ext cx="57158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Bem-aventurado e santo aquele que tem parte na primeira ressurreição; sobre estes não tem poder a segunda morte; mas serão sacerdotes de Deus e de Cristo, e reinarão com ele mil anos</a:t>
            </a:r>
            <a:r>
              <a:rPr lang="pt-BR" sz="2000" b="1" dirty="0" smtClean="0">
                <a:solidFill>
                  <a:srgbClr val="C00000"/>
                </a:solidFill>
              </a:rPr>
              <a:t>.</a:t>
            </a:r>
            <a:endParaRPr lang="pt-BR" sz="2000" b="1" dirty="0">
              <a:solidFill>
                <a:srgbClr val="C0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308732" y="2666121"/>
            <a:ext cx="454956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R:</a:t>
            </a: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Conector reto 20"/>
          <p:cNvCxnSpPr/>
          <p:nvPr/>
        </p:nvCxnSpPr>
        <p:spPr>
          <a:xfrm>
            <a:off x="1763688" y="3289548"/>
            <a:ext cx="60486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1763688" y="3627010"/>
            <a:ext cx="60486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>
            <a:off x="1763688" y="3915042"/>
            <a:ext cx="60486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641552" y="3893103"/>
            <a:ext cx="787209" cy="381439"/>
          </a:xfrm>
          <a:prstGeom prst="triangle">
            <a:avLst/>
          </a:prstGeom>
          <a:solidFill>
            <a:srgbClr val="26B7BA"/>
          </a:solidFill>
          <a:ln>
            <a:solidFill>
              <a:srgbClr val="26B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7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05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51720" y="1201316"/>
            <a:ext cx="5904656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quanto àqueles que não aceitaram a Cristo o que acontecerá com eles? Apocalipse 20:5,12-14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1763688" y="3001516"/>
            <a:ext cx="60486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26B7BA"/>
          </a:solidFill>
          <a:ln>
            <a:solidFill>
              <a:srgbClr val="26B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907703" y="2673414"/>
            <a:ext cx="5715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Mas os outros mortos não reviveram, até que os mil anos se acabaram. Esta é a primeira ressurreição</a:t>
            </a:r>
            <a:r>
              <a:rPr lang="pt-BR" sz="2000" b="1" dirty="0" smtClean="0">
                <a:solidFill>
                  <a:srgbClr val="C00000"/>
                </a:solidFill>
              </a:rPr>
              <a:t>...</a:t>
            </a:r>
            <a:endParaRPr lang="pt-BR" sz="2000" b="1" dirty="0">
              <a:solidFill>
                <a:srgbClr val="C0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308732" y="2666121"/>
            <a:ext cx="454956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R:</a:t>
            </a: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Conector reto 20"/>
          <p:cNvCxnSpPr/>
          <p:nvPr/>
        </p:nvCxnSpPr>
        <p:spPr>
          <a:xfrm>
            <a:off x="1763688" y="3289548"/>
            <a:ext cx="60486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639019" y="3355223"/>
            <a:ext cx="787209" cy="381439"/>
          </a:xfrm>
          <a:prstGeom prst="triangle">
            <a:avLst/>
          </a:prstGeom>
          <a:solidFill>
            <a:srgbClr val="26B7BA"/>
          </a:solidFill>
          <a:ln>
            <a:solidFill>
              <a:srgbClr val="26B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096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06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51720" y="1234415"/>
            <a:ext cx="5904656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Após a derrota final do mal onde será nosso lar eterno? Apocalipse 21:1-2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1763688" y="3001516"/>
            <a:ext cx="60486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26B7BA"/>
          </a:solidFill>
          <a:ln>
            <a:solidFill>
              <a:srgbClr val="26B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907703" y="2673414"/>
            <a:ext cx="57158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E vi um novo céu, e uma nova terra. Porque já o primeiro céu e a primeira terra passaram, e o mar já não </a:t>
            </a:r>
            <a:r>
              <a:rPr lang="pt-BR" sz="2000" b="1" dirty="0" smtClean="0">
                <a:solidFill>
                  <a:srgbClr val="C00000"/>
                </a:solidFill>
              </a:rPr>
              <a:t>existe. E </a:t>
            </a:r>
            <a:r>
              <a:rPr lang="pt-BR" sz="2000" b="1" dirty="0">
                <a:solidFill>
                  <a:srgbClr val="C00000"/>
                </a:solidFill>
              </a:rPr>
              <a:t>eu, João, vi a santa cidade, a nova Jerusalém, que de Deus descia do céu, adereçada como uma esposa ataviada para o seu marido</a:t>
            </a:r>
            <a:r>
              <a:rPr lang="pt-BR" sz="2000" b="1" dirty="0" smtClean="0">
                <a:solidFill>
                  <a:srgbClr val="C00000"/>
                </a:solidFill>
              </a:rPr>
              <a:t>.</a:t>
            </a:r>
            <a:endParaRPr lang="pt-BR" sz="2000" b="1" dirty="0">
              <a:solidFill>
                <a:srgbClr val="C0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308732" y="2666121"/>
            <a:ext cx="454956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R:</a:t>
            </a: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Conector reto 20"/>
          <p:cNvCxnSpPr/>
          <p:nvPr/>
        </p:nvCxnSpPr>
        <p:spPr>
          <a:xfrm>
            <a:off x="1763688" y="3289548"/>
            <a:ext cx="60486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611374" y="4161636"/>
            <a:ext cx="787209" cy="381439"/>
          </a:xfrm>
          <a:prstGeom prst="triangle">
            <a:avLst/>
          </a:prstGeom>
          <a:solidFill>
            <a:srgbClr val="26B7BA"/>
          </a:solidFill>
          <a:ln>
            <a:solidFill>
              <a:srgbClr val="26B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Conector reto 11"/>
          <p:cNvCxnSpPr/>
          <p:nvPr/>
        </p:nvCxnSpPr>
        <p:spPr>
          <a:xfrm>
            <a:off x="1763688" y="3649588"/>
            <a:ext cx="60486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1763688" y="3937620"/>
            <a:ext cx="60486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1741306" y="4225652"/>
            <a:ext cx="60486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82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7345" y="553244"/>
            <a:ext cx="593852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Para Pensar</a:t>
            </a:r>
            <a:endParaRPr lang="pt-BR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reto 2"/>
          <p:cNvCxnSpPr/>
          <p:nvPr/>
        </p:nvCxnSpPr>
        <p:spPr>
          <a:xfrm>
            <a:off x="865466" y="1254951"/>
            <a:ext cx="4305791" cy="0"/>
          </a:xfrm>
          <a:prstGeom prst="line">
            <a:avLst/>
          </a:prstGeom>
          <a:ln w="57150">
            <a:solidFill>
              <a:srgbClr val="26B7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1043608" y="1705372"/>
            <a:ext cx="70567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“A restauração e reerguimento da humanidade começam no lar. A obra dos pais é a base de toda outra obra. A sociedade compõe-se de famílias, e é o que a façam os chefes de família. Do coração "procedem as saídas da vida" (Prov. 4:23); e o coração da comunidade, da igreja e da nação é o lar. A felicidade da sociedade, o êxito da igreja e a prosperidade da nação dependem das influências domésticas</a:t>
            </a:r>
            <a:r>
              <a:rPr lang="pt-BR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algn="ctr"/>
            <a:r>
              <a:rPr lang="pt-BR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Lar Adventista, p. 349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34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1331640" y="2497460"/>
            <a:ext cx="6413105" cy="1872208"/>
          </a:xfrm>
          <a:prstGeom prst="roundRect">
            <a:avLst/>
          </a:prstGeom>
          <a:solidFill>
            <a:srgbClr val="26B7B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-7345" y="519377"/>
            <a:ext cx="5938524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Decisão em</a:t>
            </a:r>
          </a:p>
          <a:p>
            <a:pPr algn="ctr"/>
            <a:r>
              <a:rPr lang="pt-B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Família</a:t>
            </a:r>
            <a:endParaRPr lang="pt-BR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reto 2"/>
          <p:cNvCxnSpPr/>
          <p:nvPr/>
        </p:nvCxnSpPr>
        <p:spPr>
          <a:xfrm>
            <a:off x="865466" y="1254951"/>
            <a:ext cx="4305791" cy="0"/>
          </a:xfrm>
          <a:prstGeom prst="line">
            <a:avLst/>
          </a:prstGeom>
          <a:ln w="57150">
            <a:solidFill>
              <a:srgbClr val="26B7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1403648" y="2641476"/>
            <a:ext cx="61970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Procurarei fazer com que o meu lar seja um lugar melhor cada dia.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Desejo me preparar, junto com a minha família para morar no lar que Deus tem preparado para nós.</a:t>
            </a:r>
          </a:p>
        </p:txBody>
      </p:sp>
    </p:spTree>
    <p:extLst>
      <p:ext uri="{BB962C8B-B14F-4D97-AF65-F5344CB8AC3E}">
        <p14:creationId xmlns:p14="http://schemas.microsoft.com/office/powerpoint/2010/main" val="169585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345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75656" y="481236"/>
            <a:ext cx="6120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É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possível fazer da sua casa um pequeno céu? O que a Bíblia pode ensinar para facilitar as relações dentro do lar?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23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74604" y="1057300"/>
            <a:ext cx="593852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Você e sua família</a:t>
            </a:r>
            <a:endParaRPr lang="pt-BR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reto 2"/>
          <p:cNvCxnSpPr/>
          <p:nvPr/>
        </p:nvCxnSpPr>
        <p:spPr>
          <a:xfrm>
            <a:off x="842273" y="1777380"/>
            <a:ext cx="5457919" cy="0"/>
          </a:xfrm>
          <a:prstGeom prst="line">
            <a:avLst/>
          </a:prstGeom>
          <a:ln w="57150">
            <a:solidFill>
              <a:srgbClr val="26B7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28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91680" y="625252"/>
            <a:ext cx="59046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Quando cada um dos componentes da família sabe o que fazer para tornar o seu lar melhor, as coisas ficam mais fáceis.</a:t>
            </a:r>
          </a:p>
          <a:p>
            <a:pPr algn="ctr"/>
            <a:r>
              <a:rPr lang="pt-BR" sz="2400" b="1" dirty="0"/>
              <a:t>A Bíblia oferece alguns conselhos úteis para toda a família.</a:t>
            </a:r>
          </a:p>
        </p:txBody>
      </p:sp>
    </p:spTree>
    <p:extLst>
      <p:ext uri="{BB962C8B-B14F-4D97-AF65-F5344CB8AC3E}">
        <p14:creationId xmlns:p14="http://schemas.microsoft.com/office/powerpoint/2010/main" val="255129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01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61143" y="1323966"/>
            <a:ext cx="5904656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Quais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deveres entre esposo e esposa?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1331640" y="4297661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1331640" y="4585693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26B7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639287" y="4528023"/>
            <a:ext cx="787209" cy="381439"/>
          </a:xfrm>
          <a:prstGeom prst="triangle">
            <a:avLst/>
          </a:prstGeom>
          <a:solidFill>
            <a:srgbClr val="26B7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331640" y="2730065"/>
            <a:ext cx="66341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Vós, mulheres, sujeitai-vos a vossos maridos, </a:t>
            </a:r>
            <a:endParaRPr lang="pt-BR" sz="2000" b="1" dirty="0" smtClean="0">
              <a:solidFill>
                <a:srgbClr val="C00000"/>
              </a:solidFill>
            </a:endParaRPr>
          </a:p>
          <a:p>
            <a:pPr algn="ctr"/>
            <a:r>
              <a:rPr lang="pt-BR" sz="2000" b="1" dirty="0" smtClean="0">
                <a:solidFill>
                  <a:srgbClr val="C00000"/>
                </a:solidFill>
              </a:rPr>
              <a:t>como </a:t>
            </a:r>
            <a:r>
              <a:rPr lang="pt-BR" sz="2000" b="1" dirty="0">
                <a:solidFill>
                  <a:srgbClr val="C00000"/>
                </a:solidFill>
              </a:rPr>
              <a:t>ao Senhor</a:t>
            </a:r>
            <a:r>
              <a:rPr lang="pt-BR" sz="2000" b="1" dirty="0" smtClean="0">
                <a:solidFill>
                  <a:srgbClr val="C00000"/>
                </a:solidFill>
              </a:rPr>
              <a:t>;</a:t>
            </a:r>
            <a:endParaRPr lang="pt-BR" sz="2000" b="1" dirty="0">
              <a:solidFill>
                <a:srgbClr val="C0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331640" y="2353444"/>
            <a:ext cx="180020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Efésios 5:22 </a:t>
            </a: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1331640" y="3073524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1331640" y="3361556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1338867" y="3577580"/>
            <a:ext cx="180020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Efésios </a:t>
            </a:r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5:24 </a:t>
            </a: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320351" y="3949814"/>
            <a:ext cx="66341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De sorte que, assim como a igreja está sujeita a Cristo, assim também as mulheres sejam em tudo sujeitas a seus maridos</a:t>
            </a:r>
            <a:r>
              <a:rPr lang="pt-BR" sz="2000" b="1" dirty="0" smtClean="0">
                <a:solidFill>
                  <a:srgbClr val="C00000"/>
                </a:solidFill>
              </a:rPr>
              <a:t>.</a:t>
            </a:r>
            <a:endParaRPr lang="pt-BR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2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076056" y="1201316"/>
            <a:ext cx="29523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 a submissão é a parte da esposa, o sacrifício é do marido. Ambos precisam entender que no casamento negamos o “eu” em prol do “nós”. 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59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02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61143" y="1323966"/>
            <a:ext cx="590465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quanto aos pais e filhos?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1331640" y="3649588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1331640" y="3937620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26B7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639287" y="4528023"/>
            <a:ext cx="787209" cy="381439"/>
          </a:xfrm>
          <a:prstGeom prst="triangle">
            <a:avLst/>
          </a:prstGeom>
          <a:solidFill>
            <a:srgbClr val="26B7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331640" y="2730065"/>
            <a:ext cx="66341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Vós, filhos, sede obedientes a vossos pais no Senhor, porque isto é </a:t>
            </a:r>
            <a:r>
              <a:rPr lang="pt-BR" sz="2000" b="1" dirty="0" smtClean="0">
                <a:solidFill>
                  <a:srgbClr val="C00000"/>
                </a:solidFill>
              </a:rPr>
              <a:t>justo. Honra </a:t>
            </a:r>
            <a:r>
              <a:rPr lang="pt-BR" sz="2000" b="1" dirty="0">
                <a:solidFill>
                  <a:srgbClr val="C00000"/>
                </a:solidFill>
              </a:rPr>
              <a:t>a teu pai e a tua mãe, que é o primeiro mandamento com </a:t>
            </a:r>
            <a:r>
              <a:rPr lang="pt-BR" sz="2000" b="1" dirty="0" smtClean="0">
                <a:solidFill>
                  <a:srgbClr val="C00000"/>
                </a:solidFill>
              </a:rPr>
              <a:t>promessa; Para </a:t>
            </a:r>
            <a:r>
              <a:rPr lang="pt-BR" sz="2000" b="1" dirty="0">
                <a:solidFill>
                  <a:srgbClr val="C00000"/>
                </a:solidFill>
              </a:rPr>
              <a:t>que te vá bem, e vivas muito tempo sobre a terra</a:t>
            </a:r>
            <a:r>
              <a:rPr lang="pt-BR" sz="2000" b="1" dirty="0" smtClean="0">
                <a:solidFill>
                  <a:srgbClr val="C00000"/>
                </a:solidFill>
              </a:rPr>
              <a:t>.</a:t>
            </a:r>
            <a:endParaRPr lang="pt-BR" sz="2000" b="1" dirty="0">
              <a:solidFill>
                <a:srgbClr val="C0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331640" y="2353444"/>
            <a:ext cx="180020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Efésios 6:1-3 </a:t>
            </a: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1331640" y="3073524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1331640" y="3361556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01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02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61143" y="1323966"/>
            <a:ext cx="590465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quanto aos pais e filhos?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26B7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639286" y="3375743"/>
            <a:ext cx="787209" cy="381439"/>
          </a:xfrm>
          <a:prstGeom prst="triangle">
            <a:avLst/>
          </a:prstGeom>
          <a:solidFill>
            <a:srgbClr val="26B7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331640" y="2730065"/>
            <a:ext cx="66341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E vós, pais, não provoqueis à ira a vossos filhos, mas criai-os na doutrina e admoestação do Senhor</a:t>
            </a:r>
            <a:r>
              <a:rPr lang="pt-BR" sz="2000" b="1" dirty="0" smtClean="0">
                <a:solidFill>
                  <a:srgbClr val="C00000"/>
                </a:solidFill>
              </a:rPr>
              <a:t>.</a:t>
            </a:r>
            <a:endParaRPr lang="pt-BR" sz="2000" b="1" dirty="0">
              <a:solidFill>
                <a:srgbClr val="C0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331640" y="2353444"/>
            <a:ext cx="180020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Efésios 6:4 </a:t>
            </a: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1331640" y="3073524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1331640" y="3361556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069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1420</TotalTime>
  <Words>1042</Words>
  <Application>Microsoft Office PowerPoint</Application>
  <PresentationFormat>Apresentação na tela (16:10)</PresentationFormat>
  <Paragraphs>76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Alana</dc:creator>
  <cp:lastModifiedBy>Alana</cp:lastModifiedBy>
  <cp:revision>43</cp:revision>
  <dcterms:created xsi:type="dcterms:W3CDTF">2017-02-26T14:20:22Z</dcterms:created>
  <dcterms:modified xsi:type="dcterms:W3CDTF">2017-03-13T00:02:41Z</dcterms:modified>
</cp:coreProperties>
</file>