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91" r:id="rId5"/>
    <p:sldId id="259" r:id="rId6"/>
    <p:sldId id="289" r:id="rId7"/>
    <p:sldId id="292" r:id="rId8"/>
    <p:sldId id="260" r:id="rId9"/>
    <p:sldId id="293" r:id="rId10"/>
    <p:sldId id="285" r:id="rId11"/>
    <p:sldId id="262" r:id="rId12"/>
    <p:sldId id="286" r:id="rId13"/>
    <p:sldId id="294" r:id="rId14"/>
    <p:sldId id="264" r:id="rId15"/>
    <p:sldId id="290" r:id="rId16"/>
    <p:sldId id="295" r:id="rId17"/>
    <p:sldId id="266" r:id="rId18"/>
    <p:sldId id="278" r:id="rId19"/>
    <p:sldId id="296" r:id="rId20"/>
    <p:sldId id="267" r:id="rId21"/>
    <p:sldId id="297" r:id="rId22"/>
    <p:sldId id="282" r:id="rId23"/>
    <p:sldId id="269" r:id="rId24"/>
    <p:sldId id="283" r:id="rId25"/>
    <p:sldId id="298" r:id="rId26"/>
    <p:sldId id="270" r:id="rId27"/>
    <p:sldId id="299" r:id="rId28"/>
    <p:sldId id="284" r:id="rId29"/>
    <p:sldId id="272" r:id="rId30"/>
    <p:sldId id="273" r:id="rId31"/>
    <p:sldId id="274" r:id="rId32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90" y="-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11C96-FE53-4CD8-8454-43569C2B7E7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E3030-2763-404E-B17E-702401B67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90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3030-2763-404E-B17E-702401B6719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22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515731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“Necessitamos </a:t>
            </a:r>
            <a:r>
              <a:rPr lang="pt-BR" sz="2400" b="1" dirty="0"/>
              <a:t>evitar a ___________________________de nós mesmos. Jamais alimentemos a impressão de que não somos estimados como </a:t>
            </a:r>
            <a:r>
              <a:rPr lang="pt-BR" sz="2400" b="1" dirty="0" smtClean="0"/>
              <a:t>deveríamos</a:t>
            </a:r>
            <a:r>
              <a:rPr lang="pt-BR" sz="2400" b="1" dirty="0"/>
              <a:t>, que os nossos esforços não são apreciados e que o nosso </a:t>
            </a:r>
            <a:r>
              <a:rPr lang="pt-BR" sz="2400" b="1" dirty="0" smtClean="0"/>
              <a:t>trabalho </a:t>
            </a:r>
            <a:r>
              <a:rPr lang="pt-BR" sz="2400" b="1" dirty="0"/>
              <a:t>é árduo demais.” - {2MCP 197.3} ...A autocomiseração é deteriorante ao caráter dos que a cultivam, e </a:t>
            </a:r>
            <a:r>
              <a:rPr lang="pt-BR" sz="2400" b="1" dirty="0" smtClean="0"/>
              <a:t>exerce </a:t>
            </a:r>
            <a:r>
              <a:rPr lang="pt-BR" sz="2400" b="1" dirty="0"/>
              <a:t>uma influência que estraga a felicidade dos outros.” – {2MCP 197. 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94385" y="1515731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compaixão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05287" y="2242863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Quando se sentir rejeitado, o que é aconselhado fazer? 2MCP, 198:4.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2" y="2106599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54874" y="1996642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705372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“...Precisará de graça para resistir, mas os olhos misericordiosos de Deus estão sobre você. ___________________ muito, e _________________, crendo que Deus o ajudará. Guarda-se da irritabilidade e do mau humor, e de um espírito atormentador. A paciência é uma virtude que você deve praticar. Busque a piedade de coração. Seja cristão coerente. Possua o amor da pureza e humilde simplicidade, e sejam estas inseridas em tua vida.” – {2MCP 198.4}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705372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“...Precisará de graça para resistir, mas os olhos misericordiosos de Deus estão sobre você. ___________________ muito, e _________________, crendo que Deus o ajudará. Guarda-se da irritabilidade e do mau humor, e de um espírito atormentador. A paciência é uma virtude que você deve praticar. Busque a piedade de coração. Seja cristão coerente. Possua o amor da pureza e humilde simplicidade, e sejam estas inseridas em tua vida.” – {2MCP 198.4}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61302" y="206541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Ora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242545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fervorosamente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82588" y="2179810"/>
            <a:ext cx="7040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Precisamos suportar-nos uns aos outros, qual deve ser o espírito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que devemos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ter no lar? 2MCP, 192:2.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4" y="225899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8596" y="214903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019" y="148934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“...Cada qual só tem que responder por seus próprios erros; e enquanto tão estritamente cuida de tirar o joio do quintal de seus irmãos, o mato peçonhento está crescendo, forte e espalhando em seu quintal. Que todos trabalhem arduamente para guardar o caráter e possuir um espírito _________________, ________________ e __________________ no lar, e tudo estará bem.” – {2MCP 192.2}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019" y="148934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“...Cada qual só tem que responder por seus próprios erros; e enquanto tão estritamente cuida de tirar o joio do quintal de seus irmãos, o mato peçonhento está crescendo, forte e espalhando em seu quintal. Que todos trabalhem arduamente para guardar o caráter e possuir um espírito _________________, ________________ e __________________ no lar, e tudo estará bem.” – {2MCP 192.2}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148064" y="293750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feliz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1560" y="328954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prazenteiro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70367" y="328954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paciente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257233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Ao invés de nos preocuparmos com as faltas e imperfeições dos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outros, o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necessitamos cultivar em nós mesmos? 2MCP, 201:3.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27410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216414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773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“... Devemos amar e respeitar uns aos outros, apesar das falhas e imperfeições que não conseguimos deixar de perceber. Precisamos cultivar a _________________________ e ___________________________ de nós mesmos. Devemos ter paciência com as faltas dos outros isso destruirá o egoísmo e nos dará um coração </a:t>
            </a:r>
            <a:r>
              <a:rPr lang="pt-BR" sz="2400" b="1" dirty="0" err="1"/>
              <a:t>longânimo</a:t>
            </a:r>
            <a:r>
              <a:rPr lang="pt-BR" sz="2400" b="1" dirty="0"/>
              <a:t> e generoso. “ – {2MCP, 201.3}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773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“... Devemos amar e respeitar uns aos outros, apesar das falhas e imperfeições que não conseguimos deixar de perceber. Precisamos cultivar a _________________________ e ___________________________ de nós mesmos. Devemos ter paciência com as faltas dos outros isso destruirá o egoísmo e nos dará um coração </a:t>
            </a:r>
            <a:r>
              <a:rPr lang="pt-BR" sz="2400" b="1" dirty="0" err="1"/>
              <a:t>longânimo</a:t>
            </a:r>
            <a:r>
              <a:rPr lang="pt-BR" sz="2400" b="1" dirty="0"/>
              <a:t> e generoso. “ – {2MCP, 201.3}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23928" y="248183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humildade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15616" y="282788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desconfiar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9182" y="2065412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conselho nos é dado a respeito de apontarmos o erro nos outros?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202:5.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2" y="212113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7054" y="201118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773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“...e se vocês são atentos em discernir os erros em outros, sejam mais atentos em __________________________o bem e louvá-lo. Poderão, ao criticar a si mesmos, descobrir coisas tão objetáveis como as que vocês veem nos outros. Busquemos, pois, trabalhar constantemente para fortalecer uns aos outros fé santíssima .”¬– {2MCP, 202.5}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773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“...e se vocês são atentos em discernir os erros em outros, sejam mais atentos em __________________________o bem e louvá-lo. Poderão, ao criticar a si mesmos, descobrir coisas tão objetáveis como as que vocês veem nos outros. Busquemos, pois, trabalhar constantemente para fortalecer uns aos outros fé santíssima .”¬– {2MCP, 202.5}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79912" y="210780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reconhecer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9986" y="2122015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aconteceria se usássemos nossas faculdades investigadoras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de forma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verdadeiramente cristã? 2MCP, 203:4.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9" y="217873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381" y="206878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09680" y="2065412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“...Se todos os cristãos professos usassem suas faculdades investigadoras pra ver quais os males que neles mesmos carecem de correção, em vez de falar dos erros alheios, existiria na _____________________ hoje uma condição muito mais__________________________.” – {2MCP 203.4}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09680" y="2065412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“...Se todos os cristãos professos usassem suas faculdades investigadoras pra ver quais os males que neles mesmos carecem de correção, em vez de falar dos erros alheios, existiria na _____________________ hoje uma condição muito mais__________________________.” – {2MCP 203.4}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63688" y="314553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igreja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45884" y="3542739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saudável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261" y="2402995"/>
            <a:ext cx="70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posso tornar-me uma bênção para o outro? 2MCP, 204:1.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9" y="226673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9351" y="2156774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99340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Apreciem toda oportunidade de fazer uma obra que se torne uma bênção aos que os rodeiam. Seja sua _____________________ fazer sua parte para ________________ o lugar onde estão um lugar que Deus possa aprovar e abençoar.” {2MCP 204.1}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99340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Apreciem toda oportunidade de fazer uma obra que se torne uma bênção aos que os rodeiam. Seja sua _____________________ fazer sua parte para ________________ o lugar onde estão um lugar que Deus possa aprovar e abençoar.” {2MCP 204.1}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23728" y="273206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determinação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307352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tomar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  <a:endParaRPr lang="pt-BR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38100" dist="43180" dir="5400000">
                  <a:srgbClr val="000000"/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38869" y="1633364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“Muitos exageram grandemente aparentes dificuldades e então </a:t>
            </a:r>
            <a:r>
              <a:rPr lang="pt-BR" sz="2400" b="1" dirty="0" smtClean="0"/>
              <a:t>se põem </a:t>
            </a:r>
            <a:r>
              <a:rPr lang="pt-BR" sz="2400" b="1" dirty="0"/>
              <a:t>a nutrir autocomiseração, cedendo ao desânimo. Tais pessoas </a:t>
            </a:r>
            <a:r>
              <a:rPr lang="pt-BR" sz="2400" b="1" dirty="0" smtClean="0"/>
              <a:t>precisam fazer </a:t>
            </a:r>
            <a:r>
              <a:rPr lang="pt-BR" sz="2400" b="1" dirty="0"/>
              <a:t>uma completa mudança em si mesmas. ... Todos devem ter </a:t>
            </a:r>
            <a:r>
              <a:rPr lang="pt-BR" sz="2400" b="1" dirty="0" smtClean="0"/>
              <a:t>um alvo</a:t>
            </a:r>
            <a:r>
              <a:rPr lang="pt-BR" sz="2400" b="1" dirty="0"/>
              <a:t>, um objetivo na vida. A mente deve ser protegida e os </a:t>
            </a:r>
            <a:r>
              <a:rPr lang="pt-BR" sz="2400" b="1" dirty="0" smtClean="0"/>
              <a:t>pensamentos treinados </a:t>
            </a:r>
            <a:r>
              <a:rPr lang="pt-BR" sz="2400" b="1" dirty="0"/>
              <a:t>para que se fixem no objetivo, como a bússola aponta ao </a:t>
            </a:r>
            <a:r>
              <a:rPr lang="pt-BR" sz="2400" b="1" dirty="0" smtClean="0"/>
              <a:t>polo. ..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1345332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“Ser cristão é ser semelhante a Cristo; é possuir humildade e um </a:t>
            </a:r>
            <a:r>
              <a:rPr lang="pt-BR" sz="2400" b="1" dirty="0" smtClean="0"/>
              <a:t>espírito </a:t>
            </a:r>
            <a:r>
              <a:rPr lang="pt-BR" sz="2400" b="1" dirty="0"/>
              <a:t>manso e quieto, que suportará contradições sem ficar enfurecido ou tornar-se insano. Se o manto enganoso que está sobre você pudesse ser retirado, de forma a permitir que você se enxergue como Deus o vê, já não buscaria justificasse, mas cairia quebrantado sobre Cristo, o único que pode remover os defeitos de seu caráter e controlá-lo.”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(</a:t>
            </a:r>
            <a:r>
              <a:rPr lang="pt-BR" sz="2400" b="1" i="1" dirty="0"/>
              <a:t>Mente, caráter e personalidade, vol. I</a:t>
            </a:r>
            <a:r>
              <a:rPr lang="pt-BR" sz="2400" b="1" dirty="0"/>
              <a:t>I, p. 203).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75656" y="1158607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23360" y="1921396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Ao invés de criticar, tente encontrar motivos para elogiar os que </a:t>
            </a:r>
            <a:r>
              <a:rPr lang="pt-BR" sz="2400" b="1" dirty="0" smtClean="0"/>
              <a:t>estão ao </a:t>
            </a:r>
            <a:r>
              <a:rPr lang="pt-BR" sz="2400" b="1" dirty="0"/>
              <a:t>seu redor, especialmente os da sua família.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38869" y="1993404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...A </a:t>
            </a:r>
            <a:r>
              <a:rPr lang="pt-BR" sz="2400" b="1" dirty="0"/>
              <a:t>mente deve ser dirigida no conduto certo, de acordo com planos </a:t>
            </a:r>
            <a:r>
              <a:rPr lang="pt-BR" sz="2400" b="1" dirty="0" smtClean="0"/>
              <a:t>bem formados </a:t>
            </a:r>
            <a:r>
              <a:rPr lang="pt-BR" sz="2400" b="1" dirty="0"/>
              <a:t>. Então cada passo será um avanço. O êxito ou o fracasso </a:t>
            </a:r>
            <a:r>
              <a:rPr lang="pt-BR" sz="2400" b="1" dirty="0" smtClean="0"/>
              <a:t>nesta vida </a:t>
            </a:r>
            <a:r>
              <a:rPr lang="pt-BR" sz="2400" b="1" dirty="0"/>
              <a:t>depende muito da maneira em que os pensamentos são disciplinados.”</a:t>
            </a:r>
          </a:p>
          <a:p>
            <a:pPr algn="ctr"/>
            <a:r>
              <a:rPr lang="pt-BR" sz="2400" b="1" dirty="0"/>
              <a:t>– (Mente, caráter e personalidade, vol. II, p. 197)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8" y="232528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22880" y="2268558"/>
            <a:ext cx="7111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Satanás nos dá cruel sugestão: “Seu caso é perdido. Não há solução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.” Mas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é a esperança que Cristo nos dá? 2MCP, 197:2.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51094" y="2280942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41734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Ninguém tem necessidade de se entregar ao desânimo e desespero. ... </a:t>
            </a:r>
            <a:r>
              <a:rPr lang="pt-BR" sz="2400" b="1" dirty="0" smtClean="0"/>
              <a:t>entretanto, para </a:t>
            </a:r>
            <a:r>
              <a:rPr lang="pt-BR" sz="2400" b="1" dirty="0"/>
              <a:t>nós há esperança em Cristo. Deus não nos manda </a:t>
            </a:r>
            <a:r>
              <a:rPr lang="pt-BR" sz="2400" b="1" dirty="0" smtClean="0"/>
              <a:t>vencer em </a:t>
            </a:r>
            <a:r>
              <a:rPr lang="pt-BR" sz="2400" b="1" dirty="0"/>
              <a:t>nossas próprias forças. Pede que nos </a:t>
            </a:r>
            <a:r>
              <a:rPr lang="pt-BR" sz="2400" b="1" dirty="0" smtClean="0"/>
              <a:t>_________________________ bem </a:t>
            </a:r>
            <a:r>
              <a:rPr lang="pt-BR" sz="2400" b="1" dirty="0"/>
              <a:t>estreitamente a____________________. Sejam quais forem as dificuldades</a:t>
            </a:r>
          </a:p>
          <a:p>
            <a:pPr algn="ctr"/>
            <a:r>
              <a:rPr lang="pt-BR" sz="2400" b="1" dirty="0"/>
              <a:t>sob as quais labutemos, que nos façam vergar o corpo e o </a:t>
            </a:r>
            <a:r>
              <a:rPr lang="pt-BR" sz="2400" b="1" dirty="0" smtClean="0"/>
              <a:t>espírito, Ele </a:t>
            </a:r>
            <a:r>
              <a:rPr lang="pt-BR" sz="2400" b="1" dirty="0"/>
              <a:t>está à espera de nos libertar.” – {2MCP 197.2}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41734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Ninguém tem necessidade de se entregar ao desânimo e desespero. ... </a:t>
            </a:r>
            <a:r>
              <a:rPr lang="pt-BR" sz="2400" b="1" dirty="0" smtClean="0"/>
              <a:t>entretanto, para </a:t>
            </a:r>
            <a:r>
              <a:rPr lang="pt-BR" sz="2400" b="1" dirty="0"/>
              <a:t>nós há esperança em Cristo. Deus não nos manda </a:t>
            </a:r>
            <a:r>
              <a:rPr lang="pt-BR" sz="2400" b="1" dirty="0" smtClean="0"/>
              <a:t>vencer em </a:t>
            </a:r>
            <a:r>
              <a:rPr lang="pt-BR" sz="2400" b="1" dirty="0"/>
              <a:t>nossas próprias forças. Pede que nos </a:t>
            </a:r>
            <a:r>
              <a:rPr lang="pt-BR" sz="2400" b="1" dirty="0" smtClean="0"/>
              <a:t>_________________________ bem </a:t>
            </a:r>
            <a:r>
              <a:rPr lang="pt-BR" sz="2400" b="1" dirty="0"/>
              <a:t>estreitamente a____________________. Sejam quais forem as dificuldades</a:t>
            </a:r>
          </a:p>
          <a:p>
            <a:pPr algn="ctr"/>
            <a:r>
              <a:rPr lang="pt-BR" sz="2400" b="1" dirty="0"/>
              <a:t>sob as quais labutemos, que nos façam vergar o corpo e o </a:t>
            </a:r>
            <a:r>
              <a:rPr lang="pt-BR" sz="2400" b="1" dirty="0" smtClean="0"/>
              <a:t>espírito, Ele </a:t>
            </a:r>
            <a:r>
              <a:rPr lang="pt-BR" sz="2400" b="1" dirty="0"/>
              <a:t>está à espera de nos libertar.” – {2MCP 197.2}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843808" y="2525335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acheguemos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03648" y="285750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Ele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6943" y="2511968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Em relação à rejeição, o que precisamos evitar? 2MCP, 197:3 e 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233505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222509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515731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“Necessitamos </a:t>
            </a:r>
            <a:r>
              <a:rPr lang="pt-BR" sz="2400" b="1" dirty="0"/>
              <a:t>evitar a ___________________________de nós mesmos. Jamais alimentemos a impressão de que não somos estimados como </a:t>
            </a:r>
            <a:r>
              <a:rPr lang="pt-BR" sz="2400" b="1" dirty="0" smtClean="0"/>
              <a:t>deveríamos</a:t>
            </a:r>
            <a:r>
              <a:rPr lang="pt-BR" sz="2400" b="1" dirty="0"/>
              <a:t>, que os nossos esforços não são apreciados e que o nosso </a:t>
            </a:r>
            <a:r>
              <a:rPr lang="pt-BR" sz="2400" b="1" dirty="0" smtClean="0"/>
              <a:t>trabalho </a:t>
            </a:r>
            <a:r>
              <a:rPr lang="pt-BR" sz="2400" b="1" dirty="0"/>
              <a:t>é árduo demais.” - {2MCP 197.3} ...A autocomiseração é deteriorante ao caráter dos que a cultivam, e </a:t>
            </a:r>
            <a:r>
              <a:rPr lang="pt-BR" sz="2400" b="1" dirty="0" smtClean="0"/>
              <a:t>exerce </a:t>
            </a:r>
            <a:r>
              <a:rPr lang="pt-BR" sz="2400" b="1" dirty="0"/>
              <a:t>uma influência que estraga a felicidade dos outros.” – {2MCP 197. 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1430</Words>
  <Application>Microsoft Office PowerPoint</Application>
  <PresentationFormat>Apresentação na tela (16:10)</PresentationFormat>
  <Paragraphs>59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Alana</cp:lastModifiedBy>
  <cp:revision>38</cp:revision>
  <dcterms:created xsi:type="dcterms:W3CDTF">2016-12-18T22:29:45Z</dcterms:created>
  <dcterms:modified xsi:type="dcterms:W3CDTF">2016-12-30T01:35:18Z</dcterms:modified>
</cp:coreProperties>
</file>