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94" r:id="rId6"/>
    <p:sldId id="289" r:id="rId7"/>
    <p:sldId id="260" r:id="rId8"/>
    <p:sldId id="295" r:id="rId9"/>
    <p:sldId id="286" r:id="rId10"/>
    <p:sldId id="296" r:id="rId11"/>
    <p:sldId id="292" r:id="rId12"/>
    <p:sldId id="264" r:id="rId13"/>
    <p:sldId id="297" r:id="rId14"/>
    <p:sldId id="290" r:id="rId15"/>
    <p:sldId id="266" r:id="rId16"/>
    <p:sldId id="298" r:id="rId17"/>
    <p:sldId id="278" r:id="rId18"/>
    <p:sldId id="267" r:id="rId19"/>
    <p:sldId id="299" r:id="rId20"/>
    <p:sldId id="282" r:id="rId21"/>
    <p:sldId id="269" r:id="rId22"/>
    <p:sldId id="300" r:id="rId23"/>
    <p:sldId id="283" r:id="rId24"/>
    <p:sldId id="301" r:id="rId25"/>
    <p:sldId id="270" r:id="rId26"/>
    <p:sldId id="272" r:id="rId27"/>
    <p:sldId id="273" r:id="rId28"/>
    <p:sldId id="293" r:id="rId29"/>
    <p:sldId id="274" r:id="rId30"/>
  </p:sldIdLst>
  <p:sldSz cx="9144000" cy="5715000" type="screen16x1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2003"/>
    <a:srgbClr val="6731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02" y="-16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111C96-FE53-4CD8-8454-43569C2B7E77}" type="datetimeFigureOut">
              <a:rPr lang="pt-BR" smtClean="0"/>
              <a:t>30/12/2016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BE3030-2763-404E-B17E-702401B671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3901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E3030-2763-404E-B17E-702401B67196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7222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30/12/2016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004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30/12/2016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219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30/12/2016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823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30/12/2016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67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30/12/2016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748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30/12/2016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68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30/12/2016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40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30/12/2016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088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30/12/2016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979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30/12/2016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438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30/12/2016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905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56669-A79B-40A5-97CF-2F4F44A0AFC7}" type="datetimeFigureOut">
              <a:rPr lang="pt-BR" smtClean="0"/>
              <a:t>30/12/2016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6040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24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50450" y="1417340"/>
            <a:ext cx="80648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“A educação da criança, em casa e na escola, </a:t>
            </a:r>
            <a:r>
              <a:rPr lang="pt-BR" sz="2400" b="1" dirty="0" smtClean="0"/>
              <a:t>__________ </a:t>
            </a:r>
            <a:r>
              <a:rPr lang="pt-BR" sz="2400" b="1" dirty="0"/>
              <a:t>deve ser como o ensino dos animais irracionais; pois as crianças têm </a:t>
            </a:r>
            <a:r>
              <a:rPr lang="pt-BR" sz="2400" b="1" dirty="0" smtClean="0"/>
              <a:t>____________</a:t>
            </a:r>
            <a:r>
              <a:rPr lang="pt-BR" sz="2400" b="1" dirty="0"/>
              <a:t>inteligente, a qual deve ser dirigida de maneira a reger todas as suas faculdades. Os animais irracionais devem ser treinados, pois não possuem razão nem inteligência. No entanto, à mente humana deve ser ensinado o domínio próprio...” – {2MCP 236.5} 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00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50450" y="1417340"/>
            <a:ext cx="80648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“A educação da criança, em casa e na escola, </a:t>
            </a:r>
            <a:r>
              <a:rPr lang="pt-BR" sz="2400" b="1" dirty="0" smtClean="0"/>
              <a:t>__________ </a:t>
            </a:r>
            <a:r>
              <a:rPr lang="pt-BR" sz="2400" b="1" dirty="0"/>
              <a:t>deve ser como o ensino dos animais irracionais; pois as crianças têm </a:t>
            </a:r>
            <a:r>
              <a:rPr lang="pt-BR" sz="2400" b="1" dirty="0" smtClean="0"/>
              <a:t>____________</a:t>
            </a:r>
            <a:r>
              <a:rPr lang="pt-BR" sz="2400" b="1" dirty="0"/>
              <a:t>inteligente, a qual deve ser dirigida de maneira a reger todas as suas faculdades. Os animais irracionais devem ser treinados, pois não possuem razão nem inteligência. No entanto, à mente humana deve ser ensinado o domínio próprio...” – {2MCP 236.5} </a:t>
            </a:r>
            <a:endParaRPr lang="pt-BR" sz="2400" b="1" dirty="0">
              <a:solidFill>
                <a:srgbClr val="432003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868144" y="1417340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FF0000"/>
                </a:solidFill>
              </a:rPr>
              <a:t>não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267744" y="2137420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FF0000"/>
                </a:solidFill>
              </a:rPr>
              <a:t>vontade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37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52033" y="2395254"/>
            <a:ext cx="7040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980000" algn="tl">
                    <a:srgbClr val="000000">
                      <a:alpha val="0"/>
                    </a:srgbClr>
                  </a:outerShdw>
                </a:effectLst>
              </a:rPr>
              <a:t>Qual o perigo de ensinar a criança a não ter vontade </a:t>
            </a:r>
            <a:r>
              <a:rPr lang="pt-BR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980000" algn="tl">
                    <a:srgbClr val="000000">
                      <a:alpha val="0"/>
                    </a:srgbClr>
                  </a:outerShdw>
                </a:effectLst>
              </a:rPr>
              <a:t>própria? 2MCP</a:t>
            </a:r>
            <a:r>
              <a:rPr lang="pt-BR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980000" algn="tl">
                    <a:srgbClr val="000000">
                      <a:alpha val="0"/>
                    </a:srgbClr>
                  </a:outerShdw>
                </a:effectLst>
              </a:rPr>
              <a:t>, 236:6.</a:t>
            </a:r>
          </a:p>
        </p:txBody>
      </p:sp>
      <p:pic>
        <p:nvPicPr>
          <p:cNvPr id="4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44" y="2258990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98596" y="2149033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4</a:t>
            </a:r>
            <a:endParaRPr lang="pt-BR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63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38019" y="1345332"/>
            <a:ext cx="86409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Uma criança pode ser ensinada de maneira a não ter vontade própria assim como o animal. Sua individualidade pode imergir na da pessoa que lhe dirige o ensino; sua vontade, para todos os intentos e desígnios, pode estar sujeita à de seu mestre. As crianças assim educadas, serão sempre </a:t>
            </a:r>
            <a:r>
              <a:rPr lang="pt-BR" sz="2000" b="1" dirty="0" smtClean="0"/>
              <a:t>__________________</a:t>
            </a:r>
            <a:r>
              <a:rPr lang="pt-BR" sz="2000" b="1" dirty="0"/>
              <a:t>em força </a:t>
            </a:r>
            <a:r>
              <a:rPr lang="pt-BR" sz="2000" b="1" dirty="0" smtClean="0"/>
              <a:t>___________ </a:t>
            </a:r>
            <a:r>
              <a:rPr lang="pt-BR" sz="2000" b="1" dirty="0"/>
              <a:t>e </a:t>
            </a:r>
            <a:r>
              <a:rPr lang="pt-BR" sz="2000" b="1" dirty="0" smtClean="0"/>
              <a:t>___________________ </a:t>
            </a:r>
            <a:r>
              <a:rPr lang="pt-BR" sz="2000" b="1" dirty="0"/>
              <a:t>como indivíduos; não foram ensinadas a agir movidas pela razão e por princípios; sua vontade foi controlada por outros, e a mente não foi desafiada a expandir-se e fortalecer-se pela prática. Não foram dirigidas e disciplinadas com respeito a sua constituição peculiar; e a sua capacidade mental, de modo a desenvolverem as mais vigorosas faculdades da mente, quando necessário...” – {2MCP 236.6} </a:t>
            </a:r>
            <a:endParaRPr lang="pt-BR" sz="20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59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38019" y="1345332"/>
            <a:ext cx="86409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Uma criança pode ser ensinada de maneira a não ter vontade própria assim como o animal. Sua individualidade pode imergir na da pessoa que lhe dirige o ensino; sua vontade, para todos os intentos e desígnios, pode estar sujeita à de seu mestre. As crianças assim educadas, serão sempre </a:t>
            </a:r>
            <a:r>
              <a:rPr lang="pt-BR" sz="2000" b="1" dirty="0" smtClean="0"/>
              <a:t>__________________</a:t>
            </a:r>
            <a:r>
              <a:rPr lang="pt-BR" sz="2000" b="1" dirty="0"/>
              <a:t>em força </a:t>
            </a:r>
            <a:r>
              <a:rPr lang="pt-BR" sz="2000" b="1" dirty="0" smtClean="0"/>
              <a:t>___________ </a:t>
            </a:r>
            <a:r>
              <a:rPr lang="pt-BR" sz="2000" b="1" dirty="0"/>
              <a:t>e </a:t>
            </a:r>
            <a:r>
              <a:rPr lang="pt-BR" sz="2000" b="1" dirty="0" smtClean="0"/>
              <a:t>___________________ </a:t>
            </a:r>
            <a:r>
              <a:rPr lang="pt-BR" sz="2000" b="1" dirty="0"/>
              <a:t>como indivíduos; não foram ensinadas a agir movidas pela razão e por princípios; sua vontade foi controlada por outros, e a mente não foi desafiada a expandir-se e fortalecer-se pela prática. Não foram dirigidas e disciplinadas com respeito a sua constituição peculiar; e a sua capacidade mental, de modo a desenvolverem as mais vigorosas faculdades da mente, quando necessário...” – {2MCP 236.6} </a:t>
            </a:r>
            <a:endParaRPr lang="pt-BR" sz="2000" b="1" dirty="0">
              <a:solidFill>
                <a:srgbClr val="432003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893606" y="2209428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FF0000"/>
                </a:solidFill>
              </a:rPr>
              <a:t>deficientes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259632" y="2479240"/>
            <a:ext cx="1476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FF0000"/>
                </a:solidFill>
              </a:rPr>
              <a:t>moral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938318" y="2479240"/>
            <a:ext cx="2425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</a:rPr>
              <a:t>responsabilidade</a:t>
            </a:r>
          </a:p>
        </p:txBody>
      </p:sp>
    </p:spTree>
    <p:extLst>
      <p:ext uri="{BB962C8B-B14F-4D97-AF65-F5344CB8AC3E}">
        <p14:creationId xmlns:p14="http://schemas.microsoft.com/office/powerpoint/2010/main" val="347577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63816" y="2410366"/>
            <a:ext cx="7335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Como educar a criança quanto à vontade própria? 2MCP, 237:1.</a:t>
            </a:r>
          </a:p>
        </p:txBody>
      </p:sp>
      <p:pic>
        <p:nvPicPr>
          <p:cNvPr id="5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72" y="2274102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79824" y="2164145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5</a:t>
            </a:r>
            <a:endParaRPr lang="pt-BR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01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29042" y="1417340"/>
            <a:ext cx="84249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“A vontade da criança deve ser </a:t>
            </a:r>
            <a:r>
              <a:rPr lang="pt-BR" sz="2400" b="1" dirty="0" smtClean="0"/>
              <a:t>_____________</a:t>
            </a:r>
            <a:r>
              <a:rPr lang="pt-BR" sz="2400" b="1" dirty="0"/>
              <a:t>e</a:t>
            </a:r>
            <a:r>
              <a:rPr lang="pt-BR" sz="2400" b="1" dirty="0" smtClean="0"/>
              <a:t>____________. </a:t>
            </a:r>
            <a:r>
              <a:rPr lang="pt-BR" sz="2400" b="1" dirty="0"/>
              <a:t>Poupe toda a força de vontade, pois o ser humano necessita de toda ela; mas dê-lhe a devida direção. Tratai-a com </a:t>
            </a:r>
            <a:r>
              <a:rPr lang="pt-BR" sz="2400" b="1" dirty="0" smtClean="0"/>
              <a:t>_____________e________________, </a:t>
            </a:r>
            <a:r>
              <a:rPr lang="pt-BR" sz="2400" b="1" dirty="0"/>
              <a:t>como um tesouro sagrado. Não a despedace; antes, mediante preceito e verdadeiro exemplo, molde-a até que a criança chegue aos anos em que será responsável por si mesma.” – {2MCP 237.1} 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13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29042" y="1417340"/>
            <a:ext cx="84249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“A vontade da criança deve ser </a:t>
            </a:r>
            <a:r>
              <a:rPr lang="pt-BR" sz="2400" b="1" dirty="0" smtClean="0"/>
              <a:t>_____________</a:t>
            </a:r>
            <a:r>
              <a:rPr lang="pt-BR" sz="2400" b="1" dirty="0"/>
              <a:t>e</a:t>
            </a:r>
            <a:r>
              <a:rPr lang="pt-BR" sz="2400" b="1" dirty="0" smtClean="0"/>
              <a:t>____________. </a:t>
            </a:r>
            <a:r>
              <a:rPr lang="pt-BR" sz="2400" b="1" dirty="0"/>
              <a:t>Poupe toda a força de vontade, pois o ser humano necessita de toda ela; mas dê-lhe a devida direção. Tratai-a com </a:t>
            </a:r>
            <a:r>
              <a:rPr lang="pt-BR" sz="2400" b="1" dirty="0" smtClean="0"/>
              <a:t>_____________e________________, </a:t>
            </a:r>
            <a:r>
              <a:rPr lang="pt-BR" sz="2400" b="1" dirty="0"/>
              <a:t>como um tesouro sagrado. Não a despedace; antes, mediante preceito e verdadeiro exemplo, molde-a até que a criança chegue aos anos em que será responsável por si mesma.” – {2MCP 237.1} </a:t>
            </a:r>
            <a:endParaRPr lang="pt-BR" sz="2400" b="1" dirty="0">
              <a:solidFill>
                <a:srgbClr val="432003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139952" y="1417340"/>
            <a:ext cx="2425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FF0000"/>
                </a:solidFill>
              </a:rPr>
              <a:t>dirigida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364055" y="1417339"/>
            <a:ext cx="2425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FF0000"/>
                </a:solidFill>
              </a:rPr>
              <a:t>guiada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29042" y="2525335"/>
            <a:ext cx="2425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</a:rPr>
              <a:t>sabedoria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627784" y="2525334"/>
            <a:ext cx="2425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</a:rPr>
              <a:t>ternura</a:t>
            </a:r>
          </a:p>
        </p:txBody>
      </p:sp>
    </p:spTree>
    <p:extLst>
      <p:ext uri="{BB962C8B-B14F-4D97-AF65-F5344CB8AC3E}">
        <p14:creationId xmlns:p14="http://schemas.microsoft.com/office/powerpoint/2010/main" val="424377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69182" y="2279858"/>
            <a:ext cx="7335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Como podemos medir a genuína grandeza e nobreza do </a:t>
            </a:r>
            <a:r>
              <a:rPr lang="pt-BR" sz="2800" b="1" dirty="0" smtClean="0">
                <a:solidFill>
                  <a:schemeClr val="accent6">
                    <a:lumMod val="75000"/>
                  </a:schemeClr>
                </a:solidFill>
              </a:rPr>
              <a:t>homem? 2MCP</a:t>
            </a:r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, 237:4.</a:t>
            </a:r>
          </a:p>
        </p:txBody>
      </p:sp>
      <p:pic>
        <p:nvPicPr>
          <p:cNvPr id="4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02" y="2121137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17054" y="2011180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6</a:t>
            </a:r>
            <a:endParaRPr lang="pt-BR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28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561356"/>
            <a:ext cx="84249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A fortaleza do caráter consiste em duas coisas - força de vontade; e domínio de si mesmo. ...A genuína grandeza e nobreza do ser humano, mede-se pela força dos </a:t>
            </a:r>
            <a:r>
              <a:rPr lang="pt-BR" sz="2400" b="1" dirty="0" smtClean="0"/>
              <a:t>__________________</a:t>
            </a:r>
            <a:r>
              <a:rPr lang="pt-BR" sz="2400" b="1" dirty="0"/>
              <a:t>que ele</a:t>
            </a:r>
            <a:r>
              <a:rPr lang="pt-BR" sz="2400" b="1" dirty="0" smtClean="0"/>
              <a:t>__________, </a:t>
            </a:r>
            <a:r>
              <a:rPr lang="pt-BR" sz="2400" b="1" dirty="0"/>
              <a:t>não pela dos que o dominam. O homem mais forte é aquele que, embora sensível aos maus-tratos, ainda refreia o ímpeto e perdoa aos inimigos. Esses são verdadeiros heróis.” – {2MCP 237.4} 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82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54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561356"/>
            <a:ext cx="84249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A fortaleza do caráter consiste em duas coisas - força de vontade; e domínio de si mesmo. ...A genuína grandeza e nobreza do ser humano, mede-se pela força dos </a:t>
            </a:r>
            <a:r>
              <a:rPr lang="pt-BR" sz="2400" b="1" dirty="0" smtClean="0"/>
              <a:t>__________________</a:t>
            </a:r>
            <a:r>
              <a:rPr lang="pt-BR" sz="2400" b="1" dirty="0"/>
              <a:t>que ele</a:t>
            </a:r>
            <a:r>
              <a:rPr lang="pt-BR" sz="2400" b="1" dirty="0" smtClean="0"/>
              <a:t>__________, </a:t>
            </a:r>
            <a:r>
              <a:rPr lang="pt-BR" sz="2400" b="1" dirty="0"/>
              <a:t>não pela dos que o dominam. O homem mais forte é aquele que, embora sensível aos maus-tratos, ainda refreia o ímpeto e perdoa aos inimigos. Esses são verdadeiros heróis.” – {2MCP 237.4} </a:t>
            </a:r>
            <a:endParaRPr lang="pt-BR" sz="2400" b="1" dirty="0">
              <a:solidFill>
                <a:srgbClr val="432003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220072" y="2281436"/>
            <a:ext cx="2425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</a:rPr>
              <a:t>sentimentos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115616" y="2669351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</a:rPr>
              <a:t>subjuga</a:t>
            </a:r>
          </a:p>
        </p:txBody>
      </p:sp>
    </p:spTree>
    <p:extLst>
      <p:ext uri="{BB962C8B-B14F-4D97-AF65-F5344CB8AC3E}">
        <p14:creationId xmlns:p14="http://schemas.microsoft.com/office/powerpoint/2010/main" val="58911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45450" y="2315002"/>
            <a:ext cx="7335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A quem devemos submeter a nossa vontade? 2MCP, 240:2.</a:t>
            </a:r>
          </a:p>
        </p:txBody>
      </p:sp>
      <p:pic>
        <p:nvPicPr>
          <p:cNvPr id="5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29" y="2178738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79381" y="2068781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7</a:t>
            </a:r>
            <a:endParaRPr lang="pt-BR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4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19509" y="1849388"/>
            <a:ext cx="8424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“...Nossa vontade finita precisa ser submetida à vontade do __________________; a vontade humana precisa está combinada com a </a:t>
            </a:r>
            <a:r>
              <a:rPr lang="pt-BR" sz="2400" b="1" dirty="0" smtClean="0"/>
              <a:t>____________. </a:t>
            </a:r>
            <a:r>
              <a:rPr lang="pt-BR" sz="2400" b="1" dirty="0"/>
              <a:t>Isso trará em nosso auxílio o Espírito Santo; e toda vitória tenderá à recuperação da comprada possessão de Deus, à restauração de Sua imagem na alma.” – {2MCP 240.2}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29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19509" y="1849388"/>
            <a:ext cx="8424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“...Nossa vontade finita precisa ser submetida à vontade do __________________; a vontade humana precisa está combinada com a </a:t>
            </a:r>
            <a:r>
              <a:rPr lang="pt-BR" sz="2400" b="1" dirty="0" smtClean="0"/>
              <a:t>____________. </a:t>
            </a:r>
            <a:r>
              <a:rPr lang="pt-BR" sz="2400" b="1" dirty="0"/>
              <a:t>Isso trará em nosso auxílio o Espírito Santo; e toda vitória tenderá à recuperação da comprada possessão de Deus, à restauração de Sua imagem na alma.” – {2MCP 240.2}</a:t>
            </a:r>
            <a:endParaRPr lang="pt-BR" sz="2400" b="1" dirty="0">
              <a:solidFill>
                <a:srgbClr val="432003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403648" y="2209428"/>
            <a:ext cx="2425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</a:rPr>
              <a:t>Infinito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771800" y="2566253"/>
            <a:ext cx="2425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</a:rPr>
              <a:t>divina</a:t>
            </a:r>
          </a:p>
        </p:txBody>
      </p:sp>
    </p:spTree>
    <p:extLst>
      <p:ext uri="{BB962C8B-B14F-4D97-AF65-F5344CB8AC3E}">
        <p14:creationId xmlns:p14="http://schemas.microsoft.com/office/powerpoint/2010/main" val="45919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11187" y="1288609"/>
            <a:ext cx="70560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O que acontece quando cedemos nossa vontade à vontade de </a:t>
            </a:r>
            <a:r>
              <a:rPr lang="pt-BR" sz="2800" b="1" dirty="0" smtClean="0">
                <a:solidFill>
                  <a:schemeClr val="accent6">
                    <a:lumMod val="75000"/>
                  </a:schemeClr>
                </a:solidFill>
              </a:rPr>
              <a:t>Jesus Cristo</a:t>
            </a:r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? 2MCP, 241:4.</a:t>
            </a:r>
          </a:p>
        </p:txBody>
      </p:sp>
      <p:pic>
        <p:nvPicPr>
          <p:cNvPr id="4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99" y="1345332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99351" y="1235375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8</a:t>
            </a:r>
            <a:endParaRPr lang="pt-BR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19509" y="2862724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“... Deus imediatamente assumirá em vocês tanto o querer como o </a:t>
            </a:r>
            <a:r>
              <a:rPr lang="pt-BR" sz="2400" b="1" dirty="0" smtClean="0"/>
              <a:t>realizar</a:t>
            </a:r>
            <a:r>
              <a:rPr lang="pt-BR" sz="2400" b="1" dirty="0"/>
              <a:t>, segundo a Sua boa vontade. Toda a sua natureza será então posta sob o </a:t>
            </a:r>
            <a:r>
              <a:rPr lang="pt-BR" sz="2400" b="1" dirty="0" smtClean="0"/>
              <a:t>___________ </a:t>
            </a:r>
            <a:r>
              <a:rPr lang="pt-BR" sz="2400" b="1" dirty="0"/>
              <a:t>do Espírito de Cristo, e até seus </a:t>
            </a:r>
            <a:r>
              <a:rPr lang="pt-BR" sz="2400" b="1" dirty="0" smtClean="0"/>
              <a:t>pensamentos </a:t>
            </a:r>
            <a:r>
              <a:rPr lang="pt-BR" sz="2400" b="1" dirty="0"/>
              <a:t>Lhe serão </a:t>
            </a:r>
            <a:r>
              <a:rPr lang="pt-BR" sz="2400" b="1" dirty="0" smtClean="0"/>
              <a:t>______________.” </a:t>
            </a:r>
            <a:r>
              <a:rPr lang="pt-BR" sz="2400" b="1" dirty="0"/>
              <a:t>– {2MCP 241.4} 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41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11187" y="1288609"/>
            <a:ext cx="70560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O que acontece quando cedemos nossa vontade à vontade de </a:t>
            </a:r>
            <a:r>
              <a:rPr lang="pt-BR" sz="2800" b="1" dirty="0" smtClean="0">
                <a:solidFill>
                  <a:schemeClr val="accent6">
                    <a:lumMod val="75000"/>
                  </a:schemeClr>
                </a:solidFill>
              </a:rPr>
              <a:t>Jesus Cristo</a:t>
            </a:r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? 2MCP, 241:4.</a:t>
            </a:r>
          </a:p>
        </p:txBody>
      </p:sp>
      <p:pic>
        <p:nvPicPr>
          <p:cNvPr id="4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99" y="1345332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99351" y="1235375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8</a:t>
            </a:r>
            <a:endParaRPr lang="pt-BR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19509" y="2862724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“... Deus imediatamente assumirá em vocês tanto o querer como o </a:t>
            </a:r>
            <a:r>
              <a:rPr lang="pt-BR" sz="2400" b="1" dirty="0" smtClean="0"/>
              <a:t>realizar</a:t>
            </a:r>
            <a:r>
              <a:rPr lang="pt-BR" sz="2400" b="1" dirty="0"/>
              <a:t>, segundo a Sua boa vontade. Toda a sua natureza será então posta sob o </a:t>
            </a:r>
            <a:r>
              <a:rPr lang="pt-BR" sz="2400" b="1" dirty="0" smtClean="0"/>
              <a:t>___________ </a:t>
            </a:r>
            <a:r>
              <a:rPr lang="pt-BR" sz="2400" b="1" dirty="0"/>
              <a:t>do Espírito de Cristo, e até seus </a:t>
            </a:r>
            <a:r>
              <a:rPr lang="pt-BR" sz="2400" b="1" dirty="0" smtClean="0"/>
              <a:t>pensamentos </a:t>
            </a:r>
            <a:r>
              <a:rPr lang="pt-BR" sz="2400" b="1" dirty="0"/>
              <a:t>Lhe serão </a:t>
            </a:r>
            <a:r>
              <a:rPr lang="pt-BR" sz="2400" b="1" dirty="0" smtClean="0"/>
              <a:t>______________.” </a:t>
            </a:r>
            <a:r>
              <a:rPr lang="pt-BR" sz="2400" b="1" dirty="0"/>
              <a:t>– {2MCP 241.4} </a:t>
            </a:r>
            <a:endParaRPr lang="pt-BR" sz="2400" b="1" dirty="0">
              <a:solidFill>
                <a:srgbClr val="432003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555776" y="3601387"/>
            <a:ext cx="2425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FF0000"/>
                </a:solidFill>
              </a:rPr>
              <a:t>controle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781827" y="3970719"/>
            <a:ext cx="2425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FF0000"/>
                </a:solidFill>
              </a:rPr>
              <a:t>submissos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04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67544" y="2201877"/>
            <a:ext cx="82753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38100" dist="43180" dir="5400000">
                    <a:srgbClr val="000000"/>
                  </a:innerShdw>
                </a:effectLst>
                <a:latin typeface="Arial Black" panose="020B0A04020102020204" pitchFamily="34" charset="0"/>
              </a:rPr>
              <a:t>CONCLUSÃO</a:t>
            </a:r>
            <a:endParaRPr lang="pt-BR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38100" dist="43180" dir="5400000">
                  <a:srgbClr val="000000"/>
                </a:inn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01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43700" y="1201316"/>
            <a:ext cx="77768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“Somos cooperadores de Deus. Essa é a sábia provisão do próprio </a:t>
            </a:r>
            <a:r>
              <a:rPr lang="pt-BR" sz="2400" b="1" dirty="0" smtClean="0"/>
              <a:t>Senhor</a:t>
            </a:r>
            <a:r>
              <a:rPr lang="pt-BR" sz="2400" b="1" dirty="0"/>
              <a:t>. A cooperação da vontade e esforço humanos com a energia divina é o elo que liga os homens uns aos outros e a Deus. Diz o apóstolo: “Nós somos cooperadores de Deus; vós sois lavoura de Deus e edifício de Deus.” I Cor. 3:9. Deve o homem trabalhar com os meios que Deus lhe deu. “</a:t>
            </a:r>
            <a:r>
              <a:rPr lang="pt-BR" sz="2400" b="1" dirty="0" smtClean="0"/>
              <a:t>Operai </a:t>
            </a:r>
            <a:r>
              <a:rPr lang="pt-BR" sz="2400" b="1" dirty="0"/>
              <a:t>a vossa salvação com temor e tremor”; diz Ele, “porque Deus é o que opera em vós tanto o querer como o efetuar, segundo a Sua boa vontade.” </a:t>
            </a:r>
            <a:endParaRPr lang="pt-BR" sz="2400" b="1" dirty="0" smtClean="0"/>
          </a:p>
          <a:p>
            <a:pPr algn="ctr"/>
            <a:r>
              <a:rPr lang="pt-BR" sz="2400" b="1" dirty="0" smtClean="0"/>
              <a:t>Filip</a:t>
            </a:r>
            <a:r>
              <a:rPr lang="pt-BR" sz="2400" b="1" dirty="0"/>
              <a:t>. 2:12 e 13. 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89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43700" y="1993404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Quando a vontade é posta do lado do Senhor, o Espírito Santo </a:t>
            </a:r>
            <a:r>
              <a:rPr lang="pt-BR" sz="2400" b="1" dirty="0" smtClean="0"/>
              <a:t>toma essa </a:t>
            </a:r>
            <a:r>
              <a:rPr lang="pt-BR" sz="2400" b="1" dirty="0"/>
              <a:t>vontade e a unifica com a vontade divina.” (Mente, caráter e </a:t>
            </a:r>
            <a:r>
              <a:rPr lang="pt-BR" sz="2400" b="1" dirty="0" smtClean="0"/>
              <a:t>personalidade, </a:t>
            </a:r>
            <a:r>
              <a:rPr lang="pt-BR" sz="2400" b="1" dirty="0"/>
              <a:t>vol. II, p. 241 e 242).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29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259632" y="1177183"/>
            <a:ext cx="626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ATIVIDADE EM FAMÍLIA</a:t>
            </a:r>
            <a:endParaRPr lang="pt-BR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457654" y="1854612"/>
            <a:ext cx="58686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Descubra com as crianças da família qual o presente que elas </a:t>
            </a:r>
            <a:r>
              <a:rPr lang="pt-BR" sz="2000" b="1" dirty="0" smtClean="0"/>
              <a:t>gostariam </a:t>
            </a:r>
            <a:r>
              <a:rPr lang="pt-BR" sz="2000" b="1" dirty="0"/>
              <a:t>de adquirir (lembre-se de orientar para que seja algo viável ). Depois dê a cada uma um cofrinho, para que juntem moedas até conseguir </a:t>
            </a:r>
            <a:r>
              <a:rPr lang="pt-BR" sz="2000" b="1" dirty="0" smtClean="0"/>
              <a:t>compra-lo</a:t>
            </a:r>
            <a:r>
              <a:rPr lang="pt-BR" sz="2000" b="1" dirty="0"/>
              <a:t>. Aproveite para orientar sobre dízimos e ofertas. </a:t>
            </a:r>
            <a:endParaRPr lang="pt-BR" sz="20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13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58545" y="1633364"/>
            <a:ext cx="80648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“A vontade é o poder que rege a natureza do homem, pondo todas as outras faculdades sob sue comando. A vontade não é gosto nem a </a:t>
            </a:r>
            <a:r>
              <a:rPr lang="pt-BR" sz="2400" b="1" dirty="0" smtClean="0"/>
              <a:t>inclinação</a:t>
            </a:r>
            <a:r>
              <a:rPr lang="pt-BR" sz="2400" b="1" dirty="0"/>
              <a:t>, mas o poder que decide, o qual atua nos filhos dos homens para </a:t>
            </a:r>
            <a:r>
              <a:rPr lang="pt-BR" sz="2400" b="1" dirty="0" smtClean="0"/>
              <a:t>obediência </a:t>
            </a:r>
            <a:r>
              <a:rPr lang="pt-BR" sz="2400" b="1" dirty="0"/>
              <a:t>a Deus ou para a desobediência</a:t>
            </a:r>
            <a:r>
              <a:rPr lang="pt-BR" sz="2400" b="1" dirty="0" smtClean="0"/>
              <a:t>.”</a:t>
            </a:r>
          </a:p>
          <a:p>
            <a:pPr algn="ctr"/>
            <a:r>
              <a:rPr lang="pt-BR" sz="2400" b="1" dirty="0" smtClean="0"/>
              <a:t>(</a:t>
            </a:r>
            <a:r>
              <a:rPr lang="pt-BR" sz="2400" b="1" i="1" dirty="0"/>
              <a:t>Mente, caráter e personalidade, vol. II</a:t>
            </a:r>
            <a:r>
              <a:rPr lang="pt-BR" sz="2400" b="1" dirty="0"/>
              <a:t>, p. 235). 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58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78" y="2325281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637870" y="2484002"/>
            <a:ext cx="71110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Qual é a fonte de todas as nossas ações e a quem ela foi </a:t>
            </a:r>
            <a:r>
              <a:rPr lang="pt-BR" sz="2800" b="1" dirty="0" smtClean="0">
                <a:solidFill>
                  <a:schemeClr val="accent6">
                    <a:lumMod val="75000"/>
                  </a:schemeClr>
                </a:solidFill>
              </a:rPr>
              <a:t>entregue? 2MCP</a:t>
            </a:r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, 235:3.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51094" y="2280942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1</a:t>
            </a:r>
            <a:endParaRPr lang="pt-BR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65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50450" y="1633364"/>
            <a:ext cx="80648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“Sua ___________________ é a fonte de todas as suas ações. Essa </a:t>
            </a:r>
            <a:r>
              <a:rPr lang="pt-BR" sz="2400" b="1" dirty="0" smtClean="0"/>
              <a:t>vontade</a:t>
            </a:r>
            <a:r>
              <a:rPr lang="pt-BR" sz="2400" b="1" dirty="0"/>
              <a:t>, que constitui tão importante fator no caráter do homem, foi pela queda entregue ao _________________________ de Satanás; e desde então, ele tem trabalhado no homem o querer e o efetuar segundo a sua vontade, mas para inteira ruína e miséria humanas.” </a:t>
            </a:r>
            <a:endParaRPr lang="pt-BR" sz="2400" b="1" dirty="0" smtClean="0"/>
          </a:p>
          <a:p>
            <a:pPr algn="ctr"/>
            <a:r>
              <a:rPr lang="pt-BR" sz="2400" b="1" dirty="0" smtClean="0"/>
              <a:t> </a:t>
            </a:r>
            <a:r>
              <a:rPr lang="pt-BR" sz="2400" b="1" dirty="0"/>
              <a:t>{2MCP 235.3} 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16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50450" y="1633364"/>
            <a:ext cx="80648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“Sua ___________________ é a fonte de todas as suas ações. Essa </a:t>
            </a:r>
            <a:r>
              <a:rPr lang="pt-BR" sz="2400" b="1" dirty="0" smtClean="0"/>
              <a:t>vontade</a:t>
            </a:r>
            <a:r>
              <a:rPr lang="pt-BR" sz="2400" b="1" dirty="0"/>
              <a:t>, que constitui tão importante fator no caráter do homem, foi pela queda entregue ao </a:t>
            </a:r>
            <a:r>
              <a:rPr lang="pt-BR" sz="2400" b="1" dirty="0" smtClean="0"/>
              <a:t>_______________ </a:t>
            </a:r>
            <a:r>
              <a:rPr lang="pt-BR" sz="2400" b="1" dirty="0"/>
              <a:t>de Satanás; e desde então, ele tem trabalhado no homem o querer e o efetuar segundo a sua vontade, mas para inteira ruína e miséria humanas.” </a:t>
            </a:r>
            <a:endParaRPr lang="pt-BR" sz="2400" b="1" dirty="0" smtClean="0"/>
          </a:p>
          <a:p>
            <a:pPr algn="ctr"/>
            <a:r>
              <a:rPr lang="pt-BR" sz="2400" b="1" dirty="0" smtClean="0"/>
              <a:t> </a:t>
            </a:r>
            <a:r>
              <a:rPr lang="pt-BR" sz="2400" b="1" dirty="0"/>
              <a:t>{2MCP 235.3} </a:t>
            </a:r>
            <a:endParaRPr lang="pt-BR" sz="2400" b="1" dirty="0">
              <a:solidFill>
                <a:srgbClr val="432003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331640" y="1633363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FF0000"/>
                </a:solidFill>
              </a:rPr>
              <a:t>vontade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5220072" y="2323827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FF0000"/>
                </a:solidFill>
              </a:rPr>
              <a:t>domínio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60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79785" y="1345332"/>
            <a:ext cx="70454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Complete: Deus, em seu infinito amor, por meio do sacrifício de </a:t>
            </a:r>
            <a:r>
              <a:rPr lang="pt-BR" sz="2800" b="1" dirty="0" smtClean="0">
                <a:solidFill>
                  <a:schemeClr val="accent6">
                    <a:lumMod val="75000"/>
                  </a:schemeClr>
                </a:solidFill>
              </a:rPr>
              <a:t>seu filho </a:t>
            </a:r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Jesus, habilita-O a dizer... 2MCP, 235:4.</a:t>
            </a:r>
          </a:p>
        </p:txBody>
      </p:sp>
      <p:pic>
        <p:nvPicPr>
          <p:cNvPr id="4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5" y="1391877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62657" y="1281920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  <a:endParaRPr lang="pt-BR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22898" y="3073524"/>
            <a:ext cx="8640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“... _______________ a Mim; dá-Me Sua ____________________ ; tire-a do domínio de Satanás, e dela Me apoderarei; então posso efetuar em você o querer e o efetuar segundo a Minha boa vontade.” – {2MCP 235.4} 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96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79785" y="1345332"/>
            <a:ext cx="70454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Complete: Deus, em seu infinito amor, por meio do sacrifício de </a:t>
            </a:r>
            <a:r>
              <a:rPr lang="pt-BR" sz="2800" b="1" dirty="0" smtClean="0">
                <a:solidFill>
                  <a:schemeClr val="accent6">
                    <a:lumMod val="75000"/>
                  </a:schemeClr>
                </a:solidFill>
              </a:rPr>
              <a:t>seu filho </a:t>
            </a:r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Jesus, habilita-O a dizer... 2MCP, 235:4.</a:t>
            </a:r>
          </a:p>
        </p:txBody>
      </p:sp>
      <p:pic>
        <p:nvPicPr>
          <p:cNvPr id="4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5" y="1391877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62657" y="1281920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  <a:endParaRPr lang="pt-BR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22898" y="3073524"/>
            <a:ext cx="8640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“... _______________ a Mim; dá-Me Sua ____________________ ; tire-a do domínio de Satanás, e dela Me apoderarei; então posso efetuar em você o querer e o efetuar segundo a Minha boa vontade.” – {2MCP 235.4} </a:t>
            </a:r>
            <a:endParaRPr lang="pt-BR" sz="2400" b="1" dirty="0">
              <a:solidFill>
                <a:srgbClr val="432003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453493" y="3073524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</a:rPr>
              <a:t>Submete-te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5652526" y="3073523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FF0000"/>
                </a:solidFill>
              </a:rPr>
              <a:t>vontade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73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505287" y="2506401"/>
            <a:ext cx="7335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Podemos educar nossos filhos como treinamos um </a:t>
            </a:r>
            <a:r>
              <a:rPr lang="pt-BR" sz="2800" b="1" dirty="0" smtClean="0">
                <a:solidFill>
                  <a:schemeClr val="accent6">
                    <a:lumMod val="75000"/>
                  </a:schemeClr>
                </a:solidFill>
              </a:rPr>
              <a:t>animal? 2MCP</a:t>
            </a:r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, 236:5.</a:t>
            </a:r>
          </a:p>
        </p:txBody>
      </p:sp>
      <p:pic>
        <p:nvPicPr>
          <p:cNvPr id="4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22" y="2370137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54874" y="2260180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3</a:t>
            </a:r>
            <a:endParaRPr lang="pt-BR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72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1132</TotalTime>
  <Words>1618</Words>
  <Application>Microsoft Office PowerPoint</Application>
  <PresentationFormat>Apresentação na tela (16:10)</PresentationFormat>
  <Paragraphs>66</Paragraphs>
  <Slides>29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0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</dc:creator>
  <cp:lastModifiedBy>Alana</cp:lastModifiedBy>
  <cp:revision>41</cp:revision>
  <dcterms:created xsi:type="dcterms:W3CDTF">2016-12-18T22:29:45Z</dcterms:created>
  <dcterms:modified xsi:type="dcterms:W3CDTF">2016-12-30T18:44:24Z</dcterms:modified>
</cp:coreProperties>
</file>