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998" autoAdjust="0"/>
  </p:normalViewPr>
  <p:slideViewPr>
    <p:cSldViewPr>
      <p:cViewPr varScale="1">
        <p:scale>
          <a:sx n="190" d="100"/>
          <a:sy n="190" d="100"/>
        </p:scale>
        <p:origin x="-2768" y="-112"/>
      </p:cViewPr>
      <p:guideLst>
        <p:guide orient="horz" pos="619"/>
        <p:guide orient="horz" pos="1843"/>
        <p:guide orient="horz" pos="482"/>
        <p:guide pos="5285"/>
        <p:guide pos="3198"/>
        <p:guide pos="6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9A20-4E00-4A5C-AD2B-C31702619C20}" type="datetimeFigureOut">
              <a:rPr lang="pt-BR" smtClean="0"/>
              <a:t>2/20/12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AB0C1-0DFC-4D68-9B66-84DC0D937558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4521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AB0C1-0DFC-4D68-9B66-84DC0D937558}" type="slidenum">
              <a:rPr lang="pt-BR" smtClean="0"/>
              <a:t>14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nt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2/20/12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2/20/12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2/20/12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2/20/12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2/20/12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2/20/12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2/20/12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2/20/12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2/20/12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2/20/12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dos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1547813" y="620688"/>
            <a:ext cx="712946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1547813" y="1700808"/>
            <a:ext cx="7138987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2300" b="1" u="sng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Trebuchet MS"/>
          <a:ea typeface="+mj-ea"/>
          <a:cs typeface="Trebuchet M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3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23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23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179822" y="5589240"/>
            <a:ext cx="2735982" cy="1176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pt-BR" sz="3000" dirty="0" smtClean="0">
                <a:solidFill>
                  <a:schemeClr val="tx1"/>
                </a:solidFill>
                <a:latin typeface="Trebuchet MS"/>
                <a:cs typeface="Trebuchet MS"/>
              </a:rPr>
              <a:t>A BASE DO CRESCIMENTO DA IGREJA</a:t>
            </a:r>
            <a:endParaRPr lang="pt-BR" sz="3000" spc="3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825" y="260350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/>
              <a:t>CAP. </a:t>
            </a:r>
            <a:r>
              <a:rPr lang="pt-BR" sz="1800" b="1" dirty="0" smtClean="0"/>
              <a:t>12</a:t>
            </a:r>
            <a:endParaRPr lang="pt-BR" sz="1800" dirty="0"/>
          </a:p>
          <a:p>
            <a:pPr eaLnBrk="1" hangingPunct="1"/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1571072" y="1844824"/>
            <a:ext cx="7058026" cy="41857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300" dirty="0" smtClean="0"/>
              <a:t>7. Los </a:t>
            </a:r>
            <a:r>
              <a:rPr lang="es-ES" sz="2300" dirty="0"/>
              <a:t>grupos familiares debían ser </a:t>
            </a:r>
            <a:r>
              <a:rPr lang="es-ES" sz="2300" dirty="0" smtClean="0"/>
              <a:t>la base </a:t>
            </a:r>
            <a:r>
              <a:rPr lang="es-ES" sz="2300" dirty="0"/>
              <a:t>para el crecimiento de la </a:t>
            </a:r>
            <a:r>
              <a:rPr lang="es-ES" sz="2300" dirty="0" smtClean="0"/>
              <a:t>Iglesia Adventista</a:t>
            </a:r>
            <a:r>
              <a:rPr lang="es-ES" sz="2300" dirty="0"/>
              <a:t>, según Elena de White. </a:t>
            </a:r>
          </a:p>
          <a:p>
            <a:pPr algn="just"/>
            <a:endParaRPr lang="es-ES" sz="2300" dirty="0"/>
          </a:p>
          <a:p>
            <a:pPr algn="just"/>
            <a:r>
              <a:rPr lang="es-ES" sz="2300" dirty="0" smtClean="0"/>
              <a:t>Elena </a:t>
            </a:r>
            <a:r>
              <a:rPr lang="es-ES" sz="2300" dirty="0"/>
              <a:t>de White comenta que se reunían </a:t>
            </a:r>
            <a:r>
              <a:rPr lang="es-ES" sz="2300" dirty="0" smtClean="0"/>
              <a:t>“</a:t>
            </a:r>
            <a:r>
              <a:rPr lang="es-ES" sz="2300" dirty="0"/>
              <a:t>en casas privadas, en cocinas grandes, en </a:t>
            </a:r>
            <a:r>
              <a:rPr lang="es-ES" sz="2300" dirty="0" smtClean="0"/>
              <a:t>galpones</a:t>
            </a:r>
            <a:r>
              <a:rPr lang="es-ES" sz="2300" dirty="0"/>
              <a:t>, en bosques, en </a:t>
            </a:r>
            <a:r>
              <a:rPr lang="es-ES" sz="2300" dirty="0" smtClean="0"/>
              <a:t>edificios escolares</a:t>
            </a:r>
            <a:r>
              <a:rPr lang="es-ES" sz="2300" dirty="0"/>
              <a:t>, pero no paso mucho </a:t>
            </a:r>
            <a:r>
              <a:rPr lang="es-ES" sz="2300" dirty="0" smtClean="0"/>
              <a:t>tiempo antes </a:t>
            </a:r>
            <a:r>
              <a:rPr lang="es-ES" sz="2300" dirty="0"/>
              <a:t>de que nos fuera posible </a:t>
            </a:r>
            <a:r>
              <a:rPr lang="es-ES" sz="2300" dirty="0" smtClean="0"/>
              <a:t>edificar humildes </a:t>
            </a:r>
            <a:r>
              <a:rPr lang="es-ES" sz="2300" dirty="0"/>
              <a:t>casas de culto” (Testimonios </a:t>
            </a:r>
            <a:r>
              <a:rPr lang="es-ES" sz="2300" dirty="0" smtClean="0"/>
              <a:t>para los </a:t>
            </a:r>
            <a:r>
              <a:rPr lang="es-ES" sz="2300" dirty="0"/>
              <a:t>Ministros, pág. 22).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1547813" y="1700808"/>
            <a:ext cx="7058026" cy="2923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463" indent="-398463" algn="just"/>
            <a:r>
              <a:rPr lang="es-ES" sz="2300" dirty="0" smtClean="0">
                <a:latin typeface="Trebuchet MS"/>
                <a:cs typeface="Trebuchet MS"/>
              </a:rPr>
              <a:t>a) </a:t>
            </a:r>
            <a:r>
              <a:rPr lang="pt-BR" sz="2300" dirty="0" smtClean="0">
                <a:latin typeface="Trebuchet MS"/>
                <a:cs typeface="Trebuchet MS"/>
              </a:rPr>
              <a:t>O </a:t>
            </a:r>
            <a:r>
              <a:rPr lang="pt-BR" sz="2300" dirty="0">
                <a:latin typeface="Trebuchet MS"/>
                <a:cs typeface="Trebuchet MS"/>
              </a:rPr>
              <a:t>crescimento adventista do século	XIX nunca foi superado pela </a:t>
            </a:r>
            <a:r>
              <a:rPr lang="pt-BR" sz="2300" dirty="0" smtClean="0">
                <a:latin typeface="Trebuchet MS"/>
                <a:cs typeface="Trebuchet MS"/>
              </a:rPr>
              <a:t>igreja até </a:t>
            </a:r>
            <a:r>
              <a:rPr lang="pt-BR" sz="2300" dirty="0">
                <a:latin typeface="Trebuchet MS"/>
                <a:cs typeface="Trebuchet MS"/>
              </a:rPr>
              <a:t>hoje e foi a inveja das igrejas	protestantes. </a:t>
            </a:r>
          </a:p>
          <a:p>
            <a:pPr algn="just"/>
            <a:endParaRPr lang="pt-BR" sz="2300" dirty="0">
              <a:latin typeface="Trebuchet MS"/>
              <a:cs typeface="Trebuchet MS"/>
            </a:endParaRPr>
          </a:p>
          <a:p>
            <a:pPr marL="398463" indent="-398463" algn="just"/>
            <a:r>
              <a:rPr lang="pt-BR" sz="2300" dirty="0" smtClean="0">
                <a:latin typeface="Trebuchet MS"/>
                <a:cs typeface="Trebuchet MS"/>
              </a:rPr>
              <a:t>-  Ellen </a:t>
            </a:r>
            <a:r>
              <a:rPr lang="pt-BR" sz="2300" dirty="0">
                <a:latin typeface="Trebuchet MS"/>
                <a:cs typeface="Trebuchet MS"/>
              </a:rPr>
              <a:t>White esteve relacionada </a:t>
            </a:r>
            <a:r>
              <a:rPr lang="pt-BR" sz="2300" dirty="0" smtClean="0">
                <a:latin typeface="Trebuchet MS"/>
                <a:cs typeface="Trebuchet MS"/>
              </a:rPr>
              <a:t>a um </a:t>
            </a:r>
            <a:r>
              <a:rPr lang="pt-BR" sz="2300" dirty="0">
                <a:latin typeface="Trebuchet MS"/>
                <a:cs typeface="Trebuchet MS"/>
              </a:rPr>
              <a:t>PG e o viu como a base </a:t>
            </a:r>
            <a:r>
              <a:rPr lang="pt-BR" sz="2300" dirty="0" smtClean="0">
                <a:latin typeface="Trebuchet MS"/>
                <a:cs typeface="Trebuchet MS"/>
              </a:rPr>
              <a:t>de crescimento </a:t>
            </a:r>
            <a:r>
              <a:rPr lang="pt-BR" sz="2300" dirty="0">
                <a:latin typeface="Trebuchet MS"/>
                <a:cs typeface="Trebuchet MS"/>
              </a:rPr>
              <a:t>na igreja em todos </a:t>
            </a:r>
            <a:r>
              <a:rPr lang="pt-BR" sz="2300" dirty="0" smtClean="0">
                <a:latin typeface="Trebuchet MS"/>
                <a:cs typeface="Trebuchet MS"/>
              </a:rPr>
              <a:t>os níveis </a:t>
            </a:r>
            <a:r>
              <a:rPr lang="pt-BR" sz="2300" dirty="0">
                <a:latin typeface="Trebuchet MS"/>
                <a:cs typeface="Trebuchet MS"/>
              </a:rPr>
              <a:t>institucionais.	</a:t>
            </a:r>
          </a:p>
          <a:p>
            <a:pPr algn="just"/>
            <a:endParaRPr lang="es-ES" sz="23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1547813" y="1628800"/>
            <a:ext cx="7058026" cy="2923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463" indent="-398463" algn="just"/>
            <a:r>
              <a:rPr lang="es-ES" sz="2300" dirty="0" smtClean="0">
                <a:latin typeface="Trebuchet MS"/>
                <a:cs typeface="Trebuchet MS"/>
              </a:rPr>
              <a:t>b) “</a:t>
            </a:r>
            <a:r>
              <a:rPr lang="pt-BR" sz="2300" dirty="0">
                <a:latin typeface="Trebuchet MS"/>
                <a:cs typeface="Trebuchet MS"/>
              </a:rPr>
              <a:t>A formação de pequenos grupos como base de esforço cristão, foi-me apresentada por Aquele que não pode errar.” (Serviço Cristão, p. 92)</a:t>
            </a:r>
          </a:p>
          <a:p>
            <a:pPr algn="just"/>
            <a:endParaRPr lang="pt-BR" sz="2300" dirty="0">
              <a:latin typeface="Trebuchet MS"/>
              <a:cs typeface="Trebuchet MS"/>
            </a:endParaRPr>
          </a:p>
          <a:p>
            <a:pPr marL="341313" indent="-341313" algn="just"/>
            <a:r>
              <a:rPr lang="pt-BR" sz="2300" dirty="0" smtClean="0">
                <a:latin typeface="Trebuchet MS"/>
                <a:cs typeface="Trebuchet MS"/>
              </a:rPr>
              <a:t>- No </a:t>
            </a:r>
            <a:r>
              <a:rPr lang="pt-BR" sz="2300" dirty="0">
                <a:latin typeface="Trebuchet MS"/>
                <a:cs typeface="Trebuchet MS"/>
              </a:rPr>
              <a:t>PG são utilizados os dons e propicia o companheirismo, duas chaves para o crescimento. Porém, acima de tudo foi revelado por Aquele que não pode errar.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1547812" y="1772816"/>
            <a:ext cx="7058026" cy="36317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463" indent="-398463" algn="just"/>
            <a:r>
              <a:rPr lang="es-ES" sz="2300" dirty="0" smtClean="0">
                <a:latin typeface="Trebuchet MS"/>
                <a:cs typeface="Trebuchet MS"/>
              </a:rPr>
              <a:t>c) </a:t>
            </a:r>
            <a:r>
              <a:rPr lang="pt-BR" sz="2300" dirty="0" smtClean="0">
                <a:latin typeface="Trebuchet MS"/>
                <a:cs typeface="Trebuchet MS"/>
              </a:rPr>
              <a:t>Paul </a:t>
            </a:r>
            <a:r>
              <a:rPr lang="pt-BR" sz="2300" dirty="0">
                <a:latin typeface="Trebuchet MS"/>
                <a:cs typeface="Trebuchet MS"/>
              </a:rPr>
              <a:t>Yonggi Cho, aplicou esse 	princípio dos PGs como base </a:t>
            </a:r>
            <a:r>
              <a:rPr lang="pt-BR" sz="2300" dirty="0" smtClean="0">
                <a:latin typeface="Trebuchet MS"/>
                <a:cs typeface="Trebuchet MS"/>
              </a:rPr>
              <a:t>do crescimento </a:t>
            </a:r>
            <a:r>
              <a:rPr lang="pt-BR" sz="2300" dirty="0">
                <a:latin typeface="Trebuchet MS"/>
                <a:cs typeface="Trebuchet MS"/>
              </a:rPr>
              <a:t>e desenvolvimento </a:t>
            </a:r>
            <a:r>
              <a:rPr lang="pt-BR" sz="2300" dirty="0" smtClean="0">
                <a:latin typeface="Trebuchet MS"/>
                <a:cs typeface="Trebuchet MS"/>
              </a:rPr>
              <a:t>da maior </a:t>
            </a:r>
            <a:r>
              <a:rPr lang="pt-BR" sz="2300" dirty="0">
                <a:latin typeface="Trebuchet MS"/>
                <a:cs typeface="Trebuchet MS"/>
              </a:rPr>
              <a:t>igreja do mundo. </a:t>
            </a:r>
          </a:p>
          <a:p>
            <a:pPr algn="just"/>
            <a:endParaRPr lang="pt-BR" sz="2300" dirty="0">
              <a:latin typeface="Trebuchet MS"/>
              <a:cs typeface="Trebuchet MS"/>
            </a:endParaRPr>
          </a:p>
          <a:p>
            <a:pPr marL="398463" indent="-398463" algn="just"/>
            <a:r>
              <a:rPr lang="pt-BR" sz="2300" dirty="0" smtClean="0">
                <a:latin typeface="Trebuchet MS"/>
                <a:cs typeface="Trebuchet MS"/>
              </a:rPr>
              <a:t>-  Em </a:t>
            </a:r>
            <a:r>
              <a:rPr lang="pt-BR" sz="2300" dirty="0">
                <a:latin typeface="Trebuchet MS"/>
                <a:cs typeface="Trebuchet MS"/>
              </a:rPr>
              <a:t>janeiro de 2001, </a:t>
            </a:r>
            <a:r>
              <a:rPr lang="pt-BR" sz="2300" dirty="0" smtClean="0">
                <a:latin typeface="Trebuchet MS"/>
                <a:cs typeface="Trebuchet MS"/>
              </a:rPr>
              <a:t>James </a:t>
            </a:r>
            <a:r>
              <a:rPr lang="pt-BR" sz="2300" dirty="0" err="1" smtClean="0">
                <a:latin typeface="Trebuchet MS"/>
                <a:cs typeface="Trebuchet MS"/>
              </a:rPr>
              <a:t>Zackrison</a:t>
            </a:r>
            <a:r>
              <a:rPr lang="pt-BR" sz="2300" dirty="0" smtClean="0">
                <a:latin typeface="Trebuchet MS"/>
                <a:cs typeface="Trebuchet MS"/>
              </a:rPr>
              <a:t> </a:t>
            </a:r>
            <a:r>
              <a:rPr lang="pt-BR" sz="2300" dirty="0">
                <a:latin typeface="Trebuchet MS"/>
                <a:cs typeface="Trebuchet MS"/>
              </a:rPr>
              <a:t>mencionou que o pastor </a:t>
            </a:r>
            <a:r>
              <a:rPr lang="pt-BR" sz="2300" dirty="0" smtClean="0">
                <a:latin typeface="Trebuchet MS"/>
                <a:cs typeface="Trebuchet MS"/>
              </a:rPr>
              <a:t>Cho ficou </a:t>
            </a:r>
            <a:r>
              <a:rPr lang="pt-BR" sz="2300" dirty="0">
                <a:latin typeface="Trebuchet MS"/>
                <a:cs typeface="Trebuchet MS"/>
              </a:rPr>
              <a:t>assombrado de que pastores </a:t>
            </a:r>
            <a:r>
              <a:rPr lang="pt-BR" sz="2300" dirty="0" smtClean="0">
                <a:latin typeface="Trebuchet MS"/>
                <a:cs typeface="Trebuchet MS"/>
              </a:rPr>
              <a:t> adventistas </a:t>
            </a:r>
            <a:r>
              <a:rPr lang="pt-BR" sz="2300" dirty="0">
                <a:latin typeface="Trebuchet MS"/>
                <a:cs typeface="Trebuchet MS"/>
              </a:rPr>
              <a:t>queriam aprender </a:t>
            </a:r>
            <a:r>
              <a:rPr lang="pt-BR" sz="2300" dirty="0" smtClean="0">
                <a:latin typeface="Trebuchet MS"/>
                <a:cs typeface="Trebuchet MS"/>
              </a:rPr>
              <a:t>como formar </a:t>
            </a:r>
            <a:r>
              <a:rPr lang="pt-BR" sz="2300" dirty="0">
                <a:latin typeface="Trebuchet MS"/>
                <a:cs typeface="Trebuchet MS"/>
              </a:rPr>
              <a:t>grupos e disse que seus </a:t>
            </a:r>
            <a:r>
              <a:rPr lang="pt-BR" sz="2300" dirty="0" smtClean="0">
                <a:latin typeface="Trebuchet MS"/>
                <a:cs typeface="Trebuchet MS"/>
              </a:rPr>
              <a:t>livros de </a:t>
            </a:r>
            <a:r>
              <a:rPr lang="pt-BR" sz="2300" dirty="0">
                <a:latin typeface="Trebuchet MS"/>
                <a:cs typeface="Trebuchet MS"/>
              </a:rPr>
              <a:t>texto </a:t>
            </a:r>
            <a:r>
              <a:rPr lang="pt-BR" sz="2300" dirty="0" smtClean="0">
                <a:latin typeface="Trebuchet MS"/>
                <a:cs typeface="Trebuchet MS"/>
              </a:rPr>
              <a:t>foram: Serviço </a:t>
            </a:r>
            <a:r>
              <a:rPr lang="pt-BR" sz="2300" dirty="0">
                <a:latin typeface="Trebuchet MS"/>
                <a:cs typeface="Trebuchet MS"/>
              </a:rPr>
              <a:t>Cristão</a:t>
            </a:r>
            <a:r>
              <a:rPr lang="pt-BR" sz="2300" dirty="0" smtClean="0">
                <a:latin typeface="Trebuchet MS"/>
                <a:cs typeface="Trebuchet MS"/>
              </a:rPr>
              <a:t>, Obreiros </a:t>
            </a:r>
            <a:r>
              <a:rPr lang="pt-BR" sz="2300" dirty="0">
                <a:latin typeface="Trebuchet MS"/>
                <a:cs typeface="Trebuchet MS"/>
              </a:rPr>
              <a:t>Evangélicos e Evangelismo.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milyPrayer_Soft_Ed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4492669" cy="5489848"/>
          </a:xfrm>
          <a:prstGeom prst="rect">
            <a:avLst/>
          </a:prstGeom>
        </p:spPr>
      </p:pic>
      <p:sp>
        <p:nvSpPr>
          <p:cNvPr id="3" name="1 CuadroTexto"/>
          <p:cNvSpPr txBox="1"/>
          <p:nvPr/>
        </p:nvSpPr>
        <p:spPr>
          <a:xfrm>
            <a:off x="1042988" y="762417"/>
            <a:ext cx="7058026" cy="39857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 algn="just"/>
            <a:r>
              <a:rPr lang="es-ES" sz="2300" dirty="0" smtClean="0"/>
              <a:t>8. </a:t>
            </a:r>
            <a:r>
              <a:rPr lang="pt-BR" sz="2300" dirty="0" smtClean="0"/>
              <a:t>Os </a:t>
            </a:r>
            <a:r>
              <a:rPr lang="pt-BR" sz="2300" dirty="0"/>
              <a:t>grupos familiares são a </a:t>
            </a:r>
            <a:r>
              <a:rPr lang="pt-BR" sz="2300" dirty="0" smtClean="0"/>
              <a:t>base para o crescimento </a:t>
            </a:r>
            <a:r>
              <a:rPr lang="pt-BR" sz="2300" dirty="0"/>
              <a:t>da igreja do século XXI. </a:t>
            </a:r>
          </a:p>
          <a:p>
            <a:pPr algn="just"/>
            <a:endParaRPr lang="pt-BR" sz="2300" dirty="0" smtClean="0"/>
          </a:p>
          <a:p>
            <a:pPr algn="just"/>
            <a:endParaRPr lang="pt-BR" sz="2300" dirty="0"/>
          </a:p>
          <a:p>
            <a:pPr marL="342900" indent="-342900" algn="just">
              <a:buFontTx/>
              <a:buChar char="-"/>
            </a:pPr>
            <a:r>
              <a:rPr lang="pt-BR" sz="2300" dirty="0" smtClean="0"/>
              <a:t>O </a:t>
            </a:r>
            <a:r>
              <a:rPr lang="pt-BR" sz="2300" dirty="0"/>
              <a:t>estudo fenomenal de Schwarz </a:t>
            </a:r>
            <a:endParaRPr lang="pt-BR" sz="2300" dirty="0" smtClean="0"/>
          </a:p>
          <a:p>
            <a:pPr algn="just"/>
            <a:r>
              <a:rPr lang="pt-BR" sz="2300" dirty="0" smtClean="0"/>
              <a:t>em </a:t>
            </a:r>
            <a:r>
              <a:rPr lang="pt-BR" sz="2300" dirty="0" smtClean="0"/>
              <a:t>32 </a:t>
            </a:r>
            <a:r>
              <a:rPr lang="pt-BR" sz="2300" dirty="0"/>
              <a:t>países de 5 continentes, </a:t>
            </a:r>
            <a:endParaRPr lang="pt-BR" sz="2300" dirty="0" smtClean="0"/>
          </a:p>
          <a:p>
            <a:pPr algn="just"/>
            <a:r>
              <a:rPr lang="pt-BR" sz="2300" dirty="0" smtClean="0"/>
              <a:t>em </a:t>
            </a:r>
            <a:r>
              <a:rPr lang="pt-BR" sz="2300" dirty="0" smtClean="0"/>
              <a:t>mais de </a:t>
            </a:r>
            <a:r>
              <a:rPr lang="pt-BR" sz="2300" dirty="0"/>
              <a:t>100 igrejas, </a:t>
            </a:r>
            <a:endParaRPr lang="pt-BR" sz="2300" dirty="0" smtClean="0"/>
          </a:p>
          <a:p>
            <a:pPr algn="just"/>
            <a:r>
              <a:rPr lang="pt-BR" sz="2300" dirty="0" smtClean="0"/>
              <a:t>demonstrou </a:t>
            </a:r>
            <a:r>
              <a:rPr lang="pt-BR" sz="2300" dirty="0"/>
              <a:t>que a </a:t>
            </a:r>
            <a:r>
              <a:rPr lang="pt-BR" sz="2300" dirty="0" smtClean="0"/>
              <a:t>multiplicação </a:t>
            </a:r>
          </a:p>
          <a:p>
            <a:pPr algn="just"/>
            <a:r>
              <a:rPr lang="pt-BR" sz="2300" dirty="0" smtClean="0"/>
              <a:t>de  </a:t>
            </a:r>
            <a:r>
              <a:rPr lang="pt-BR" sz="2300" dirty="0"/>
              <a:t>células  é </a:t>
            </a:r>
            <a:r>
              <a:rPr lang="pt-BR" sz="2300" dirty="0" smtClean="0"/>
              <a:t>o princípio </a:t>
            </a:r>
            <a:r>
              <a:rPr lang="pt-BR" sz="2300" dirty="0"/>
              <a:t>mais	</a:t>
            </a:r>
            <a:endParaRPr lang="pt-BR" sz="2300" dirty="0" smtClean="0"/>
          </a:p>
          <a:p>
            <a:pPr algn="just"/>
            <a:r>
              <a:rPr lang="pt-BR" sz="2300" dirty="0" smtClean="0"/>
              <a:t>importante </a:t>
            </a:r>
            <a:r>
              <a:rPr lang="pt-BR" sz="2300" dirty="0"/>
              <a:t>de </a:t>
            </a:r>
            <a:r>
              <a:rPr lang="pt-BR" sz="2300" dirty="0" smtClean="0"/>
              <a:t> crescimento </a:t>
            </a:r>
            <a:endParaRPr lang="pt-BR" sz="2300" dirty="0" smtClean="0"/>
          </a:p>
          <a:p>
            <a:pPr algn="just"/>
            <a:r>
              <a:rPr lang="pt-BR" sz="2300" dirty="0" smtClean="0"/>
              <a:t>da </a:t>
            </a:r>
            <a:r>
              <a:rPr lang="pt-BR" sz="2300" dirty="0"/>
              <a:t>igreja.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1547813" y="1628800"/>
            <a:ext cx="7058025" cy="28161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82575" algn="just"/>
            <a:r>
              <a:rPr lang="es-ES" sz="2300" dirty="0" smtClean="0"/>
              <a:t>a) </a:t>
            </a:r>
            <a:r>
              <a:rPr lang="pt-BR" sz="2300" dirty="0" smtClean="0"/>
              <a:t>Foi </a:t>
            </a:r>
            <a:r>
              <a:rPr lang="pt-BR" sz="2300" dirty="0"/>
              <a:t>a base do crescimento do	Distrito de Castanhal, Estado </a:t>
            </a:r>
            <a:r>
              <a:rPr lang="pt-BR" sz="2300" dirty="0" smtClean="0"/>
              <a:t>do Pará</a:t>
            </a:r>
            <a:r>
              <a:rPr lang="pt-BR" sz="2300" dirty="0"/>
              <a:t>, República do Brasil.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No </a:t>
            </a:r>
            <a:r>
              <a:rPr lang="pt-BR" dirty="0"/>
              <a:t>início foram 77 PGs e a partir de </a:t>
            </a:r>
            <a:r>
              <a:rPr lang="pt-BR" dirty="0" smtClean="0"/>
              <a:t>2000 </a:t>
            </a:r>
            <a:r>
              <a:rPr lang="pt-BR" dirty="0"/>
              <a:t>foram organizados outros </a:t>
            </a:r>
            <a:r>
              <a:rPr lang="pt-BR" dirty="0" smtClean="0"/>
              <a:t>77 </a:t>
            </a:r>
            <a:r>
              <a:rPr lang="pt-BR" dirty="0" err="1" smtClean="0"/>
              <a:t>PGs</a:t>
            </a:r>
            <a:r>
              <a:rPr lang="pt-BR" dirty="0"/>
              <a:t>, foram organizadas </a:t>
            </a:r>
            <a:r>
              <a:rPr lang="pt-BR" dirty="0" smtClean="0"/>
              <a:t>7 campanhas </a:t>
            </a:r>
            <a:r>
              <a:rPr lang="pt-BR" dirty="0"/>
              <a:t>de evangelismo e </a:t>
            </a:r>
            <a:r>
              <a:rPr lang="pt-BR" dirty="0" smtClean="0"/>
              <a:t>foram batizadas </a:t>
            </a:r>
            <a:r>
              <a:rPr lang="pt-BR" dirty="0"/>
              <a:t>2.700 pessoal organizadas </a:t>
            </a:r>
            <a:r>
              <a:rPr lang="pt-BR" dirty="0" smtClean="0"/>
              <a:t>em </a:t>
            </a:r>
            <a:r>
              <a:rPr lang="pt-BR" dirty="0"/>
              <a:t>7 igrejas novas. Os </a:t>
            </a:r>
            <a:r>
              <a:rPr lang="pt-BR" dirty="0" smtClean="0"/>
              <a:t>obstáculos foram </a:t>
            </a:r>
            <a:r>
              <a:rPr lang="pt-BR" dirty="0"/>
              <a:t>minimizados, liberando </a:t>
            </a:r>
            <a:r>
              <a:rPr lang="pt-BR" dirty="0" smtClean="0"/>
              <a:t>várias características   </a:t>
            </a:r>
            <a:r>
              <a:rPr lang="pt-BR" dirty="0"/>
              <a:t>do crescimento.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1619672" y="1628800"/>
            <a:ext cx="6986166" cy="36317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5938" indent="-515938" algn="just"/>
            <a:r>
              <a:rPr lang="es-ES" sz="2300" dirty="0" smtClean="0">
                <a:latin typeface="Trebuchet MS"/>
                <a:cs typeface="Trebuchet MS"/>
              </a:rPr>
              <a:t>b) </a:t>
            </a:r>
            <a:r>
              <a:rPr lang="pt-BR" sz="2300" dirty="0" smtClean="0">
                <a:latin typeface="Trebuchet MS"/>
                <a:cs typeface="Trebuchet MS"/>
              </a:rPr>
              <a:t>Walter </a:t>
            </a:r>
            <a:r>
              <a:rPr lang="pt-BR" sz="2300" dirty="0">
                <a:latin typeface="Trebuchet MS"/>
                <a:cs typeface="Trebuchet MS"/>
              </a:rPr>
              <a:t>Lehoux teve </a:t>
            </a:r>
            <a:r>
              <a:rPr lang="pt-BR" sz="2300" dirty="0" err="1">
                <a:latin typeface="Trebuchet MS"/>
                <a:cs typeface="Trebuchet MS"/>
              </a:rPr>
              <a:t>PGs</a:t>
            </a:r>
            <a:r>
              <a:rPr lang="pt-BR" sz="2300" dirty="0">
                <a:latin typeface="Trebuchet MS"/>
                <a:cs typeface="Trebuchet MS"/>
              </a:rPr>
              <a:t> </a:t>
            </a:r>
            <a:r>
              <a:rPr lang="pt-BR" sz="2300" dirty="0" smtClean="0">
                <a:latin typeface="Trebuchet MS"/>
                <a:cs typeface="Trebuchet MS"/>
              </a:rPr>
              <a:t>como base </a:t>
            </a:r>
            <a:r>
              <a:rPr lang="pt-BR" sz="2300" dirty="0">
                <a:latin typeface="Trebuchet MS"/>
                <a:cs typeface="Trebuchet MS"/>
              </a:rPr>
              <a:t>de crescimento.</a:t>
            </a:r>
          </a:p>
          <a:p>
            <a:pPr algn="just"/>
            <a:endParaRPr lang="pt-BR" sz="2300" dirty="0">
              <a:latin typeface="Trebuchet MS"/>
              <a:cs typeface="Trebuchet MS"/>
            </a:endParaRPr>
          </a:p>
          <a:p>
            <a:pPr algn="just"/>
            <a:r>
              <a:rPr lang="pt-BR" sz="2300" dirty="0" smtClean="0">
                <a:latin typeface="Trebuchet MS"/>
                <a:cs typeface="Trebuchet MS"/>
              </a:rPr>
              <a:t>No </a:t>
            </a:r>
            <a:r>
              <a:rPr lang="pt-BR" sz="2300" dirty="0">
                <a:latin typeface="Trebuchet MS"/>
                <a:cs typeface="Trebuchet MS"/>
              </a:rPr>
              <a:t>Distrito de San Nicolás, prov. 	de Buenos Aires. Na Semana </a:t>
            </a:r>
            <a:r>
              <a:rPr lang="pt-BR" sz="2300" dirty="0" smtClean="0">
                <a:latin typeface="Trebuchet MS"/>
                <a:cs typeface="Trebuchet MS"/>
              </a:rPr>
              <a:t>Santa de </a:t>
            </a:r>
            <a:r>
              <a:rPr lang="pt-BR" sz="2300" dirty="0">
                <a:latin typeface="Trebuchet MS"/>
                <a:cs typeface="Trebuchet MS"/>
              </a:rPr>
              <a:t>2001, foi lançado o plano com </a:t>
            </a:r>
            <a:r>
              <a:rPr lang="pt-BR" sz="2300" dirty="0" smtClean="0">
                <a:latin typeface="Trebuchet MS"/>
                <a:cs typeface="Trebuchet MS"/>
              </a:rPr>
              <a:t>31 </a:t>
            </a:r>
            <a:r>
              <a:rPr lang="pt-BR" sz="2300" dirty="0" err="1" smtClean="0">
                <a:latin typeface="Trebuchet MS"/>
                <a:cs typeface="Trebuchet MS"/>
              </a:rPr>
              <a:t>PGs</a:t>
            </a:r>
            <a:r>
              <a:rPr lang="pt-BR" sz="2300" dirty="0" smtClean="0">
                <a:latin typeface="Trebuchet MS"/>
                <a:cs typeface="Trebuchet MS"/>
              </a:rPr>
              <a:t> </a:t>
            </a:r>
            <a:r>
              <a:rPr lang="pt-BR" sz="2300" dirty="0">
                <a:latin typeface="Trebuchet MS"/>
                <a:cs typeface="Trebuchet MS"/>
              </a:rPr>
              <a:t>e o ano findou com 45 PGs.</a:t>
            </a:r>
          </a:p>
          <a:p>
            <a:pPr algn="just"/>
            <a:endParaRPr lang="pt-BR" sz="2300" dirty="0">
              <a:latin typeface="Trebuchet MS"/>
              <a:cs typeface="Trebuchet MS"/>
            </a:endParaRPr>
          </a:p>
          <a:p>
            <a:pPr algn="just"/>
            <a:r>
              <a:rPr lang="pt-BR" sz="2300" dirty="0" smtClean="0">
                <a:latin typeface="Trebuchet MS"/>
                <a:cs typeface="Trebuchet MS"/>
              </a:rPr>
              <a:t>O </a:t>
            </a:r>
            <a:r>
              <a:rPr lang="pt-BR" sz="2300" dirty="0">
                <a:latin typeface="Trebuchet MS"/>
                <a:cs typeface="Trebuchet MS"/>
              </a:rPr>
              <a:t>mesmo plano foi realizado </a:t>
            </a:r>
            <a:r>
              <a:rPr lang="pt-BR" sz="2300" dirty="0" smtClean="0">
                <a:latin typeface="Trebuchet MS"/>
                <a:cs typeface="Trebuchet MS"/>
              </a:rPr>
              <a:t>no Distrito </a:t>
            </a:r>
            <a:r>
              <a:rPr lang="pt-BR" sz="2300" dirty="0">
                <a:latin typeface="Trebuchet MS"/>
                <a:cs typeface="Trebuchet MS"/>
              </a:rPr>
              <a:t>de Almagro, na </a:t>
            </a:r>
            <a:r>
              <a:rPr lang="pt-BR" sz="2300" dirty="0" smtClean="0">
                <a:latin typeface="Trebuchet MS"/>
                <a:cs typeface="Trebuchet MS"/>
              </a:rPr>
              <a:t>Capital Federal</a:t>
            </a:r>
            <a:r>
              <a:rPr lang="pt-BR" sz="2300" dirty="0">
                <a:latin typeface="Trebuchet MS"/>
                <a:cs typeface="Trebuchet MS"/>
              </a:rPr>
              <a:t>, e foram estabelecidos </a:t>
            </a:r>
            <a:r>
              <a:rPr lang="pt-BR" sz="2300" dirty="0" smtClean="0">
                <a:latin typeface="Trebuchet MS"/>
                <a:cs typeface="Trebuchet MS"/>
              </a:rPr>
              <a:t>50 </a:t>
            </a:r>
            <a:r>
              <a:rPr lang="pt-BR" sz="2300" dirty="0" err="1" smtClean="0">
                <a:latin typeface="Trebuchet MS"/>
                <a:cs typeface="Trebuchet MS"/>
              </a:rPr>
              <a:t>PGs</a:t>
            </a:r>
            <a:r>
              <a:rPr lang="pt-BR" sz="2300" dirty="0" smtClean="0">
                <a:latin typeface="Trebuchet MS"/>
                <a:cs typeface="Trebuchet MS"/>
              </a:rPr>
              <a:t>, chegando a plantar novas igrejas</a:t>
            </a:r>
            <a:r>
              <a:rPr lang="pt-BR" sz="2300" dirty="0">
                <a:latin typeface="Trebuchet MS"/>
                <a:cs typeface="Trebuchet MS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1547813" y="1700808"/>
            <a:ext cx="7058025" cy="2923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 algn="just"/>
            <a:r>
              <a:rPr lang="es-ES" sz="2300" dirty="0" smtClean="0">
                <a:latin typeface="Trebuchet MS"/>
                <a:cs typeface="Trebuchet MS"/>
              </a:rPr>
              <a:t>c) </a:t>
            </a:r>
            <a:r>
              <a:rPr lang="pt-BR" sz="2300" dirty="0" smtClean="0">
                <a:latin typeface="Trebuchet MS"/>
                <a:cs typeface="Trebuchet MS"/>
              </a:rPr>
              <a:t>Um </a:t>
            </a:r>
            <a:r>
              <a:rPr lang="pt-BR" sz="2300" dirty="0">
                <a:latin typeface="Trebuchet MS"/>
                <a:cs typeface="Trebuchet MS"/>
              </a:rPr>
              <a:t>dos últimos estudos </a:t>
            </a:r>
            <a:r>
              <a:rPr lang="pt-BR" sz="2300" dirty="0" smtClean="0">
                <a:latin typeface="Trebuchet MS"/>
                <a:cs typeface="Trebuchet MS"/>
              </a:rPr>
              <a:t>da IASD demonstrou </a:t>
            </a:r>
            <a:r>
              <a:rPr lang="pt-BR" sz="2300" dirty="0">
                <a:latin typeface="Trebuchet MS"/>
                <a:cs typeface="Trebuchet MS"/>
              </a:rPr>
              <a:t>que as igrejas </a:t>
            </a:r>
            <a:r>
              <a:rPr lang="pt-BR" sz="2300" dirty="0" smtClean="0">
                <a:latin typeface="Trebuchet MS"/>
                <a:cs typeface="Trebuchet MS"/>
              </a:rPr>
              <a:t>que crescem </a:t>
            </a:r>
            <a:r>
              <a:rPr lang="pt-BR" sz="2300" dirty="0">
                <a:latin typeface="Trebuchet MS"/>
                <a:cs typeface="Trebuchet MS"/>
              </a:rPr>
              <a:t>têm duas </a:t>
            </a:r>
            <a:r>
              <a:rPr lang="pt-BR" sz="2300" dirty="0" smtClean="0">
                <a:latin typeface="Trebuchet MS"/>
                <a:cs typeface="Trebuchet MS"/>
              </a:rPr>
              <a:t>características: vários </a:t>
            </a:r>
            <a:r>
              <a:rPr lang="pt-BR" sz="2300" dirty="0">
                <a:latin typeface="Trebuchet MS"/>
                <a:cs typeface="Trebuchet MS"/>
              </a:rPr>
              <a:t>serviços à comunidade </a:t>
            </a:r>
            <a:r>
              <a:rPr lang="pt-BR" sz="2300" dirty="0" smtClean="0">
                <a:latin typeface="Trebuchet MS"/>
                <a:cs typeface="Trebuchet MS"/>
              </a:rPr>
              <a:t>e realizam </a:t>
            </a:r>
            <a:r>
              <a:rPr lang="pt-BR" sz="2300" dirty="0">
                <a:latin typeface="Trebuchet MS"/>
                <a:cs typeface="Trebuchet MS"/>
              </a:rPr>
              <a:t>o evangelismo tradicional. </a:t>
            </a:r>
          </a:p>
          <a:p>
            <a:pPr algn="just"/>
            <a:endParaRPr lang="pt-BR" sz="2300" dirty="0">
              <a:latin typeface="Trebuchet MS"/>
              <a:cs typeface="Trebuchet MS"/>
            </a:endParaRPr>
          </a:p>
          <a:p>
            <a:pPr algn="just"/>
            <a:r>
              <a:rPr lang="pt-BR" sz="2300" dirty="0" smtClean="0">
                <a:latin typeface="Trebuchet MS"/>
                <a:cs typeface="Trebuchet MS"/>
              </a:rPr>
              <a:t>O </a:t>
            </a:r>
            <a:r>
              <a:rPr lang="pt-BR" sz="2300" dirty="0">
                <a:latin typeface="Trebuchet MS"/>
                <a:cs typeface="Trebuchet MS"/>
              </a:rPr>
              <a:t>ministério integral é o </a:t>
            </a:r>
            <a:r>
              <a:rPr lang="pt-BR" sz="2300" dirty="0" smtClean="0">
                <a:latin typeface="Trebuchet MS"/>
                <a:cs typeface="Trebuchet MS"/>
              </a:rPr>
              <a:t>principal fator </a:t>
            </a:r>
            <a:r>
              <a:rPr lang="pt-BR" sz="2300" dirty="0">
                <a:latin typeface="Trebuchet MS"/>
                <a:cs typeface="Trebuchet MS"/>
              </a:rPr>
              <a:t>de crescimento. Tendo como  	base uma diversidade de grupos </a:t>
            </a:r>
            <a:r>
              <a:rPr lang="pt-BR" sz="2300" dirty="0" smtClean="0">
                <a:latin typeface="Trebuchet MS"/>
                <a:cs typeface="Trebuchet MS"/>
              </a:rPr>
              <a:t>e cultos </a:t>
            </a:r>
            <a:r>
              <a:rPr lang="pt-BR" sz="2300" dirty="0">
                <a:latin typeface="Trebuchet MS"/>
                <a:cs typeface="Trebuchet MS"/>
              </a:rPr>
              <a:t>de adoração alternativos.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ert_Soft_Edge.png"/>
          <p:cNvPicPr>
            <a:picLocks noChangeAspect="1"/>
          </p:cNvPicPr>
          <p:nvPr/>
        </p:nvPicPr>
        <p:blipFill>
          <a:blip r:embed="rId2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1 CuadroTexto"/>
          <p:cNvSpPr txBox="1"/>
          <p:nvPr/>
        </p:nvSpPr>
        <p:spPr>
          <a:xfrm>
            <a:off x="1115616" y="1988840"/>
            <a:ext cx="727432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300" dirty="0">
                <a:latin typeface="Trebuchet MS"/>
                <a:cs typeface="Trebuchet MS"/>
              </a:rPr>
              <a:t>“</a:t>
            </a:r>
            <a:r>
              <a:rPr lang="pt-BR" sz="2300" dirty="0">
                <a:latin typeface="Trebuchet MS"/>
                <a:cs typeface="Trebuchet MS"/>
              </a:rPr>
              <a:t>Em Sua sabedoria, Deus criou o ser humano com um sentido de multiplicação e crescimento”. </a:t>
            </a:r>
          </a:p>
          <a:p>
            <a:pPr algn="just"/>
            <a:endParaRPr lang="pt-BR" sz="2300" dirty="0">
              <a:latin typeface="Trebuchet MS"/>
              <a:cs typeface="Trebuchet MS"/>
            </a:endParaRPr>
          </a:p>
          <a:p>
            <a:pPr marL="341313" indent="-341313" algn="just"/>
            <a:r>
              <a:rPr lang="pt-BR" sz="2300" dirty="0" smtClean="0">
                <a:latin typeface="Trebuchet MS"/>
                <a:cs typeface="Trebuchet MS"/>
              </a:rPr>
              <a:t>1. Foi </a:t>
            </a:r>
            <a:r>
              <a:rPr lang="pt-BR" sz="2300" dirty="0">
                <a:latin typeface="Trebuchet MS"/>
                <a:cs typeface="Trebuchet MS"/>
              </a:rPr>
              <a:t>a base do Éden, também na missão </a:t>
            </a:r>
            <a:r>
              <a:rPr lang="pt-BR" sz="2300" dirty="0" smtClean="0">
                <a:latin typeface="Trebuchet MS"/>
                <a:cs typeface="Trebuchet MS"/>
              </a:rPr>
              <a:t>da </a:t>
            </a:r>
            <a:r>
              <a:rPr lang="pt-BR" sz="2300" dirty="0">
                <a:latin typeface="Trebuchet MS"/>
                <a:cs typeface="Trebuchet MS"/>
              </a:rPr>
              <a:t>família de Abraão. Foi a base </a:t>
            </a:r>
            <a:r>
              <a:rPr lang="pt-BR" sz="2300" dirty="0" smtClean="0">
                <a:latin typeface="Trebuchet MS"/>
                <a:cs typeface="Trebuchet MS"/>
              </a:rPr>
              <a:t>para manter </a:t>
            </a:r>
            <a:r>
              <a:rPr lang="pt-BR" sz="2300" dirty="0">
                <a:latin typeface="Trebuchet MS"/>
                <a:cs typeface="Trebuchet MS"/>
              </a:rPr>
              <a:t>Seu povo no deserto e </a:t>
            </a:r>
            <a:r>
              <a:rPr lang="pt-BR" sz="2300" dirty="0" smtClean="0">
                <a:latin typeface="Trebuchet MS"/>
                <a:cs typeface="Trebuchet MS"/>
              </a:rPr>
              <a:t>para sobreviver </a:t>
            </a:r>
            <a:r>
              <a:rPr lang="pt-BR" sz="2300" dirty="0">
                <a:latin typeface="Trebuchet MS"/>
                <a:cs typeface="Trebuchet MS"/>
              </a:rPr>
              <a:t>ao cativeiro babilônico. </a:t>
            </a:r>
          </a:p>
        </p:txBody>
      </p:sp>
      <p:sp>
        <p:nvSpPr>
          <p:cNvPr id="4" name="1 CuadroTexto"/>
          <p:cNvSpPr txBox="1"/>
          <p:nvPr/>
        </p:nvSpPr>
        <p:spPr>
          <a:xfrm>
            <a:off x="971600" y="908720"/>
            <a:ext cx="8028384" cy="4462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300" b="1" u="sng" dirty="0">
                <a:latin typeface="Trebuchet MS"/>
                <a:cs typeface="Trebuchet MS"/>
              </a:rPr>
              <a:t>CONCLUSÃO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1547813" y="1484784"/>
            <a:ext cx="7056635" cy="2923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/>
            <a:endParaRPr lang="es-ES" sz="2300" dirty="0">
              <a:latin typeface="Trebuchet MS"/>
              <a:cs typeface="Trebuchet MS"/>
            </a:endParaRPr>
          </a:p>
          <a:p>
            <a:pPr marL="457200" indent="-457200" algn="just"/>
            <a:r>
              <a:rPr lang="es-ES" sz="2300" dirty="0" smtClean="0">
                <a:latin typeface="Trebuchet MS"/>
                <a:cs typeface="Trebuchet MS"/>
              </a:rPr>
              <a:t>2. </a:t>
            </a:r>
            <a:r>
              <a:rPr lang="pt-BR" sz="2300" dirty="0" smtClean="0">
                <a:latin typeface="Trebuchet MS"/>
                <a:cs typeface="Trebuchet MS"/>
              </a:rPr>
              <a:t>Foi </a:t>
            </a:r>
            <a:r>
              <a:rPr lang="pt-BR" sz="2300" dirty="0">
                <a:latin typeface="Trebuchet MS"/>
                <a:cs typeface="Trebuchet MS"/>
              </a:rPr>
              <a:t>a base para manter a </a:t>
            </a:r>
            <a:r>
              <a:rPr lang="pt-BR" sz="2300" dirty="0" smtClean="0">
                <a:latin typeface="Trebuchet MS"/>
                <a:cs typeface="Trebuchet MS"/>
              </a:rPr>
              <a:t>cultura judaica </a:t>
            </a:r>
            <a:r>
              <a:rPr lang="pt-BR" sz="2300" dirty="0">
                <a:latin typeface="Trebuchet MS"/>
                <a:cs typeface="Trebuchet MS"/>
              </a:rPr>
              <a:t>por meio das sinagogas e foi </a:t>
            </a:r>
            <a:r>
              <a:rPr lang="pt-BR" sz="2300" dirty="0" smtClean="0">
                <a:latin typeface="Trebuchet MS"/>
                <a:cs typeface="Trebuchet MS"/>
              </a:rPr>
              <a:t>a base </a:t>
            </a:r>
            <a:r>
              <a:rPr lang="pt-BR" sz="2300" dirty="0">
                <a:latin typeface="Trebuchet MS"/>
                <a:cs typeface="Trebuchet MS"/>
              </a:rPr>
              <a:t>para o desenvolvimento </a:t>
            </a:r>
            <a:r>
              <a:rPr lang="pt-BR" sz="2300" dirty="0" smtClean="0">
                <a:latin typeface="Trebuchet MS"/>
                <a:cs typeface="Trebuchet MS"/>
              </a:rPr>
              <a:t>da igreja </a:t>
            </a:r>
            <a:r>
              <a:rPr lang="pt-BR" sz="2300" dirty="0">
                <a:latin typeface="Trebuchet MS"/>
                <a:cs typeface="Trebuchet MS"/>
              </a:rPr>
              <a:t>primitiva e a origem da igreja	adventista.</a:t>
            </a:r>
          </a:p>
          <a:p>
            <a:pPr algn="just"/>
            <a:r>
              <a:rPr lang="pt-BR" sz="2300" dirty="0">
                <a:latin typeface="Trebuchet MS"/>
                <a:cs typeface="Trebuchet MS"/>
              </a:rPr>
              <a:t>  </a:t>
            </a:r>
          </a:p>
          <a:p>
            <a:pPr marL="457200" indent="-398463" algn="just"/>
            <a:r>
              <a:rPr lang="pt-BR" sz="2300" dirty="0" smtClean="0">
                <a:latin typeface="Trebuchet MS"/>
                <a:cs typeface="Trebuchet MS"/>
              </a:rPr>
              <a:t>-  Hoje </a:t>
            </a:r>
            <a:r>
              <a:rPr lang="pt-BR" sz="2300" dirty="0">
                <a:latin typeface="Trebuchet MS"/>
                <a:cs typeface="Trebuchet MS"/>
              </a:rPr>
              <a:t>são a base para </a:t>
            </a:r>
            <a:r>
              <a:rPr lang="pt-BR" sz="2300" dirty="0" smtClean="0">
                <a:latin typeface="Trebuchet MS"/>
                <a:cs typeface="Trebuchet MS"/>
              </a:rPr>
              <a:t>o crescimento </a:t>
            </a:r>
            <a:r>
              <a:rPr lang="pt-BR" sz="2300" dirty="0">
                <a:latin typeface="Trebuchet MS"/>
                <a:cs typeface="Trebuchet MS"/>
              </a:rPr>
              <a:t>no mundo todo, </a:t>
            </a:r>
            <a:r>
              <a:rPr lang="pt-BR" sz="2300" dirty="0" smtClean="0">
                <a:latin typeface="Trebuchet MS"/>
                <a:cs typeface="Trebuchet MS"/>
              </a:rPr>
              <a:t>provados por </a:t>
            </a:r>
            <a:r>
              <a:rPr lang="pt-BR" sz="2300" dirty="0">
                <a:latin typeface="Trebuchet MS"/>
                <a:cs typeface="Trebuchet MS"/>
              </a:rPr>
              <a:t>estudos em diversas igrejas.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/>
          <p:nvPr/>
        </p:nvSpPr>
        <p:spPr>
          <a:xfrm>
            <a:off x="1115616" y="1052736"/>
            <a:ext cx="8028384" cy="4462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300" b="1" u="sng" dirty="0">
                <a:latin typeface="Trebuchet MS"/>
                <a:cs typeface="Trebuchet MS"/>
              </a:rPr>
              <a:t>A BASE DO CRESCIMENTO DA IGREJA</a:t>
            </a:r>
          </a:p>
        </p:txBody>
      </p:sp>
      <p:pic>
        <p:nvPicPr>
          <p:cNvPr id="2" name="Picture 1" descr="Eden_Soft_Ed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1988840"/>
            <a:ext cx="5229200" cy="5229200"/>
          </a:xfrm>
          <a:prstGeom prst="rect">
            <a:avLst/>
          </a:prstGeom>
        </p:spPr>
      </p:pic>
      <p:sp>
        <p:nvSpPr>
          <p:cNvPr id="5" name="1 CuadroTexto"/>
          <p:cNvSpPr txBox="1"/>
          <p:nvPr/>
        </p:nvSpPr>
        <p:spPr>
          <a:xfrm>
            <a:off x="1809269" y="1988840"/>
            <a:ext cx="6552728" cy="2923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/>
            <a:r>
              <a:rPr lang="es-ES" sz="2300" dirty="0" smtClean="0">
                <a:latin typeface="Trebuchet MS"/>
                <a:cs typeface="Trebuchet MS"/>
              </a:rPr>
              <a:t>1. </a:t>
            </a:r>
            <a:r>
              <a:rPr lang="pt-BR" sz="2300" dirty="0" smtClean="0">
                <a:latin typeface="Trebuchet MS"/>
                <a:cs typeface="Trebuchet MS"/>
              </a:rPr>
              <a:t>O </a:t>
            </a:r>
            <a:r>
              <a:rPr lang="pt-BR" sz="2300" dirty="0">
                <a:latin typeface="Trebuchet MS"/>
                <a:cs typeface="Trebuchet MS"/>
              </a:rPr>
              <a:t>PG da família foi a base </a:t>
            </a:r>
            <a:r>
              <a:rPr lang="pt-BR" sz="2300" dirty="0" smtClean="0">
                <a:latin typeface="Trebuchet MS"/>
                <a:cs typeface="Trebuchet MS"/>
              </a:rPr>
              <a:t>para “</a:t>
            </a:r>
            <a:r>
              <a:rPr lang="pt-BR" sz="2300" dirty="0">
                <a:latin typeface="Trebuchet MS"/>
                <a:cs typeface="Trebuchet MS"/>
              </a:rPr>
              <a:t>crescer </a:t>
            </a:r>
            <a:r>
              <a:rPr lang="pt-BR" sz="2300" dirty="0" smtClean="0">
                <a:latin typeface="Trebuchet MS"/>
                <a:cs typeface="Trebuchet MS"/>
              </a:rPr>
              <a:t>e multiplicar</a:t>
            </a:r>
            <a:r>
              <a:rPr lang="pt-BR" sz="2300" dirty="0">
                <a:latin typeface="Trebuchet MS"/>
                <a:cs typeface="Trebuchet MS"/>
              </a:rPr>
              <a:t>” no </a:t>
            </a:r>
            <a:r>
              <a:rPr lang="pt-BR" sz="2300" dirty="0" smtClean="0">
                <a:latin typeface="Trebuchet MS"/>
                <a:cs typeface="Trebuchet MS"/>
              </a:rPr>
              <a:t>Antigo Testamento</a:t>
            </a:r>
            <a:r>
              <a:rPr lang="pt-BR" sz="2300" dirty="0">
                <a:latin typeface="Trebuchet MS"/>
                <a:cs typeface="Trebuchet MS"/>
              </a:rPr>
              <a:t>. </a:t>
            </a:r>
          </a:p>
          <a:p>
            <a:pPr marL="514350" indent="-514350" algn="just"/>
            <a:endParaRPr lang="pt-BR" sz="2300" dirty="0" smtClean="0">
              <a:latin typeface="Trebuchet MS"/>
              <a:cs typeface="Trebuchet MS"/>
            </a:endParaRPr>
          </a:p>
          <a:p>
            <a:pPr marL="514350" indent="-514350" algn="just"/>
            <a:endParaRPr lang="pt-BR" sz="2300" dirty="0">
              <a:latin typeface="Trebuchet MS"/>
              <a:cs typeface="Trebuchet MS"/>
            </a:endParaRPr>
          </a:p>
          <a:p>
            <a:pPr marL="342900" indent="-342900" algn="just">
              <a:buFontTx/>
              <a:buChar char="•"/>
            </a:pPr>
            <a:r>
              <a:rPr lang="pt-BR" sz="2300" dirty="0" smtClean="0">
                <a:latin typeface="Trebuchet MS"/>
                <a:cs typeface="Trebuchet MS"/>
              </a:rPr>
              <a:t>Jardim </a:t>
            </a:r>
            <a:r>
              <a:rPr lang="pt-BR" sz="2300" dirty="0">
                <a:latin typeface="Trebuchet MS"/>
                <a:cs typeface="Trebuchet MS"/>
              </a:rPr>
              <a:t>do Éden era </a:t>
            </a:r>
            <a:r>
              <a:rPr lang="pt-BR" sz="2300" dirty="0" smtClean="0">
                <a:latin typeface="Trebuchet MS"/>
                <a:cs typeface="Trebuchet MS"/>
              </a:rPr>
              <a:t>uma </a:t>
            </a:r>
            <a:endParaRPr lang="pt-BR" sz="2300" dirty="0" smtClean="0">
              <a:latin typeface="Trebuchet MS"/>
              <a:cs typeface="Trebuchet MS"/>
            </a:endParaRPr>
          </a:p>
          <a:p>
            <a:pPr algn="just"/>
            <a:r>
              <a:rPr lang="pt-BR" sz="2300" dirty="0" smtClean="0">
                <a:latin typeface="Trebuchet MS"/>
                <a:cs typeface="Trebuchet MS"/>
              </a:rPr>
              <a:t>representação </a:t>
            </a:r>
            <a:r>
              <a:rPr lang="pt-BR" sz="2300" dirty="0">
                <a:latin typeface="Trebuchet MS"/>
                <a:cs typeface="Trebuchet MS"/>
              </a:rPr>
              <a:t>do que Deus </a:t>
            </a:r>
            <a:endParaRPr lang="pt-BR" sz="2300" dirty="0" smtClean="0">
              <a:latin typeface="Trebuchet MS"/>
              <a:cs typeface="Trebuchet MS"/>
            </a:endParaRPr>
          </a:p>
          <a:p>
            <a:pPr algn="just"/>
            <a:r>
              <a:rPr lang="pt-BR" sz="2300" dirty="0" smtClean="0">
                <a:latin typeface="Trebuchet MS"/>
                <a:cs typeface="Trebuchet MS"/>
              </a:rPr>
              <a:t>desejava </a:t>
            </a:r>
            <a:r>
              <a:rPr lang="pt-BR" sz="2300" dirty="0">
                <a:latin typeface="Trebuchet MS"/>
                <a:cs typeface="Trebuchet MS"/>
              </a:rPr>
              <a:t>que </a:t>
            </a:r>
            <a:r>
              <a:rPr lang="pt-BR" sz="2300" dirty="0" smtClean="0">
                <a:latin typeface="Trebuchet MS"/>
                <a:cs typeface="Trebuchet MS"/>
              </a:rPr>
              <a:t>se </a:t>
            </a:r>
            <a:r>
              <a:rPr lang="pt-BR" sz="2300" dirty="0">
                <a:latin typeface="Trebuchet MS"/>
                <a:cs typeface="Trebuchet MS"/>
              </a:rPr>
              <a:t>tornasse </a:t>
            </a:r>
            <a:endParaRPr lang="pt-BR" sz="2300" dirty="0" smtClean="0">
              <a:latin typeface="Trebuchet MS"/>
              <a:cs typeface="Trebuchet MS"/>
            </a:endParaRPr>
          </a:p>
          <a:p>
            <a:pPr algn="just"/>
            <a:r>
              <a:rPr lang="en-US" sz="2300" dirty="0" err="1" smtClean="0">
                <a:latin typeface="Trebuchet MS"/>
                <a:cs typeface="Trebuchet MS"/>
              </a:rPr>
              <a:t>toda</a:t>
            </a:r>
            <a:r>
              <a:rPr lang="pt-BR" sz="2300" dirty="0" smtClean="0">
                <a:latin typeface="Trebuchet MS"/>
                <a:cs typeface="Trebuchet MS"/>
              </a:rPr>
              <a:t> </a:t>
            </a:r>
            <a:r>
              <a:rPr lang="pt-BR" sz="2300" dirty="0" smtClean="0">
                <a:latin typeface="Trebuchet MS"/>
                <a:cs typeface="Trebuchet MS"/>
              </a:rPr>
              <a:t>a Terra (</a:t>
            </a:r>
            <a:r>
              <a:rPr lang="pt-BR" sz="2300" dirty="0">
                <a:latin typeface="Trebuchet MS"/>
                <a:cs typeface="Trebuchet MS"/>
              </a:rPr>
              <a:t>Gn 1:28).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1549203" y="1700808"/>
            <a:ext cx="7056635" cy="2923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300" dirty="0">
              <a:latin typeface="Trebuchet MS"/>
              <a:cs typeface="Trebuchet MS"/>
            </a:endParaRPr>
          </a:p>
          <a:p>
            <a:pPr marL="341313" indent="-341313" algn="just"/>
            <a:r>
              <a:rPr lang="pt-BR" sz="2300" dirty="0" smtClean="0">
                <a:latin typeface="Trebuchet MS"/>
                <a:cs typeface="Trebuchet MS"/>
              </a:rPr>
              <a:t>3. Os </a:t>
            </a:r>
            <a:r>
              <a:rPr lang="pt-BR" sz="2300" dirty="0">
                <a:latin typeface="Trebuchet MS"/>
                <a:cs typeface="Trebuchet MS"/>
              </a:rPr>
              <a:t>PGs são o fundamento </a:t>
            </a:r>
            <a:r>
              <a:rPr lang="pt-BR" sz="2300" dirty="0" smtClean="0">
                <a:latin typeface="Trebuchet MS"/>
                <a:cs typeface="Trebuchet MS"/>
              </a:rPr>
              <a:t>do crescimento </a:t>
            </a:r>
            <a:r>
              <a:rPr lang="pt-BR" sz="2300" dirty="0">
                <a:latin typeface="Trebuchet MS"/>
                <a:cs typeface="Trebuchet MS"/>
              </a:rPr>
              <a:t>porque desenvolvem </a:t>
            </a:r>
            <a:r>
              <a:rPr lang="pt-BR" sz="2300" dirty="0" smtClean="0">
                <a:latin typeface="Trebuchet MS"/>
                <a:cs typeface="Trebuchet MS"/>
              </a:rPr>
              <a:t>os dons, os </a:t>
            </a:r>
            <a:r>
              <a:rPr lang="pt-BR" sz="2300" dirty="0">
                <a:latin typeface="Trebuchet MS"/>
                <a:cs typeface="Trebuchet MS"/>
              </a:rPr>
              <a:t>ministérios e o crescimento</a:t>
            </a:r>
            <a:r>
              <a:rPr lang="pt-BR" sz="2300" dirty="0" smtClean="0">
                <a:latin typeface="Trebuchet MS"/>
                <a:cs typeface="Trebuchet MS"/>
              </a:rPr>
              <a:t>: aí</a:t>
            </a:r>
            <a:r>
              <a:rPr lang="pt-BR" sz="2300" dirty="0">
                <a:latin typeface="Trebuchet MS"/>
                <a:cs typeface="Trebuchet MS"/>
              </a:rPr>
              <a:t>, de forma natural, a espiritualidade </a:t>
            </a:r>
            <a:r>
              <a:rPr lang="pt-BR" sz="2300" dirty="0" smtClean="0">
                <a:latin typeface="Trebuchet MS"/>
                <a:cs typeface="Trebuchet MS"/>
              </a:rPr>
              <a:t> é </a:t>
            </a:r>
            <a:r>
              <a:rPr lang="pt-BR" sz="2300" dirty="0">
                <a:latin typeface="Trebuchet MS"/>
                <a:cs typeface="Trebuchet MS"/>
              </a:rPr>
              <a:t>elevadas, líderes são preparados e 	se tornam a base para a </a:t>
            </a:r>
            <a:r>
              <a:rPr lang="pt-BR" sz="2300" dirty="0" smtClean="0">
                <a:latin typeface="Trebuchet MS"/>
                <a:cs typeface="Trebuchet MS"/>
              </a:rPr>
              <a:t>fundação de </a:t>
            </a:r>
            <a:r>
              <a:rPr lang="pt-BR" sz="2300" dirty="0">
                <a:latin typeface="Trebuchet MS"/>
                <a:cs typeface="Trebuchet MS"/>
              </a:rPr>
              <a:t>igrejas, constituindo-se o “</a:t>
            </a:r>
            <a:r>
              <a:rPr lang="pt-BR" sz="2300" dirty="0" smtClean="0">
                <a:latin typeface="Trebuchet MS"/>
                <a:cs typeface="Trebuchet MS"/>
              </a:rPr>
              <a:t>método de </a:t>
            </a:r>
            <a:r>
              <a:rPr lang="pt-BR" sz="2300" dirty="0">
                <a:latin typeface="Trebuchet MS"/>
                <a:cs typeface="Trebuchet MS"/>
              </a:rPr>
              <a:t>evangelismo mais eficiente sob o </a:t>
            </a:r>
            <a:r>
              <a:rPr lang="pt-BR" sz="2300" dirty="0" smtClean="0">
                <a:latin typeface="Trebuchet MS"/>
                <a:cs typeface="Trebuchet MS"/>
              </a:rPr>
              <a:t>céu</a:t>
            </a:r>
            <a:r>
              <a:rPr lang="pt-BR" sz="2300" dirty="0">
                <a:latin typeface="Trebuchet MS"/>
                <a:cs typeface="Trebuchet MS"/>
              </a:rPr>
              <a:t>”.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tterIsOneDay_Soft_Ed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4664"/>
            <a:ext cx="6858000" cy="6858000"/>
          </a:xfrm>
          <a:prstGeom prst="rect">
            <a:avLst/>
          </a:prstGeom>
        </p:spPr>
      </p:pic>
      <p:sp>
        <p:nvSpPr>
          <p:cNvPr id="3" name="1 CuadroTexto"/>
          <p:cNvSpPr txBox="1"/>
          <p:nvPr/>
        </p:nvSpPr>
        <p:spPr>
          <a:xfrm>
            <a:off x="1187624" y="2204864"/>
            <a:ext cx="4486423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500" dirty="0">
                <a:latin typeface="Trebuchet MS"/>
                <a:cs typeface="Trebuchet MS"/>
              </a:rPr>
              <a:t>“Então, como igreja deveríamos fortalecer os PGs porque foram, são e serão a base para o crescimento e a multiplicação.”</a:t>
            </a:r>
          </a:p>
          <a:p>
            <a:pPr algn="just"/>
            <a:endParaRPr lang="pt-BR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813" y="1340768"/>
            <a:ext cx="7056635" cy="11541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300" dirty="0">
                <a:latin typeface="Trebuchet MS"/>
                <a:cs typeface="Trebuchet MS"/>
              </a:rPr>
              <a:t>A chave para a dependência da bênção divina. A base era um pequeno grupo e o crescimento e a multiplicação numérica (Êxodo 1:7,12 – 20).</a:t>
            </a:r>
          </a:p>
        </p:txBody>
      </p:sp>
      <p:sp>
        <p:nvSpPr>
          <p:cNvPr id="4" name="1 CuadroTexto"/>
          <p:cNvSpPr txBox="1"/>
          <p:nvPr/>
        </p:nvSpPr>
        <p:spPr>
          <a:xfrm>
            <a:off x="1547812" y="3429000"/>
            <a:ext cx="7056635" cy="11541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8" indent="-573088" algn="just"/>
            <a:r>
              <a:rPr lang="pt-BR" sz="2300" dirty="0" smtClean="0">
                <a:latin typeface="Trebuchet MS"/>
                <a:cs typeface="Trebuchet MS"/>
              </a:rPr>
              <a:t>2</a:t>
            </a:r>
            <a:r>
              <a:rPr lang="pt-BR" sz="2300" dirty="0">
                <a:latin typeface="Trebuchet MS"/>
                <a:cs typeface="Trebuchet MS"/>
              </a:rPr>
              <a:t>. </a:t>
            </a:r>
            <a:r>
              <a:rPr lang="pt-BR" sz="2300" dirty="0" smtClean="0">
                <a:latin typeface="Trebuchet MS"/>
                <a:cs typeface="Trebuchet MS"/>
              </a:rPr>
              <a:t>  O </a:t>
            </a:r>
            <a:r>
              <a:rPr lang="pt-BR" sz="2300" dirty="0">
                <a:latin typeface="Trebuchet MS"/>
                <a:cs typeface="Trebuchet MS"/>
              </a:rPr>
              <a:t>PG da família de Abraão, Isaque e 	Jacó seria a base para abençoar os </a:t>
            </a:r>
            <a:r>
              <a:rPr lang="pt-BR" sz="2300" dirty="0" smtClean="0">
                <a:latin typeface="Trebuchet MS"/>
                <a:cs typeface="Trebuchet MS"/>
              </a:rPr>
              <a:t>clãs </a:t>
            </a:r>
            <a:r>
              <a:rPr lang="pt-BR" sz="2300" dirty="0">
                <a:latin typeface="Trebuchet MS"/>
                <a:cs typeface="Trebuchet MS"/>
              </a:rPr>
              <a:t>grandes e pequenos.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/>
          <p:nvPr/>
        </p:nvSpPr>
        <p:spPr>
          <a:xfrm>
            <a:off x="1549632" y="1192422"/>
            <a:ext cx="7056635" cy="15081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300" dirty="0">
                <a:latin typeface="Trebuchet MS"/>
                <a:cs typeface="Trebuchet MS"/>
              </a:rPr>
              <a:t>O plano consistia de que essas família araméias abençoassem a todos os clãs pequenos e grandes da terra. Abraão devida abençoar sua família e a todo seu clã. (Gn 18:19, 15:16).  </a:t>
            </a:r>
          </a:p>
        </p:txBody>
      </p:sp>
      <p:sp>
        <p:nvSpPr>
          <p:cNvPr id="5" name="1 CuadroTexto"/>
          <p:cNvSpPr txBox="1"/>
          <p:nvPr/>
        </p:nvSpPr>
        <p:spPr>
          <a:xfrm>
            <a:off x="1547812" y="3875564"/>
            <a:ext cx="7056635" cy="9387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/>
            <a:r>
              <a:rPr lang="pt-BR" sz="2300" dirty="0" smtClean="0">
                <a:latin typeface="Trebuchet MS"/>
                <a:cs typeface="Trebuchet MS"/>
              </a:rPr>
              <a:t>3</a:t>
            </a:r>
            <a:r>
              <a:rPr lang="pt-BR" sz="2300" dirty="0">
                <a:latin typeface="Trebuchet MS"/>
                <a:cs typeface="Trebuchet MS"/>
              </a:rPr>
              <a:t>. </a:t>
            </a:r>
            <a:r>
              <a:rPr lang="pt-BR" sz="2300" dirty="0" smtClean="0">
                <a:latin typeface="Trebuchet MS"/>
                <a:cs typeface="Trebuchet MS"/>
              </a:rPr>
              <a:t>Os </a:t>
            </a:r>
            <a:r>
              <a:rPr lang="pt-BR" sz="2300" dirty="0">
                <a:latin typeface="Trebuchet MS"/>
                <a:cs typeface="Trebuchet MS"/>
              </a:rPr>
              <a:t>PGs foram a base para </a:t>
            </a:r>
            <a:r>
              <a:rPr lang="pt-BR" sz="2300" dirty="0" smtClean="0">
                <a:latin typeface="Trebuchet MS"/>
                <a:cs typeface="Trebuchet MS"/>
              </a:rPr>
              <a:t>que Israel </a:t>
            </a:r>
            <a:r>
              <a:rPr lang="pt-BR" sz="2300" dirty="0">
                <a:latin typeface="Trebuchet MS"/>
                <a:cs typeface="Trebuchet MS"/>
              </a:rPr>
              <a:t>sobrevivesse no deserto e </a:t>
            </a:r>
            <a:r>
              <a:rPr lang="pt-BR" sz="2300" dirty="0" smtClean="0">
                <a:latin typeface="Trebuchet MS"/>
                <a:cs typeface="Trebuchet MS"/>
              </a:rPr>
              <a:t>chagasse </a:t>
            </a:r>
            <a:r>
              <a:rPr lang="pt-BR" sz="2300" dirty="0">
                <a:latin typeface="Trebuchet MS"/>
                <a:cs typeface="Trebuchet MS"/>
              </a:rPr>
              <a:t>a Canaã..  </a:t>
            </a:r>
            <a:r>
              <a:rPr lang="pt-BR" sz="3200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Maiandra GD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/>
          <p:nvPr/>
        </p:nvSpPr>
        <p:spPr>
          <a:xfrm>
            <a:off x="1042988" y="692696"/>
            <a:ext cx="7417444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300" dirty="0">
                <a:latin typeface="Trebuchet MS"/>
                <a:cs typeface="Trebuchet MS"/>
              </a:rPr>
              <a:t>Êxodo 18: 13 a 27 registra o conselho de Jetro a Moisés de dividir o povo em pequenos grupos, com seus líderes. </a:t>
            </a:r>
          </a:p>
          <a:p>
            <a:pPr algn="just"/>
            <a:endParaRPr lang="pt-BR" sz="2300" dirty="0">
              <a:latin typeface="Trebuchet MS"/>
              <a:cs typeface="Trebuchet MS"/>
            </a:endParaRPr>
          </a:p>
          <a:p>
            <a:pPr algn="just"/>
            <a:r>
              <a:rPr lang="pt-BR" sz="2300" dirty="0">
                <a:latin typeface="Trebuchet MS"/>
                <a:cs typeface="Trebuchet MS"/>
              </a:rPr>
              <a:t>Esta era a base para a administração da disciplina e para manter e fazer crescer o povo de Deus. </a:t>
            </a:r>
          </a:p>
        </p:txBody>
      </p:sp>
      <p:pic>
        <p:nvPicPr>
          <p:cNvPr id="3" name="Picture 2" descr="PaulsPray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20888"/>
            <a:ext cx="3600400" cy="4955389"/>
          </a:xfrm>
          <a:prstGeom prst="rect">
            <a:avLst/>
          </a:prstGeom>
        </p:spPr>
      </p:pic>
      <p:sp>
        <p:nvSpPr>
          <p:cNvPr id="5" name="1 CuadroTexto"/>
          <p:cNvSpPr txBox="1"/>
          <p:nvPr/>
        </p:nvSpPr>
        <p:spPr>
          <a:xfrm>
            <a:off x="1039988" y="3349675"/>
            <a:ext cx="7058026" cy="15081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300" dirty="0">
                <a:latin typeface="Trebuchet MS"/>
                <a:cs typeface="Trebuchet MS"/>
              </a:rPr>
              <a:t>A função de Moisés era orar, </a:t>
            </a:r>
            <a:r>
              <a:rPr lang="pt-BR" sz="2300" dirty="0" smtClean="0">
                <a:latin typeface="Trebuchet MS"/>
                <a:cs typeface="Trebuchet MS"/>
              </a:rPr>
              <a:t>ensinar</a:t>
            </a:r>
          </a:p>
          <a:p>
            <a:pPr algn="just"/>
            <a:r>
              <a:rPr lang="pt-BR" sz="2300" dirty="0" smtClean="0">
                <a:latin typeface="Trebuchet MS"/>
                <a:cs typeface="Trebuchet MS"/>
              </a:rPr>
              <a:t> </a:t>
            </a:r>
            <a:r>
              <a:rPr lang="pt-BR" sz="2300" dirty="0">
                <a:latin typeface="Trebuchet MS"/>
                <a:cs typeface="Trebuchet MS"/>
              </a:rPr>
              <a:t>e treinar, liderar, selecionar bons </a:t>
            </a:r>
            <a:endParaRPr lang="pt-BR" sz="2300" dirty="0" smtClean="0">
              <a:latin typeface="Trebuchet MS"/>
              <a:cs typeface="Trebuchet MS"/>
            </a:endParaRPr>
          </a:p>
          <a:p>
            <a:pPr algn="just"/>
            <a:r>
              <a:rPr lang="pt-BR" sz="2300" dirty="0" smtClean="0">
                <a:latin typeface="Trebuchet MS"/>
                <a:cs typeface="Trebuchet MS"/>
              </a:rPr>
              <a:t>líderes </a:t>
            </a:r>
            <a:r>
              <a:rPr lang="pt-BR" sz="2300" dirty="0">
                <a:latin typeface="Trebuchet MS"/>
                <a:cs typeface="Trebuchet MS"/>
              </a:rPr>
              <a:t>e atender os problemas </a:t>
            </a:r>
            <a:endParaRPr lang="pt-BR" sz="2300" dirty="0" smtClean="0">
              <a:latin typeface="Trebuchet MS"/>
              <a:cs typeface="Trebuchet MS"/>
            </a:endParaRPr>
          </a:p>
          <a:p>
            <a:pPr algn="just"/>
            <a:r>
              <a:rPr lang="pt-BR" sz="2300" dirty="0" smtClean="0">
                <a:latin typeface="Trebuchet MS"/>
                <a:cs typeface="Trebuchet MS"/>
              </a:rPr>
              <a:t>principais</a:t>
            </a:r>
            <a:r>
              <a:rPr lang="pt-BR" sz="2300" dirty="0">
                <a:latin typeface="Trebuchet MS"/>
                <a:cs typeface="Trebuchet MS"/>
              </a:rPr>
              <a:t>. (Êxodo 18:19-22)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1512503" y="1052736"/>
            <a:ext cx="7128643" cy="32778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463" indent="-398463" algn="just"/>
            <a:r>
              <a:rPr lang="pt-BR" sz="2300" dirty="0" smtClean="0">
                <a:latin typeface="Trebuchet MS"/>
                <a:cs typeface="Trebuchet MS"/>
              </a:rPr>
              <a:t>4</a:t>
            </a:r>
            <a:r>
              <a:rPr lang="pt-BR" sz="2300" dirty="0">
                <a:latin typeface="Trebuchet MS"/>
                <a:cs typeface="Trebuchet MS"/>
              </a:rPr>
              <a:t>. </a:t>
            </a:r>
            <a:r>
              <a:rPr lang="pt-BR" sz="2300" dirty="0" smtClean="0">
                <a:latin typeface="Trebuchet MS"/>
                <a:cs typeface="Trebuchet MS"/>
              </a:rPr>
              <a:t>A </a:t>
            </a:r>
            <a:r>
              <a:rPr lang="pt-BR" sz="2300" dirty="0">
                <a:latin typeface="Trebuchet MS"/>
                <a:cs typeface="Trebuchet MS"/>
              </a:rPr>
              <a:t>família foi a base para que Israel </a:t>
            </a:r>
            <a:r>
              <a:rPr lang="pt-BR" sz="2300" dirty="0" smtClean="0">
                <a:latin typeface="Trebuchet MS"/>
                <a:cs typeface="Trebuchet MS"/>
              </a:rPr>
              <a:t>sobrevivesse </a:t>
            </a:r>
            <a:r>
              <a:rPr lang="pt-BR" sz="2300" dirty="0">
                <a:latin typeface="Trebuchet MS"/>
                <a:cs typeface="Trebuchet MS"/>
              </a:rPr>
              <a:t>em Babilônia, </a:t>
            </a:r>
            <a:r>
              <a:rPr lang="pt-BR" sz="2300" dirty="0" smtClean="0">
                <a:latin typeface="Trebuchet MS"/>
                <a:cs typeface="Trebuchet MS"/>
              </a:rPr>
              <a:t>crescesse e </a:t>
            </a:r>
            <a:r>
              <a:rPr lang="pt-BR" sz="2300" dirty="0">
                <a:latin typeface="Trebuchet MS"/>
                <a:cs typeface="Trebuchet MS"/>
              </a:rPr>
              <a:t>se mantivesse como remanescente. </a:t>
            </a:r>
          </a:p>
          <a:p>
            <a:pPr algn="just"/>
            <a:r>
              <a:rPr lang="pt-BR" sz="2300" dirty="0">
                <a:latin typeface="Trebuchet MS"/>
                <a:cs typeface="Trebuchet MS"/>
              </a:rPr>
              <a:t>	</a:t>
            </a:r>
          </a:p>
          <a:p>
            <a:pPr algn="just"/>
            <a:r>
              <a:rPr lang="pt-BR" sz="2300" dirty="0" smtClean="0">
                <a:latin typeface="Trebuchet MS"/>
                <a:cs typeface="Trebuchet MS"/>
              </a:rPr>
              <a:t>A </a:t>
            </a:r>
            <a:r>
              <a:rPr lang="pt-BR" sz="2300" dirty="0">
                <a:latin typeface="Trebuchet MS"/>
                <a:cs typeface="Trebuchet MS"/>
              </a:rPr>
              <a:t>base para salvar, conseguir crescer e </a:t>
            </a:r>
            <a:r>
              <a:rPr lang="pt-BR" sz="2300" dirty="0" smtClean="0">
                <a:latin typeface="Trebuchet MS"/>
                <a:cs typeface="Trebuchet MS"/>
              </a:rPr>
              <a:t>multiplicar </a:t>
            </a:r>
            <a:r>
              <a:rPr lang="pt-BR" sz="2300" dirty="0">
                <a:latin typeface="Trebuchet MS"/>
                <a:cs typeface="Trebuchet MS"/>
              </a:rPr>
              <a:t>o povo de Deus no tempo de </a:t>
            </a:r>
            <a:r>
              <a:rPr lang="pt-BR" sz="2300" dirty="0" smtClean="0">
                <a:latin typeface="Trebuchet MS"/>
                <a:cs typeface="Trebuchet MS"/>
              </a:rPr>
              <a:t>Jeremias </a:t>
            </a:r>
            <a:r>
              <a:rPr lang="pt-BR" sz="2300" dirty="0">
                <a:latin typeface="Trebuchet MS"/>
                <a:cs typeface="Trebuchet MS"/>
              </a:rPr>
              <a:t>foi a família (Jeremias 23:3).</a:t>
            </a:r>
          </a:p>
          <a:p>
            <a:pPr algn="just"/>
            <a:r>
              <a:rPr lang="pt-BR" sz="2300" dirty="0">
                <a:latin typeface="Trebuchet MS"/>
                <a:cs typeface="Trebuchet MS"/>
              </a:rPr>
              <a:t> </a:t>
            </a:r>
          </a:p>
          <a:p>
            <a:pPr algn="just"/>
            <a:endParaRPr lang="pt-BR" sz="2300" dirty="0">
              <a:latin typeface="Trebuchet MS"/>
              <a:cs typeface="Trebuchet MS"/>
            </a:endParaRPr>
          </a:p>
        </p:txBody>
      </p:sp>
      <p:sp>
        <p:nvSpPr>
          <p:cNvPr id="4" name="1 CuadroTexto"/>
          <p:cNvSpPr txBox="1"/>
          <p:nvPr/>
        </p:nvSpPr>
        <p:spPr>
          <a:xfrm>
            <a:off x="1547813" y="3933056"/>
            <a:ext cx="7058025" cy="11541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300" dirty="0">
                <a:latin typeface="Trebuchet MS"/>
                <a:cs typeface="Trebuchet MS"/>
              </a:rPr>
              <a:t>Preservaram a unidade tendo como base seu grupo juvenil familiar fiel, com o objetivo de orar e enfrentar fielmente as provas. (Daniel 1 - 3).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1547813" y="1556792"/>
            <a:ext cx="7058026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300" dirty="0" smtClean="0">
                <a:latin typeface="Trebuchet MS"/>
                <a:cs typeface="Trebuchet MS"/>
              </a:rPr>
              <a:t>5</a:t>
            </a:r>
            <a:r>
              <a:rPr lang="pt-BR" sz="2300" dirty="0">
                <a:latin typeface="Trebuchet MS"/>
                <a:cs typeface="Trebuchet MS"/>
              </a:rPr>
              <a:t>. </a:t>
            </a:r>
            <a:r>
              <a:rPr lang="pt-BR" sz="2300" dirty="0" smtClean="0">
                <a:latin typeface="Trebuchet MS"/>
                <a:cs typeface="Trebuchet MS"/>
              </a:rPr>
              <a:t>Os </a:t>
            </a:r>
            <a:r>
              <a:rPr lang="pt-BR" sz="2300" dirty="0">
                <a:latin typeface="Trebuchet MS"/>
                <a:cs typeface="Trebuchet MS"/>
              </a:rPr>
              <a:t>PGs das sinagogas e as escolas </a:t>
            </a:r>
            <a:r>
              <a:rPr lang="pt-BR" sz="2300" dirty="0" smtClean="0">
                <a:latin typeface="Trebuchet MS"/>
                <a:cs typeface="Trebuchet MS"/>
              </a:rPr>
              <a:t>foram </a:t>
            </a:r>
            <a:r>
              <a:rPr lang="pt-BR" sz="2300" dirty="0">
                <a:latin typeface="Trebuchet MS"/>
                <a:cs typeface="Trebuchet MS"/>
              </a:rPr>
              <a:t>a base para cumprir a missão 	entre os judeus. </a:t>
            </a:r>
          </a:p>
          <a:p>
            <a:pPr algn="just"/>
            <a:endParaRPr lang="pt-BR" sz="2300" dirty="0">
              <a:latin typeface="Trebuchet MS"/>
              <a:cs typeface="Trebuchet MS"/>
            </a:endParaRPr>
          </a:p>
          <a:p>
            <a:pPr algn="just"/>
            <a:r>
              <a:rPr lang="pt-BR" sz="2300" dirty="0" smtClean="0">
                <a:latin typeface="Trebuchet MS"/>
                <a:cs typeface="Trebuchet MS"/>
              </a:rPr>
              <a:t>A </a:t>
            </a:r>
            <a:r>
              <a:rPr lang="pt-BR" sz="2300" dirty="0">
                <a:latin typeface="Trebuchet MS"/>
                <a:cs typeface="Trebuchet MS"/>
              </a:rPr>
              <a:t>palavra grega sinagoga (</a:t>
            </a:r>
            <a:r>
              <a:rPr lang="pt-BR" sz="2300" dirty="0" err="1">
                <a:latin typeface="Trebuchet MS"/>
                <a:cs typeface="Trebuchet MS"/>
              </a:rPr>
              <a:t>sunagogh</a:t>
            </a:r>
            <a:r>
              <a:rPr lang="pt-BR" sz="2300" dirty="0" smtClean="0">
                <a:latin typeface="Trebuchet MS"/>
                <a:cs typeface="Trebuchet MS"/>
              </a:rPr>
              <a:t>) significa </a:t>
            </a:r>
            <a:r>
              <a:rPr lang="pt-BR" sz="2300" dirty="0">
                <a:latin typeface="Trebuchet MS"/>
                <a:cs typeface="Trebuchet MS"/>
              </a:rPr>
              <a:t>“lugar de reunião”. As </a:t>
            </a:r>
            <a:r>
              <a:rPr lang="pt-BR" sz="2300" dirty="0" smtClean="0">
                <a:latin typeface="Trebuchet MS"/>
                <a:cs typeface="Trebuchet MS"/>
              </a:rPr>
              <a:t>sinagogas nasceram </a:t>
            </a:r>
            <a:r>
              <a:rPr lang="pt-BR" sz="2300" dirty="0">
                <a:latin typeface="Trebuchet MS"/>
                <a:cs typeface="Trebuchet MS"/>
              </a:rPr>
              <a:t>e floresceram durante o </a:t>
            </a:r>
            <a:r>
              <a:rPr lang="pt-BR" sz="2300" dirty="0" smtClean="0">
                <a:latin typeface="Trebuchet MS"/>
                <a:cs typeface="Trebuchet MS"/>
              </a:rPr>
              <a:t>exílio babilônico </a:t>
            </a:r>
            <a:r>
              <a:rPr lang="pt-BR" sz="2300" dirty="0">
                <a:latin typeface="Trebuchet MS"/>
                <a:cs typeface="Trebuchet MS"/>
              </a:rPr>
              <a:t>e depois dele. </a:t>
            </a:r>
          </a:p>
        </p:txBody>
      </p:sp>
      <p:sp>
        <p:nvSpPr>
          <p:cNvPr id="4" name="1 CuadroTexto"/>
          <p:cNvSpPr txBox="1"/>
          <p:nvPr/>
        </p:nvSpPr>
        <p:spPr>
          <a:xfrm>
            <a:off x="1547813" y="4941168"/>
            <a:ext cx="7170924" cy="4462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300" dirty="0">
                <a:latin typeface="Trebuchet MS"/>
                <a:cs typeface="Trebuchet MS"/>
              </a:rPr>
              <a:t>Em muitas sinagogas funcionavam escolas.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1547813" y="1484784"/>
            <a:ext cx="7058026" cy="39857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300" dirty="0">
                <a:latin typeface="Trebuchet MS"/>
                <a:cs typeface="Trebuchet MS"/>
              </a:rPr>
              <a:t>Este estilo de vida do Antigo Testamento prosseguiu no Novo Testamento. Jesus frequentava a sinagoga (Lucas 4:15).</a:t>
            </a:r>
          </a:p>
          <a:p>
            <a:pPr algn="just"/>
            <a:endParaRPr lang="pt-BR" sz="2300" dirty="0">
              <a:latin typeface="Trebuchet MS"/>
              <a:cs typeface="Trebuchet MS"/>
            </a:endParaRPr>
          </a:p>
          <a:p>
            <a:pPr algn="just"/>
            <a:r>
              <a:rPr lang="pt-BR" sz="2300" dirty="0">
                <a:latin typeface="Trebuchet MS"/>
                <a:cs typeface="Trebuchet MS"/>
              </a:rPr>
              <a:t>Estabeleceu uma estratégia missiológica de ir primeiro aos judeus e depois aos gentios (Mateus 10:5, 6).</a:t>
            </a:r>
          </a:p>
          <a:p>
            <a:pPr algn="just"/>
            <a:endParaRPr lang="pt-BR" sz="2300" dirty="0">
              <a:latin typeface="Trebuchet MS"/>
              <a:cs typeface="Trebuchet MS"/>
            </a:endParaRPr>
          </a:p>
          <a:p>
            <a:pPr algn="just"/>
            <a:r>
              <a:rPr lang="pt-BR" sz="2300" dirty="0">
                <a:latin typeface="Trebuchet MS"/>
                <a:cs typeface="Trebuchet MS"/>
              </a:rPr>
              <a:t>Paulo prosseguiu com a missão em casas de judeus e gentios ( Atos 18:7, 8. Atos 13 – 28, Romanos 15;19, 20).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o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28" y="3033019"/>
            <a:ext cx="4230216" cy="4230216"/>
          </a:xfrm>
          <a:prstGeom prst="rect">
            <a:avLst/>
          </a:prstGeom>
        </p:spPr>
      </p:pic>
      <p:sp>
        <p:nvSpPr>
          <p:cNvPr id="3" name="1 CuadroTexto"/>
          <p:cNvSpPr txBox="1"/>
          <p:nvPr/>
        </p:nvSpPr>
        <p:spPr>
          <a:xfrm>
            <a:off x="1187624" y="765175"/>
            <a:ext cx="7058025" cy="2923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463" indent="-398463" algn="just"/>
            <a:r>
              <a:rPr lang="pt-BR" sz="2300" dirty="0" smtClean="0">
                <a:latin typeface="Trebuchet MS"/>
                <a:cs typeface="Trebuchet MS"/>
              </a:rPr>
              <a:t>6. Os </a:t>
            </a:r>
            <a:r>
              <a:rPr lang="pt-BR" sz="2300" dirty="0">
                <a:latin typeface="Trebuchet MS"/>
                <a:cs typeface="Trebuchet MS"/>
              </a:rPr>
              <a:t>grupos familiares também foram </a:t>
            </a:r>
            <a:r>
              <a:rPr lang="pt-BR" sz="2300" dirty="0" smtClean="0">
                <a:latin typeface="Trebuchet MS"/>
                <a:cs typeface="Trebuchet MS"/>
              </a:rPr>
              <a:t>a base </a:t>
            </a:r>
            <a:r>
              <a:rPr lang="pt-BR" sz="2300" dirty="0">
                <a:latin typeface="Trebuchet MS"/>
                <a:cs typeface="Trebuchet MS"/>
              </a:rPr>
              <a:t>para crescer e se multiplicar no </a:t>
            </a:r>
            <a:r>
              <a:rPr lang="pt-BR" sz="2300" dirty="0" smtClean="0">
                <a:latin typeface="Trebuchet MS"/>
                <a:cs typeface="Trebuchet MS"/>
              </a:rPr>
              <a:t>Novo </a:t>
            </a:r>
            <a:r>
              <a:rPr lang="pt-BR" sz="2300" dirty="0">
                <a:latin typeface="Trebuchet MS"/>
                <a:cs typeface="Trebuchet MS"/>
              </a:rPr>
              <a:t>Testamento. </a:t>
            </a:r>
          </a:p>
          <a:p>
            <a:pPr algn="just"/>
            <a:endParaRPr lang="pt-BR" sz="2300" dirty="0">
              <a:latin typeface="Trebuchet MS"/>
              <a:cs typeface="Trebuchet MS"/>
            </a:endParaRPr>
          </a:p>
          <a:p>
            <a:pPr algn="just"/>
            <a:r>
              <a:rPr lang="pt-BR" sz="2300" dirty="0" smtClean="0">
                <a:latin typeface="Trebuchet MS"/>
                <a:cs typeface="Trebuchet MS"/>
              </a:rPr>
              <a:t>A </a:t>
            </a:r>
            <a:r>
              <a:rPr lang="pt-BR" sz="2300" dirty="0">
                <a:latin typeface="Trebuchet MS"/>
                <a:cs typeface="Trebuchet MS"/>
              </a:rPr>
              <a:t>igreja conduzida pelos dirigentes das 	igrejas nas casas, pelo grupo dos </a:t>
            </a:r>
            <a:r>
              <a:rPr lang="pt-BR" sz="2300" dirty="0" smtClean="0">
                <a:latin typeface="Trebuchet MS"/>
                <a:cs typeface="Trebuchet MS"/>
              </a:rPr>
              <a:t>doze apóstolos </a:t>
            </a:r>
            <a:r>
              <a:rPr lang="pt-BR" sz="2300" dirty="0">
                <a:latin typeface="Trebuchet MS"/>
                <a:cs typeface="Trebuchet MS"/>
              </a:rPr>
              <a:t>e pelo grupo dos sete </a:t>
            </a:r>
            <a:r>
              <a:rPr lang="pt-BR" sz="2300" dirty="0" smtClean="0">
                <a:latin typeface="Trebuchet MS"/>
                <a:cs typeface="Trebuchet MS"/>
              </a:rPr>
              <a:t>diáconos diáconos</a:t>
            </a:r>
            <a:r>
              <a:rPr lang="pt-BR" sz="2300" dirty="0">
                <a:latin typeface="Trebuchet MS"/>
                <a:cs typeface="Trebuchet MS"/>
              </a:rPr>
              <a:t>, mediante a bênção do </a:t>
            </a:r>
            <a:r>
              <a:rPr lang="pt-BR" sz="2300" dirty="0" smtClean="0">
                <a:latin typeface="Trebuchet MS"/>
                <a:cs typeface="Trebuchet MS"/>
              </a:rPr>
              <a:t>Espírito Santo</a:t>
            </a:r>
            <a:r>
              <a:rPr lang="pt-BR" sz="2300" dirty="0">
                <a:latin typeface="Trebuchet MS"/>
                <a:cs typeface="Trebuchet MS"/>
              </a:rPr>
              <a:t>, também “crescia” e “se </a:t>
            </a:r>
            <a:r>
              <a:rPr lang="pt-BR" sz="2300" dirty="0" smtClean="0">
                <a:latin typeface="Trebuchet MS"/>
                <a:cs typeface="Trebuchet MS"/>
              </a:rPr>
              <a:t> multiplicava</a:t>
            </a:r>
            <a:r>
              <a:rPr lang="pt-BR" sz="2300" dirty="0">
                <a:latin typeface="Trebuchet MS"/>
                <a:cs typeface="Trebuchet MS"/>
              </a:rPr>
              <a:t>” (Atos 6:7, 12:1, 5, </a:t>
            </a:r>
            <a:r>
              <a:rPr lang="pt-BR" sz="2300" dirty="0" smtClean="0">
                <a:latin typeface="Trebuchet MS"/>
                <a:cs typeface="Trebuchet MS"/>
              </a:rPr>
              <a:t>12, 24</a:t>
            </a:r>
            <a:r>
              <a:rPr lang="pt-BR" sz="2300" dirty="0">
                <a:latin typeface="Trebuchet MS"/>
                <a:cs typeface="Trebuchet MS"/>
              </a:rPr>
              <a:t>).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275</TotalTime>
  <Words>818</Words>
  <Application>Microsoft Macintosh PowerPoint</Application>
  <PresentationFormat>On-screen Show (4:3)</PresentationFormat>
  <Paragraphs>83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Concurrencia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Kassandra</cp:lastModifiedBy>
  <cp:revision>37</cp:revision>
  <dcterms:created xsi:type="dcterms:W3CDTF">2011-11-03T20:34:33Z</dcterms:created>
  <dcterms:modified xsi:type="dcterms:W3CDTF">2012-02-20T17:33:46Z</dcterms:modified>
</cp:coreProperties>
</file>