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5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CD7-3FFD-4D66-8606-78FC57DCD85E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6ED6-9E6D-4316-8406-4A9DA75A27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593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CD7-3FFD-4D66-8606-78FC57DCD85E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6ED6-9E6D-4316-8406-4A9DA75A27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4821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CD7-3FFD-4D66-8606-78FC57DCD85E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6ED6-9E6D-4316-8406-4A9DA75A27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711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CD7-3FFD-4D66-8606-78FC57DCD85E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6ED6-9E6D-4316-8406-4A9DA75A27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98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CD7-3FFD-4D66-8606-78FC57DCD85E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6ED6-9E6D-4316-8406-4A9DA75A27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191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CD7-3FFD-4D66-8606-78FC57DCD85E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6ED6-9E6D-4316-8406-4A9DA75A27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6431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CD7-3FFD-4D66-8606-78FC57DCD85E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6ED6-9E6D-4316-8406-4A9DA75A27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5399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CD7-3FFD-4D66-8606-78FC57DCD85E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6ED6-9E6D-4316-8406-4A9DA75A27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405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CD7-3FFD-4D66-8606-78FC57DCD85E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6ED6-9E6D-4316-8406-4A9DA75A27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4737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CD7-3FFD-4D66-8606-78FC57DCD85E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6ED6-9E6D-4316-8406-4A9DA75A27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5048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4CD7-3FFD-4D66-8606-78FC57DCD85E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6ED6-9E6D-4316-8406-4A9DA75A27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9245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B4CD7-3FFD-4D66-8606-78FC57DCD85E}" type="datetimeFigureOut">
              <a:rPr lang="pt-BR" smtClean="0"/>
              <a:t>02/12/2020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06ED6-9E6D-4316-8406-4A9DA75A27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81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408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642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0950" y="1524000"/>
            <a:ext cx="49836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600" b="1" dirty="0">
                <a:solidFill>
                  <a:srgbClr val="FFD966"/>
                </a:solidFill>
                <a:latin typeface="+mj-lt"/>
              </a:rPr>
              <a:t>ORACIÓN Y ESTUDIO DE LA PALABRA</a:t>
            </a:r>
            <a:endParaRPr lang="pt-BR" sz="2600" b="1" dirty="0">
              <a:solidFill>
                <a:srgbClr val="FFD966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7424" y="2495550"/>
            <a:ext cx="7896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/>
              <a:t>La comunión será la base que sostendrá la vida de </a:t>
            </a:r>
            <a:r>
              <a:rPr lang="es-ES" sz="3000" dirty="0" smtClean="0"/>
              <a:t>los </a:t>
            </a:r>
            <a:r>
              <a:rPr lang="es-ES" sz="3000" dirty="0"/>
              <a:t>intermediarios. Nuestro objetivo para ellos es:</a:t>
            </a:r>
            <a:endParaRPr lang="pt-BR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257425" y="3749338"/>
            <a:ext cx="4983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845D9C"/>
              </a:buClr>
              <a:buFont typeface="Arial" panose="020B0604020202020204" pitchFamily="34" charset="0"/>
              <a:buChar char="•"/>
            </a:pPr>
            <a:r>
              <a:rPr lang="es-ES" sz="3000" b="1" dirty="0"/>
              <a:t>Oración</a:t>
            </a:r>
          </a:p>
          <a:p>
            <a:pPr marL="457200" indent="-457200">
              <a:buClr>
                <a:srgbClr val="845D9C"/>
              </a:buClr>
              <a:buFont typeface="Arial" panose="020B0604020202020204" pitchFamily="34" charset="0"/>
              <a:buChar char="•"/>
            </a:pPr>
            <a:r>
              <a:rPr lang="es-ES" sz="3000" b="1" dirty="0"/>
              <a:t>Estudio diario de la Biblia</a:t>
            </a:r>
          </a:p>
          <a:p>
            <a:pPr marL="457200" indent="-457200">
              <a:buClr>
                <a:srgbClr val="845D9C"/>
              </a:buClr>
              <a:buFont typeface="Arial" panose="020B0604020202020204" pitchFamily="34" charset="0"/>
              <a:buChar char="•"/>
            </a:pPr>
            <a:r>
              <a:rPr lang="es-ES" sz="3000" b="1" dirty="0"/>
              <a:t>Estudio de la lección de la</a:t>
            </a:r>
          </a:p>
          <a:p>
            <a:pPr marL="457200" indent="-457200">
              <a:buClr>
                <a:srgbClr val="845D9C"/>
              </a:buClr>
              <a:buFont typeface="Arial" panose="020B0604020202020204" pitchFamily="34" charset="0"/>
              <a:buChar char="•"/>
            </a:pPr>
            <a:r>
              <a:rPr lang="es-ES" sz="3000" b="1" dirty="0"/>
              <a:t>Escuela Sabática</a:t>
            </a:r>
            <a:endParaRPr lang="pt-BR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4600" y="5926455"/>
            <a:ext cx="7639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* </a:t>
            </a:r>
            <a:r>
              <a:rPr lang="es-ES" sz="1600" dirty="0"/>
              <a:t>Vea las sugerentes actividades en el manual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504121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1150" y="2419350"/>
            <a:ext cx="7639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>
                <a:solidFill>
                  <a:schemeClr val="bg1"/>
                </a:solidFill>
              </a:rPr>
              <a:t>Los principales objetivos de esta área son:</a:t>
            </a:r>
            <a:endParaRPr lang="pt-BR" sz="3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032254"/>
            <a:ext cx="586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Fortalecer </a:t>
            </a:r>
            <a:r>
              <a:rPr lang="pt-BR" sz="2800" dirty="0" err="1">
                <a:solidFill>
                  <a:schemeClr val="bg1"/>
                </a:solidFill>
              </a:rPr>
              <a:t>las</a:t>
            </a:r>
            <a:r>
              <a:rPr lang="pt-BR" sz="2800" dirty="0">
                <a:solidFill>
                  <a:schemeClr val="bg1"/>
                </a:solidFill>
              </a:rPr>
              <a:t> relaciones </a:t>
            </a:r>
          </a:p>
          <a:p>
            <a:r>
              <a:rPr lang="pt-BR" sz="2800" dirty="0" err="1">
                <a:solidFill>
                  <a:schemeClr val="bg1"/>
                </a:solidFill>
              </a:rPr>
              <a:t>interpersonales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5033133"/>
            <a:ext cx="521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Motivarlos para la misión, </a:t>
            </a:r>
          </a:p>
          <a:p>
            <a:r>
              <a:rPr lang="es-ES" sz="2800" dirty="0">
                <a:solidFill>
                  <a:schemeClr val="bg1"/>
                </a:solidFill>
              </a:rPr>
              <a:t>a través del </a:t>
            </a:r>
            <a:r>
              <a:rPr lang="es-ES" sz="2800" dirty="0" err="1">
                <a:solidFill>
                  <a:schemeClr val="bg1"/>
                </a:solidFill>
              </a:rPr>
              <a:t>relacinamiento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4028319"/>
            <a:ext cx="6234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Enseñarles cómo lidiar con las diferencias </a:t>
            </a:r>
            <a:r>
              <a:rPr lang="es-ES" sz="2800" dirty="0" smtClean="0">
                <a:solidFill>
                  <a:schemeClr val="bg1"/>
                </a:solidFill>
              </a:rPr>
              <a:t>y </a:t>
            </a:r>
            <a:r>
              <a:rPr lang="es-ES" sz="2800" dirty="0">
                <a:solidFill>
                  <a:schemeClr val="bg1"/>
                </a:solidFill>
              </a:rPr>
              <a:t>cómo convivir con los demás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6086" y="1420591"/>
            <a:ext cx="1314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1279BE"/>
                </a:solidFill>
                <a:latin typeface="+mj-lt"/>
              </a:rPr>
              <a:t>UNIÓN</a:t>
            </a:r>
            <a:endParaRPr lang="pt-BR" sz="3200" b="1" dirty="0">
              <a:solidFill>
                <a:srgbClr val="1279B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2819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333625"/>
            <a:ext cx="943927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Desarrollar el sentimiento y la necesidad de misión en los intermediarios </a:t>
            </a:r>
          </a:p>
          <a:p>
            <a:r>
              <a:rPr lang="es-ES" sz="2400" dirty="0">
                <a:solidFill>
                  <a:schemeClr val="bg1"/>
                </a:solidFill>
              </a:rPr>
              <a:t>es muy valioso. Está es una fase de la vida donde la empatía está latente y </a:t>
            </a:r>
          </a:p>
          <a:p>
            <a:r>
              <a:rPr lang="es-ES" sz="2400" dirty="0">
                <a:solidFill>
                  <a:schemeClr val="bg1"/>
                </a:solidFill>
              </a:rPr>
              <a:t>se puede mejorar el trabajo social y espiritual. Ellos pueden</a:t>
            </a:r>
            <a:r>
              <a:rPr lang="es-ES" sz="2400" dirty="0" smtClean="0">
                <a:solidFill>
                  <a:schemeClr val="bg1"/>
                </a:solidFill>
              </a:rPr>
              <a:t>:</a:t>
            </a:r>
            <a:endParaRPr lang="pt-BR" sz="24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rgbClr val="FFD966"/>
              </a:buClr>
              <a:buFont typeface="Arial" panose="020B0604020202020204" pitchFamily="34" charset="0"/>
              <a:buChar char="•"/>
            </a:pPr>
            <a:endParaRPr lang="pt-BR" sz="20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rgbClr val="FFD966"/>
              </a:buClr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</a:rPr>
              <a:t>Participar en el trabajo comunitario con la familia o en grupos</a:t>
            </a:r>
          </a:p>
          <a:p>
            <a:pPr marL="342900" indent="-342900">
              <a:buClr>
                <a:srgbClr val="FFD966"/>
              </a:buClr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/>
                </a:solidFill>
              </a:rPr>
              <a:t>Invitar un amigo</a:t>
            </a:r>
            <a:r>
              <a:rPr lang="es-ES" sz="2400" dirty="0">
                <a:solidFill>
                  <a:schemeClr val="bg1"/>
                </a:solidFill>
              </a:rPr>
              <a:t>, a un compañero de colegio, a un </a:t>
            </a:r>
            <a:r>
              <a:rPr lang="es-ES" sz="2400" dirty="0" smtClean="0">
                <a:solidFill>
                  <a:schemeClr val="bg1"/>
                </a:solidFill>
              </a:rPr>
              <a:t>vecino,                          a un primo</a:t>
            </a:r>
            <a:r>
              <a:rPr lang="es-ES" sz="2400" dirty="0">
                <a:solidFill>
                  <a:schemeClr val="bg1"/>
                </a:solidFill>
              </a:rPr>
              <a:t>, a quien sea a su clase de Escuela </a:t>
            </a:r>
            <a:r>
              <a:rPr lang="es-ES" sz="2400" dirty="0" smtClean="0">
                <a:solidFill>
                  <a:schemeClr val="bg1"/>
                </a:solidFill>
              </a:rPr>
              <a:t>Sabática                                  o </a:t>
            </a:r>
            <a:r>
              <a:rPr lang="es-ES" sz="2400" dirty="0">
                <a:solidFill>
                  <a:schemeClr val="bg1"/>
                </a:solidFill>
              </a:rPr>
              <a:t>a su Grupo Pequeño</a:t>
            </a:r>
          </a:p>
          <a:p>
            <a:pPr marL="342900" indent="-342900">
              <a:buClr>
                <a:srgbClr val="FFD966"/>
              </a:buClr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/>
                </a:solidFill>
              </a:rPr>
              <a:t>Entregar </a:t>
            </a:r>
            <a:r>
              <a:rPr lang="es-ES" sz="2400" dirty="0">
                <a:solidFill>
                  <a:schemeClr val="bg1"/>
                </a:solidFill>
              </a:rPr>
              <a:t>un libro misionero</a:t>
            </a:r>
          </a:p>
          <a:p>
            <a:pPr marL="342900" indent="-342900">
              <a:buClr>
                <a:srgbClr val="FFD966"/>
              </a:buClr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bg1"/>
                </a:solidFill>
              </a:rPr>
              <a:t>Estudiar </a:t>
            </a:r>
            <a:r>
              <a:rPr lang="es-ES" sz="2400" dirty="0">
                <a:solidFill>
                  <a:schemeClr val="bg1"/>
                </a:solidFill>
              </a:rPr>
              <a:t>la Biblia con un amigo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0636" y="1412618"/>
            <a:ext cx="1671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845D9C"/>
                </a:solidFill>
                <a:latin typeface="+mj-lt"/>
              </a:rPr>
              <a:t>SERVICIO</a:t>
            </a:r>
            <a:endParaRPr lang="pt-BR" sz="3200" b="1" dirty="0">
              <a:solidFill>
                <a:srgbClr val="845D9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7315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3475" y="2305050"/>
            <a:ext cx="915352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En esta sesión, los proyectos de Mayordomía Cristiana y la historia de la iglesia son valiosos. A los niños o jovencitos recién bautizados se les entregará un Manual del Discípulo con 4 partes diferentes. </a:t>
            </a:r>
            <a:endParaRPr lang="pt-BR" sz="24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rgbClr val="FFD966"/>
              </a:buClr>
              <a:buFont typeface="Arial" panose="020B0604020202020204" pitchFamily="34" charset="0"/>
              <a:buChar char="•"/>
            </a:pPr>
            <a:endParaRPr lang="pt-BR" sz="20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rgbClr val="FFD966"/>
              </a:buClr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bg1"/>
                </a:solidFill>
              </a:rPr>
              <a:t>Fascículo 1 </a:t>
            </a:r>
            <a:r>
              <a:rPr lang="pt-BR" sz="2800" dirty="0">
                <a:solidFill>
                  <a:schemeClr val="bg1"/>
                </a:solidFill>
              </a:rPr>
              <a:t>– TÚ Y TU IGLESIA</a:t>
            </a:r>
            <a:endParaRPr lang="pt-BR" sz="28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rgbClr val="FFD966"/>
              </a:buClr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bg1"/>
                </a:solidFill>
              </a:rPr>
              <a:t>Fascículo 2 </a:t>
            </a:r>
            <a:r>
              <a:rPr lang="pt-BR" sz="2800" dirty="0">
                <a:solidFill>
                  <a:schemeClr val="bg1"/>
                </a:solidFill>
              </a:rPr>
              <a:t>– TÚ Y JESÚS</a:t>
            </a:r>
            <a:endParaRPr lang="pt-BR" sz="28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rgbClr val="FFD966"/>
              </a:buClr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bg1"/>
                </a:solidFill>
              </a:rPr>
              <a:t>Fascículo 3 </a:t>
            </a:r>
            <a:r>
              <a:rPr lang="pt-BR" sz="2800" dirty="0">
                <a:solidFill>
                  <a:schemeClr val="bg1"/>
                </a:solidFill>
              </a:rPr>
              <a:t>– TÚ Y TUS AMIGOS</a:t>
            </a:r>
            <a:endParaRPr lang="pt-BR" sz="28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rgbClr val="FFD966"/>
              </a:buClr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bg1"/>
                </a:solidFill>
              </a:rPr>
              <a:t>Fascículo 4 </a:t>
            </a:r>
            <a:r>
              <a:rPr lang="pt-BR" sz="2800" dirty="0">
                <a:solidFill>
                  <a:schemeClr val="bg1"/>
                </a:solidFill>
              </a:rPr>
              <a:t>– TÚ Y TUS TALENTOS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79736" y="1279268"/>
            <a:ext cx="1539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05A0B2"/>
                </a:solidFill>
                <a:latin typeface="+mj-lt"/>
              </a:rPr>
              <a:t>LEALTAD</a:t>
            </a:r>
            <a:endParaRPr lang="pt-BR" sz="3200" b="1" dirty="0">
              <a:solidFill>
                <a:srgbClr val="05A0B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7987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307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772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485924"/>
              </p:ext>
            </p:extLst>
          </p:nvPr>
        </p:nvGraphicFramePr>
        <p:xfrm>
          <a:off x="1801639" y="1169540"/>
          <a:ext cx="8410669" cy="50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6732">
                  <a:extLst>
                    <a:ext uri="{9D8B030D-6E8A-4147-A177-3AD203B41FA5}">
                      <a16:colId xmlns:a16="http://schemas.microsoft.com/office/drawing/2014/main" val="2634168543"/>
                    </a:ext>
                  </a:extLst>
                </a:gridCol>
                <a:gridCol w="1312753">
                  <a:extLst>
                    <a:ext uri="{9D8B030D-6E8A-4147-A177-3AD203B41FA5}">
                      <a16:colId xmlns:a16="http://schemas.microsoft.com/office/drawing/2014/main" val="3084990015"/>
                    </a:ext>
                  </a:extLst>
                </a:gridCol>
                <a:gridCol w="1294645">
                  <a:extLst>
                    <a:ext uri="{9D8B030D-6E8A-4147-A177-3AD203B41FA5}">
                      <a16:colId xmlns:a16="http://schemas.microsoft.com/office/drawing/2014/main" val="4272494153"/>
                    </a:ext>
                  </a:extLst>
                </a:gridCol>
                <a:gridCol w="1276539">
                  <a:extLst>
                    <a:ext uri="{9D8B030D-6E8A-4147-A177-3AD203B41FA5}">
                      <a16:colId xmlns:a16="http://schemas.microsoft.com/office/drawing/2014/main" val="741386033"/>
                    </a:ext>
                  </a:extLst>
                </a:gridCol>
              </a:tblGrid>
              <a:tr h="250240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solidFill>
                            <a:schemeClr val="tx1"/>
                          </a:solidFill>
                        </a:rPr>
                        <a:t>ESTRUCTURA</a:t>
                      </a:r>
                      <a:endParaRPr lang="pt-BR" sz="1200" dirty="0">
                        <a:solidFill>
                          <a:schemeClr val="tx1"/>
                        </a:solidFill>
                      </a:endParaRPr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2021</a:t>
                      </a:r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2022</a:t>
                      </a:r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2023</a:t>
                      </a:r>
                    </a:p>
                  </a:txBody>
                  <a:tcPr marL="62560" marR="62560" marT="31280" marB="31280"/>
                </a:tc>
                <a:extLst>
                  <a:ext uri="{0D108BD9-81ED-4DB2-BD59-A6C34878D82A}">
                    <a16:rowId xmlns:a16="http://schemas.microsoft.com/office/drawing/2014/main" val="564034938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r>
                        <a:rPr lang="pt-BR" sz="1200" b="1" dirty="0" err="1" smtClean="0"/>
                        <a:t>Espacio</a:t>
                      </a:r>
                      <a:r>
                        <a:rPr lang="pt-BR" sz="1200" dirty="0" smtClean="0"/>
                        <a:t> 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pt-BR" sz="1200" dirty="0" err="1" smtClean="0"/>
                        <a:t>Jun</a:t>
                      </a:r>
                      <a:r>
                        <a:rPr lang="pt-BR" sz="1200" b="1" dirty="0" err="1" smtClean="0"/>
                        <a:t>T</a:t>
                      </a:r>
                      <a:r>
                        <a:rPr lang="pt-BR" sz="1200" dirty="0" err="1" smtClean="0"/>
                        <a:t>os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en</a:t>
                      </a:r>
                      <a:r>
                        <a:rPr lang="pt-BR" sz="1200" baseline="0" dirty="0" smtClean="0"/>
                        <a:t> Cristo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  <a:endParaRPr lang="pt-BR" sz="1200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2560" marR="62560" marT="31280" marB="31280"/>
                </a:tc>
                <a:extLst>
                  <a:ext uri="{0D108BD9-81ED-4DB2-BD59-A6C34878D82A}">
                    <a16:rowId xmlns:a16="http://schemas.microsoft.com/office/drawing/2014/main" val="3882892989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/>
                        <a:t>COMUNIÓN</a:t>
                      </a:r>
                      <a:endParaRPr lang="pt-BR" sz="1200" b="1" dirty="0"/>
                    </a:p>
                  </a:txBody>
                  <a:tcPr marL="62560" marR="62560" marT="31280" marB="3128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 marL="62560" marR="62560" marT="31280" marB="3128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 marL="62560" marR="62560" marT="31280" marB="3128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 marL="62560" marR="62560" marT="31280" marB="31280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303517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pt-BR" sz="1200" dirty="0" err="1" smtClean="0"/>
                        <a:t>Jun</a:t>
                      </a:r>
                      <a:r>
                        <a:rPr lang="pt-BR" sz="1200" b="1" dirty="0" err="1" smtClean="0"/>
                        <a:t>T</a:t>
                      </a:r>
                      <a:r>
                        <a:rPr lang="pt-BR" sz="1200" dirty="0" err="1" smtClean="0"/>
                        <a:t>os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en</a:t>
                      </a:r>
                      <a:r>
                        <a:rPr lang="pt-BR" sz="1200" baseline="0" dirty="0" smtClean="0"/>
                        <a:t> Cristo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lang="pt-BR" sz="1200" b="1" dirty="0" smtClean="0"/>
                        <a:t>Conectado</a:t>
                      </a:r>
                      <a:endParaRPr lang="pt-BR" sz="1200" b="1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2560" marR="62560" marT="31280" marB="31280"/>
                </a:tc>
                <a:extLst>
                  <a:ext uri="{0D108BD9-81ED-4DB2-BD59-A6C34878D82A}">
                    <a16:rowId xmlns:a16="http://schemas.microsoft.com/office/drawing/2014/main" val="4051451108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pt-BR" sz="1200" dirty="0" err="1" smtClean="0"/>
                        <a:t>Jun</a:t>
                      </a:r>
                      <a:r>
                        <a:rPr lang="pt-BR" sz="1200" b="1" dirty="0" err="1" smtClean="0"/>
                        <a:t>T</a:t>
                      </a:r>
                      <a:r>
                        <a:rPr lang="pt-BR" sz="1200" dirty="0" err="1" smtClean="0"/>
                        <a:t>os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en</a:t>
                      </a:r>
                      <a:r>
                        <a:rPr lang="pt-BR" sz="1200" baseline="0" dirty="0" smtClean="0"/>
                        <a:t> Cristo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lang="pt-BR" sz="12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200" b="1" dirty="0" smtClean="0"/>
                        <a:t>Sábado</a:t>
                      </a:r>
                      <a:endParaRPr lang="pt-BR" sz="1200" b="1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2560" marR="62560" marT="31280" marB="31280"/>
                </a:tc>
                <a:extLst>
                  <a:ext uri="{0D108BD9-81ED-4DB2-BD59-A6C34878D82A}">
                    <a16:rowId xmlns:a16="http://schemas.microsoft.com/office/drawing/2014/main" val="2758647898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pt-BR" sz="1200" dirty="0" err="1" smtClean="0"/>
                        <a:t>Jun</a:t>
                      </a:r>
                      <a:r>
                        <a:rPr lang="pt-BR" sz="1200" b="1" dirty="0" err="1" smtClean="0"/>
                        <a:t>T</a:t>
                      </a:r>
                      <a:r>
                        <a:rPr lang="pt-BR" sz="1200" dirty="0" err="1" smtClean="0"/>
                        <a:t>os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en</a:t>
                      </a:r>
                      <a:r>
                        <a:rPr lang="pt-BR" sz="1200" baseline="0" dirty="0" smtClean="0"/>
                        <a:t> Cristo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lang="pt-BR" sz="1200" b="1" dirty="0" smtClean="0"/>
                        <a:t>por </a:t>
                      </a:r>
                      <a:r>
                        <a:rPr lang="pt-BR" sz="1200" b="1" dirty="0" err="1" smtClean="0"/>
                        <a:t>la</a:t>
                      </a:r>
                      <a:r>
                        <a:rPr lang="pt-BR" sz="1200" b="1" dirty="0" smtClean="0"/>
                        <a:t> </a:t>
                      </a:r>
                      <a:r>
                        <a:rPr lang="pt-BR" sz="1200" b="1" dirty="0" err="1" smtClean="0"/>
                        <a:t>Creación</a:t>
                      </a:r>
                      <a:endParaRPr lang="pt-BR" sz="1200" b="1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2560" marR="62560" marT="31280" marB="31280"/>
                </a:tc>
                <a:extLst>
                  <a:ext uri="{0D108BD9-81ED-4DB2-BD59-A6C34878D82A}">
                    <a16:rowId xmlns:a16="http://schemas.microsoft.com/office/drawing/2014/main" val="1021133936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/>
                        <a:t>RELACIONAMIENTO</a:t>
                      </a:r>
                      <a:endParaRPr lang="pt-BR" sz="1200" b="1" dirty="0"/>
                    </a:p>
                  </a:txBody>
                  <a:tcPr marL="62560" marR="62560" marT="31280" marB="3128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 marL="62560" marR="62560" marT="31280" marB="3128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 marL="62560" marR="62560" marT="31280" marB="3128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 marL="62560" marR="62560" marT="31280" marB="31280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319721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pt-BR" sz="1200" dirty="0" err="1" smtClean="0"/>
                        <a:t>Jun</a:t>
                      </a:r>
                      <a:r>
                        <a:rPr lang="pt-BR" sz="1200" b="1" dirty="0" err="1" smtClean="0"/>
                        <a:t>T</a:t>
                      </a:r>
                      <a:r>
                        <a:rPr lang="pt-BR" sz="1200" dirty="0" err="1" smtClean="0"/>
                        <a:t>os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en</a:t>
                      </a:r>
                      <a:r>
                        <a:rPr lang="pt-BR" sz="1200" baseline="0" dirty="0" smtClean="0"/>
                        <a:t> Cristo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lang="pt-BR" sz="12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200" b="1" dirty="0" smtClean="0"/>
                        <a:t>Amigos</a:t>
                      </a:r>
                      <a:endParaRPr lang="pt-BR" sz="1200" b="1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extLst>
                  <a:ext uri="{0D108BD9-81ED-4DB2-BD59-A6C34878D82A}">
                    <a16:rowId xmlns:a16="http://schemas.microsoft.com/office/drawing/2014/main" val="3215609892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pt-BR" sz="1200" dirty="0" err="1" smtClean="0"/>
                        <a:t>Jun</a:t>
                      </a:r>
                      <a:r>
                        <a:rPr lang="pt-BR" sz="1200" b="1" dirty="0" err="1" smtClean="0"/>
                        <a:t>T</a:t>
                      </a:r>
                      <a:r>
                        <a:rPr lang="pt-BR" sz="1200" dirty="0" err="1" smtClean="0"/>
                        <a:t>os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en</a:t>
                      </a:r>
                      <a:r>
                        <a:rPr lang="pt-BR" sz="1200" baseline="0" dirty="0" smtClean="0"/>
                        <a:t> Cristo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lang="pt-BR" sz="12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pt-BR" sz="1200" dirty="0" smtClean="0"/>
                        <a:t> </a:t>
                      </a:r>
                      <a:r>
                        <a:rPr lang="pt-BR" sz="1200" b="1" dirty="0" err="1" smtClean="0"/>
                        <a:t>Celebración</a:t>
                      </a:r>
                      <a:endParaRPr lang="pt-BR" sz="1200" b="1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extLst>
                  <a:ext uri="{0D108BD9-81ED-4DB2-BD59-A6C34878D82A}">
                    <a16:rowId xmlns:a16="http://schemas.microsoft.com/office/drawing/2014/main" val="1959778398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pt-BR" sz="1200" dirty="0" err="1" smtClean="0"/>
                        <a:t>Jun</a:t>
                      </a:r>
                      <a:r>
                        <a:rPr lang="pt-BR" sz="1200" b="1" dirty="0" err="1" smtClean="0"/>
                        <a:t>T</a:t>
                      </a:r>
                      <a:r>
                        <a:rPr lang="pt-BR" sz="1200" dirty="0" err="1" smtClean="0"/>
                        <a:t>os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en</a:t>
                      </a:r>
                      <a:r>
                        <a:rPr lang="pt-BR" sz="1200" baseline="0" dirty="0" smtClean="0"/>
                        <a:t> Cristo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lang="pt-BR" sz="12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200" b="1" dirty="0" err="1" smtClean="0"/>
                        <a:t>Encuentro</a:t>
                      </a:r>
                      <a:endParaRPr lang="pt-BR" sz="1200" b="1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extLst>
                  <a:ext uri="{0D108BD9-81ED-4DB2-BD59-A6C34878D82A}">
                    <a16:rowId xmlns:a16="http://schemas.microsoft.com/office/drawing/2014/main" val="1319354771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/>
                        <a:t>MISIÓN</a:t>
                      </a:r>
                      <a:endParaRPr lang="pt-BR" sz="1200" b="1" dirty="0"/>
                    </a:p>
                  </a:txBody>
                  <a:tcPr marL="62560" marR="62560" marT="31280" marB="3128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 marL="62560" marR="62560" marT="31280" marB="3128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 marL="62560" marR="62560" marT="31280" marB="3128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 marL="62560" marR="62560" marT="31280" marB="31280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407442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pt-BR" sz="1200" dirty="0" err="1" smtClean="0"/>
                        <a:t>Jun</a:t>
                      </a:r>
                      <a:r>
                        <a:rPr lang="pt-BR" sz="1200" b="1" dirty="0" err="1" smtClean="0"/>
                        <a:t>T</a:t>
                      </a:r>
                      <a:r>
                        <a:rPr lang="pt-BR" sz="1200" dirty="0" err="1" smtClean="0"/>
                        <a:t>os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en</a:t>
                      </a:r>
                      <a:r>
                        <a:rPr lang="pt-BR" sz="1200" baseline="0" dirty="0" smtClean="0"/>
                        <a:t> Cristo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lang="pt-BR" sz="12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pt-BR" sz="12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2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</a:t>
                      </a:r>
                      <a:r>
                        <a:rPr lang="pt-BR" sz="12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200" b="1" dirty="0" err="1" smtClean="0"/>
                        <a:t>Misión</a:t>
                      </a:r>
                      <a:endParaRPr lang="pt-BR" sz="1200" b="1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extLst>
                  <a:ext uri="{0D108BD9-81ED-4DB2-BD59-A6C34878D82A}">
                    <a16:rowId xmlns:a16="http://schemas.microsoft.com/office/drawing/2014/main" val="2732357750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pt-BR" sz="1200" dirty="0" err="1" smtClean="0"/>
                        <a:t>Jun</a:t>
                      </a:r>
                      <a:r>
                        <a:rPr lang="pt-BR" sz="1200" b="1" dirty="0" err="1" smtClean="0"/>
                        <a:t>T</a:t>
                      </a:r>
                      <a:r>
                        <a:rPr lang="pt-BR" sz="1200" dirty="0" err="1" smtClean="0"/>
                        <a:t>os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en</a:t>
                      </a:r>
                      <a:r>
                        <a:rPr lang="pt-BR" sz="1200" baseline="0" dirty="0" smtClean="0"/>
                        <a:t> Cristo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lang="pt-BR" sz="12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pt-BR" sz="12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200" b="1" dirty="0" err="1" smtClean="0"/>
                        <a:t>Desafíos</a:t>
                      </a:r>
                      <a:endParaRPr lang="pt-BR" sz="1200" b="1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extLst>
                  <a:ext uri="{0D108BD9-81ED-4DB2-BD59-A6C34878D82A}">
                    <a16:rowId xmlns:a16="http://schemas.microsoft.com/office/drawing/2014/main" val="184066308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pt-BR" sz="1200" dirty="0" err="1" smtClean="0"/>
                        <a:t>Jun</a:t>
                      </a:r>
                      <a:r>
                        <a:rPr lang="pt-BR" sz="1200" b="1" dirty="0" err="1" smtClean="0"/>
                        <a:t>T</a:t>
                      </a:r>
                      <a:r>
                        <a:rPr lang="pt-BR" sz="1200" dirty="0" err="1" smtClean="0"/>
                        <a:t>os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en</a:t>
                      </a:r>
                      <a:r>
                        <a:rPr lang="pt-BR" sz="1200" baseline="0" dirty="0" smtClean="0"/>
                        <a:t> Cristo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lang="pt-BR" sz="12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</a:t>
                      </a:r>
                      <a:r>
                        <a:rPr lang="pt-BR" sz="12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2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</a:t>
                      </a:r>
                      <a:r>
                        <a:rPr lang="pt-BR" sz="12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200" dirty="0" smtClean="0"/>
                        <a:t> </a:t>
                      </a:r>
                      <a:r>
                        <a:rPr lang="pt-BR" sz="1200" b="1" dirty="0" err="1" smtClean="0"/>
                        <a:t>Biblia</a:t>
                      </a:r>
                      <a:endParaRPr lang="pt-BR" sz="1200" b="1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2560" marR="62560" marT="31280" marB="31280"/>
                </a:tc>
                <a:extLst>
                  <a:ext uri="{0D108BD9-81ED-4DB2-BD59-A6C34878D82A}">
                    <a16:rowId xmlns:a16="http://schemas.microsoft.com/office/drawing/2014/main" val="260573930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DISCIPULADO</a:t>
                      </a:r>
                    </a:p>
                  </a:txBody>
                  <a:tcPr marL="62560" marR="62560" marT="31280" marB="3128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 marL="62560" marR="62560" marT="31280" marB="3128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 marL="62560" marR="62560" marT="31280" marB="3128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 marL="62560" marR="62560" marT="31280" marB="31280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059358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pt-BR" sz="1200" dirty="0" err="1" smtClean="0"/>
                        <a:t>Jun</a:t>
                      </a:r>
                      <a:r>
                        <a:rPr lang="pt-BR" sz="1200" b="1" dirty="0" err="1" smtClean="0"/>
                        <a:t>T</a:t>
                      </a:r>
                      <a:r>
                        <a:rPr lang="pt-BR" sz="1200" dirty="0" err="1" smtClean="0"/>
                        <a:t>os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en</a:t>
                      </a:r>
                      <a:r>
                        <a:rPr lang="pt-BR" sz="1200" baseline="0" dirty="0" smtClean="0"/>
                        <a:t> Cristo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lang="pt-BR" sz="12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donde </a:t>
                      </a:r>
                      <a:r>
                        <a:rPr lang="pt-BR" sz="12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soy</a:t>
                      </a:r>
                      <a:r>
                        <a:rPr lang="pt-BR" sz="1200" b="1" dirty="0" smtClean="0"/>
                        <a:t> </a:t>
                      </a:r>
                      <a:r>
                        <a:rPr lang="pt-BR" sz="1200" b="1" dirty="0"/>
                        <a:t>parte</a:t>
                      </a:r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2560" marR="62560" marT="31280" marB="31280"/>
                </a:tc>
                <a:extLst>
                  <a:ext uri="{0D108BD9-81ED-4DB2-BD59-A6C34878D82A}">
                    <a16:rowId xmlns:a16="http://schemas.microsoft.com/office/drawing/2014/main" val="2116451075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pt-BR" sz="1200" dirty="0" err="1" smtClean="0"/>
                        <a:t>Jun</a:t>
                      </a:r>
                      <a:r>
                        <a:rPr lang="pt-BR" sz="1200" b="1" dirty="0" err="1" smtClean="0"/>
                        <a:t>T</a:t>
                      </a:r>
                      <a:r>
                        <a:rPr lang="pt-BR" sz="1200" dirty="0" err="1" smtClean="0"/>
                        <a:t>os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en</a:t>
                      </a:r>
                      <a:r>
                        <a:rPr lang="pt-BR" sz="1200" baseline="0" dirty="0" smtClean="0"/>
                        <a:t> Cristo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lang="pt-BR" sz="12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</a:t>
                      </a:r>
                      <a:r>
                        <a:rPr lang="pt-BR" sz="12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200" b="1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los</a:t>
                      </a:r>
                      <a:r>
                        <a:rPr lang="pt-BR" sz="12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Padres</a:t>
                      </a:r>
                      <a:endParaRPr lang="pt-BR" sz="1200" b="1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2560" marR="62560" marT="31280" marB="31280"/>
                </a:tc>
                <a:extLst>
                  <a:ext uri="{0D108BD9-81ED-4DB2-BD59-A6C34878D82A}">
                    <a16:rowId xmlns:a16="http://schemas.microsoft.com/office/drawing/2014/main" val="2644714393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pt-BR" sz="1200" dirty="0" err="1" smtClean="0"/>
                        <a:t>Jun</a:t>
                      </a:r>
                      <a:r>
                        <a:rPr lang="pt-BR" sz="1200" b="1" dirty="0" err="1" smtClean="0"/>
                        <a:t>T</a:t>
                      </a:r>
                      <a:r>
                        <a:rPr lang="pt-BR" sz="1200" dirty="0" err="1" smtClean="0"/>
                        <a:t>os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en</a:t>
                      </a:r>
                      <a:r>
                        <a:rPr lang="pt-BR" sz="1200" baseline="0" dirty="0" smtClean="0"/>
                        <a:t> Cristo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lang="pt-BR" sz="12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r>
                        <a:rPr lang="pt-BR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200" b="1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Fieles</a:t>
                      </a:r>
                      <a:endParaRPr lang="pt-BR" sz="1200" b="1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2560" marR="62560" marT="31280" marB="31280"/>
                </a:tc>
                <a:extLst>
                  <a:ext uri="{0D108BD9-81ED-4DB2-BD59-A6C34878D82A}">
                    <a16:rowId xmlns:a16="http://schemas.microsoft.com/office/drawing/2014/main" val="489883426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pt-BR" sz="1200" dirty="0" err="1" smtClean="0"/>
                        <a:t>Jun</a:t>
                      </a:r>
                      <a:r>
                        <a:rPr lang="pt-BR" sz="1200" b="1" dirty="0" err="1" smtClean="0"/>
                        <a:t>T</a:t>
                      </a:r>
                      <a:r>
                        <a:rPr lang="pt-BR" sz="1200" dirty="0" err="1" smtClean="0"/>
                        <a:t>os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en</a:t>
                      </a:r>
                      <a:r>
                        <a:rPr lang="pt-BR" sz="1200" baseline="0" dirty="0" smtClean="0"/>
                        <a:t> Cristo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lang="pt-BR" sz="12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</a:t>
                      </a:r>
                      <a:r>
                        <a:rPr lang="pt-BR" sz="12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200" b="1" dirty="0" smtClean="0"/>
                        <a:t>Historia</a:t>
                      </a:r>
                      <a:endParaRPr lang="pt-BR" sz="1200" b="1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2560" marR="62560" marT="31280" marB="31280"/>
                </a:tc>
                <a:extLst>
                  <a:ext uri="{0D108BD9-81ED-4DB2-BD59-A6C34878D82A}">
                    <a16:rowId xmlns:a16="http://schemas.microsoft.com/office/drawing/2014/main" val="3705212845"/>
                  </a:ext>
                </a:extLst>
              </a:tr>
              <a:tr h="250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pt-BR" sz="1200" dirty="0" err="1" smtClean="0"/>
                        <a:t>Jun</a:t>
                      </a:r>
                      <a:r>
                        <a:rPr lang="pt-BR" sz="1200" b="1" dirty="0" err="1" smtClean="0"/>
                        <a:t>T</a:t>
                      </a:r>
                      <a:r>
                        <a:rPr lang="pt-BR" sz="1200" dirty="0" err="1" smtClean="0"/>
                        <a:t>os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baseline="0" dirty="0" err="1" smtClean="0"/>
                        <a:t>en</a:t>
                      </a:r>
                      <a:r>
                        <a:rPr lang="pt-BR" sz="1200" baseline="0" dirty="0" smtClean="0"/>
                        <a:t> Cristo</a:t>
                      </a:r>
                      <a:r>
                        <a:rPr lang="pt-BR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lang="pt-BR" sz="12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Chicas y Chicos</a:t>
                      </a:r>
                      <a:r>
                        <a:rPr lang="pt-BR" sz="1200" b="1" dirty="0" smtClean="0"/>
                        <a:t> </a:t>
                      </a:r>
                      <a:r>
                        <a:rPr lang="pt-BR" sz="1200" b="1" dirty="0" err="1" smtClean="0"/>
                        <a:t>I</a:t>
                      </a:r>
                      <a:r>
                        <a:rPr lang="pt-BR" sz="1200" b="1" baseline="0" dirty="0" err="1" smtClean="0"/>
                        <a:t>ncreíbles</a:t>
                      </a:r>
                      <a:endParaRPr lang="pt-BR" sz="1200" b="1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2560" marR="62560" marT="31280" marB="31280"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2560" marR="62560" marT="31280" marB="31280"/>
                </a:tc>
                <a:extLst>
                  <a:ext uri="{0D108BD9-81ED-4DB2-BD59-A6C34878D82A}">
                    <a16:rowId xmlns:a16="http://schemas.microsoft.com/office/drawing/2014/main" val="2658996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698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139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544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4"/>
          <p:cNvSpPr>
            <a:spLocks noGrp="1"/>
          </p:cNvSpPr>
          <p:nvPr>
            <p:ph type="subTitle" idx="1"/>
          </p:nvPr>
        </p:nvSpPr>
        <p:spPr>
          <a:xfrm>
            <a:off x="1670798" y="3253359"/>
            <a:ext cx="8886772" cy="1314450"/>
          </a:xfrm>
        </p:spPr>
        <p:txBody>
          <a:bodyPr>
            <a:noAutofit/>
          </a:bodyPr>
          <a:lstStyle/>
          <a:p>
            <a:pPr algn="just"/>
            <a:r>
              <a:rPr lang="pt-BR" sz="2200" dirty="0" smtClean="0">
                <a:solidFill>
                  <a:schemeClr val="bg1"/>
                </a:solidFill>
                <a:cs typeface="Calibri Light" panose="020F0302020204030204" pitchFamily="34" charset="0"/>
              </a:rPr>
              <a:t>              </a:t>
            </a:r>
            <a:r>
              <a:rPr lang="es-ES" sz="2200" dirty="0" err="1">
                <a:solidFill>
                  <a:schemeClr val="bg1"/>
                </a:solidFill>
                <a:cs typeface="Calibri Light" panose="020F0302020204030204" pitchFamily="34" charset="0"/>
              </a:rPr>
              <a:t>esde</a:t>
            </a:r>
            <a:r>
              <a:rPr lang="es-ES" sz="2200" dirty="0">
                <a:solidFill>
                  <a:schemeClr val="bg1"/>
                </a:solidFill>
                <a:cs typeface="Calibri Light" panose="020F0302020204030204" pitchFamily="34" charset="0"/>
              </a:rPr>
              <a:t> el lanzamiento del proyecto para adolescentes, hemos recibido solicitudes de muchos maestros y también del público intermediario para un programa dirigido a este segmento. Y aquí está  </a:t>
            </a:r>
            <a:r>
              <a:rPr lang="es-ES" sz="2200" b="1" dirty="0">
                <a:solidFill>
                  <a:schemeClr val="bg1"/>
                </a:solidFill>
                <a:cs typeface="Calibri Light" panose="020F0302020204030204" pitchFamily="34" charset="0"/>
              </a:rPr>
              <a:t>“</a:t>
            </a:r>
            <a:r>
              <a:rPr lang="es-ES" sz="2200" b="1" dirty="0" err="1">
                <a:solidFill>
                  <a:schemeClr val="bg1"/>
                </a:solidFill>
                <a:cs typeface="Calibri Light" panose="020F0302020204030204" pitchFamily="34" charset="0"/>
              </a:rPr>
              <a:t>JunTos</a:t>
            </a:r>
            <a:r>
              <a:rPr lang="es-ES" sz="2200" b="1" dirty="0">
                <a:solidFill>
                  <a:schemeClr val="bg1"/>
                </a:solidFill>
                <a:cs typeface="Calibri Light" panose="020F0302020204030204" pitchFamily="34" charset="0"/>
              </a:rPr>
              <a:t> en Cristo</a:t>
            </a:r>
            <a:r>
              <a:rPr lang="es-ES" sz="2200" b="1" dirty="0" smtClean="0">
                <a:solidFill>
                  <a:schemeClr val="bg1"/>
                </a:solidFill>
                <a:cs typeface="Calibri Light" panose="020F0302020204030204" pitchFamily="34" charset="0"/>
              </a:rPr>
              <a:t>”.</a:t>
            </a:r>
            <a:endParaRPr lang="pt-BR" sz="2200" dirty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4228" y="1855304"/>
            <a:ext cx="1316386" cy="22467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14000" b="1" dirty="0" smtClean="0">
                <a:solidFill>
                  <a:srgbClr val="FFD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pt-BR" sz="14000" b="1" dirty="0">
              <a:solidFill>
                <a:srgbClr val="FFD9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902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389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072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590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383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515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86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3580" y="740891"/>
            <a:ext cx="8591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rgbClr val="845D9C"/>
                </a:solidFill>
                <a:latin typeface="+mj-lt"/>
                <a:ea typeface="Verdana" panose="020B0604030504040204" pitchFamily="34" charset="0"/>
              </a:rPr>
              <a:t>LA </a:t>
            </a:r>
            <a:r>
              <a:rPr lang="es-ES" sz="4000" b="1" dirty="0">
                <a:solidFill>
                  <a:srgbClr val="845D9C"/>
                </a:solidFill>
                <a:ea typeface="Verdana" panose="020B0604030504040204" pitchFamily="34" charset="0"/>
              </a:rPr>
              <a:t>BASE BÍBLICA </a:t>
            </a:r>
            <a:r>
              <a:rPr lang="es-ES" sz="4000" dirty="0">
                <a:solidFill>
                  <a:srgbClr val="845D9C"/>
                </a:solidFill>
                <a:latin typeface="+mj-lt"/>
                <a:ea typeface="Verdana" panose="020B0604030504040204" pitchFamily="34" charset="0"/>
              </a:rPr>
              <a:t>PARA EL PROGRAMA ES</a:t>
            </a:r>
            <a:endParaRPr lang="pt-BR" sz="4000" dirty="0">
              <a:solidFill>
                <a:srgbClr val="845D9C"/>
              </a:solidFill>
              <a:latin typeface="+mj-lt"/>
              <a:ea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73820" y="2470301"/>
            <a:ext cx="53825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i="1" dirty="0">
                <a:solidFill>
                  <a:srgbClr val="000000"/>
                </a:solidFill>
              </a:rPr>
              <a:t>“EN </a:t>
            </a:r>
            <a:r>
              <a:rPr lang="es-ES" sz="2800" b="1" i="1" dirty="0" smtClean="0">
                <a:solidFill>
                  <a:srgbClr val="000000"/>
                </a:solidFill>
              </a:rPr>
              <a:t>TODAS ESTAS COSAS SOY MÁS </a:t>
            </a:r>
          </a:p>
          <a:p>
            <a:pPr algn="ctr"/>
            <a:r>
              <a:rPr lang="es-ES" sz="2800" b="1" i="1" dirty="0" smtClean="0">
                <a:solidFill>
                  <a:srgbClr val="000000"/>
                </a:solidFill>
              </a:rPr>
              <a:t>QUE VENCEDOR POR MEDIO </a:t>
            </a:r>
          </a:p>
          <a:p>
            <a:pPr algn="ctr"/>
            <a:r>
              <a:rPr lang="es-ES" sz="2800" b="1" i="1" dirty="0" smtClean="0">
                <a:solidFill>
                  <a:srgbClr val="000000"/>
                </a:solidFill>
              </a:rPr>
              <a:t>DE AQUEL QUE ME AMÓ”</a:t>
            </a:r>
            <a:endParaRPr lang="pt-BR" sz="2800" b="1" i="1" dirty="0">
              <a:solidFill>
                <a:srgbClr val="000000"/>
              </a:solidFill>
            </a:endParaRPr>
          </a:p>
        </p:txBody>
      </p:sp>
      <p:sp>
        <p:nvSpPr>
          <p:cNvPr id="4" name="Subtitle 4"/>
          <p:cNvSpPr>
            <a:spLocks noGrp="1"/>
          </p:cNvSpPr>
          <p:nvPr>
            <p:ph type="subTitle" idx="1"/>
          </p:nvPr>
        </p:nvSpPr>
        <p:spPr>
          <a:xfrm>
            <a:off x="1812532" y="5023809"/>
            <a:ext cx="8702887" cy="1050128"/>
          </a:xfrm>
        </p:spPr>
        <p:txBody>
          <a:bodyPr>
            <a:noAutofit/>
          </a:bodyPr>
          <a:lstStyle/>
          <a:p>
            <a:pPr algn="just"/>
            <a:r>
              <a:rPr lang="es-ES" b="1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Esto debe ser proclamado por el jovencito en primera persona, para que en su mente quede que realmente es capaz de vencer, pero sólo si está en Cristo.</a:t>
            </a:r>
            <a:endParaRPr lang="pt-BR" b="1" dirty="0">
              <a:solidFill>
                <a:srgbClr val="000000"/>
              </a:solidFill>
              <a:latin typeface="+mj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57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697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7156" y="1317996"/>
            <a:ext cx="60266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0" b="1" dirty="0">
                <a:solidFill>
                  <a:srgbClr val="845D9C"/>
                </a:solidFill>
                <a:ea typeface="Verdana" panose="020B0604030504040204" pitchFamily="34" charset="0"/>
              </a:rPr>
              <a:t>ACERCA DEL NOMBRE</a:t>
            </a:r>
            <a:endParaRPr lang="pt-BR" sz="5000" b="1" dirty="0">
              <a:solidFill>
                <a:srgbClr val="845D9C"/>
              </a:solidFill>
              <a:ea typeface="Verdan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6882" y="2267313"/>
            <a:ext cx="54321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srgbClr val="000000"/>
                </a:solidFill>
                <a:cs typeface="Calibri Light" panose="020F0302020204030204" pitchFamily="34" charset="0"/>
              </a:rPr>
              <a:t>El énfasis general está en el discipulado de esta nueva generación. Con la palabra </a:t>
            </a:r>
            <a:r>
              <a:rPr lang="es-ES" sz="2400" b="1" dirty="0">
                <a:solidFill>
                  <a:srgbClr val="000000"/>
                </a:solidFill>
                <a:cs typeface="Calibri Light" panose="020F0302020204030204" pitchFamily="34" charset="0"/>
              </a:rPr>
              <a:t>“</a:t>
            </a:r>
            <a:r>
              <a:rPr lang="es-ES" sz="2400" b="1" dirty="0" err="1">
                <a:solidFill>
                  <a:srgbClr val="000000"/>
                </a:solidFill>
                <a:cs typeface="Calibri Light" panose="020F0302020204030204" pitchFamily="34" charset="0"/>
              </a:rPr>
              <a:t>JunTos</a:t>
            </a:r>
            <a:r>
              <a:rPr lang="es-ES" sz="2400" b="1" dirty="0">
                <a:solidFill>
                  <a:srgbClr val="000000"/>
                </a:solidFill>
                <a:cs typeface="Calibri Light" panose="020F0302020204030204" pitchFamily="34" charset="0"/>
              </a:rPr>
              <a:t>” </a:t>
            </a:r>
            <a:r>
              <a:rPr lang="es-ES" sz="2400" dirty="0">
                <a:solidFill>
                  <a:srgbClr val="000000"/>
                </a:solidFill>
                <a:cs typeface="Calibri Light" panose="020F0302020204030204" pitchFamily="34" charset="0"/>
              </a:rPr>
              <a:t>se puede trabajar el concepto de comunión y relación con Dios, puesto que sólo así los jovencitos podrán ser vencedores. Se observa una </a:t>
            </a:r>
            <a:r>
              <a:rPr lang="es-ES" sz="2400" b="1" dirty="0">
                <a:solidFill>
                  <a:srgbClr val="000000"/>
                </a:solidFill>
                <a:cs typeface="Calibri Light" panose="020F0302020204030204" pitchFamily="34" charset="0"/>
              </a:rPr>
              <a:t>T</a:t>
            </a:r>
            <a:r>
              <a:rPr lang="es-ES" sz="2400" dirty="0">
                <a:solidFill>
                  <a:srgbClr val="000000"/>
                </a:solidFill>
                <a:cs typeface="Calibri Light" panose="020F0302020204030204" pitchFamily="34" charset="0"/>
              </a:rPr>
              <a:t> remarcada, donde nos recuerda que Cristo es el centro de la comunión, y del proyecto. </a:t>
            </a:r>
            <a:endParaRPr lang="pt-BR" sz="2400" dirty="0">
              <a:solidFill>
                <a:srgbClr val="000000"/>
              </a:solidFill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211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4"/>
          <p:cNvSpPr>
            <a:spLocks noGrp="1"/>
          </p:cNvSpPr>
          <p:nvPr>
            <p:ph type="subTitle" idx="1"/>
          </p:nvPr>
        </p:nvSpPr>
        <p:spPr>
          <a:xfrm>
            <a:off x="1584095" y="2975474"/>
            <a:ext cx="9463350" cy="1933959"/>
          </a:xfrm>
        </p:spPr>
        <p:txBody>
          <a:bodyPr>
            <a:noAutofit/>
          </a:bodyPr>
          <a:lstStyle/>
          <a:p>
            <a:pPr algn="just"/>
            <a:r>
              <a:rPr lang="pt-BR" dirty="0" smtClean="0">
                <a:solidFill>
                  <a:schemeClr val="bg1"/>
                </a:solidFill>
                <a:cs typeface="Calibri Light" panose="020F0302020204030204" pitchFamily="34" charset="0"/>
              </a:rPr>
              <a:t>              </a:t>
            </a:r>
            <a:r>
              <a:rPr lang="es-ES" dirty="0">
                <a:solidFill>
                  <a:schemeClr val="bg1"/>
                </a:solidFill>
                <a:cs typeface="Calibri Light" panose="020F0302020204030204" pitchFamily="34" charset="0"/>
              </a:rPr>
              <a:t>asado  en la clase de la Escuela Sabática, este programa de discipulado se fundamenta en los pilares </a:t>
            </a:r>
            <a:r>
              <a:rPr lang="es-ES" b="1" dirty="0">
                <a:solidFill>
                  <a:schemeClr val="bg1"/>
                </a:solidFill>
                <a:cs typeface="Calibri Light" panose="020F0302020204030204" pitchFamily="34" charset="0"/>
              </a:rPr>
              <a:t>COMUNIÓN, RELACIONAMIENTO</a:t>
            </a:r>
            <a:r>
              <a:rPr lang="es-ES" dirty="0">
                <a:solidFill>
                  <a:schemeClr val="bg1"/>
                </a:solidFill>
                <a:cs typeface="Calibri Light" panose="020F0302020204030204" pitchFamily="34" charset="0"/>
              </a:rPr>
              <a:t> y </a:t>
            </a:r>
            <a:r>
              <a:rPr lang="es-ES" b="1" dirty="0">
                <a:solidFill>
                  <a:schemeClr val="bg1"/>
                </a:solidFill>
                <a:cs typeface="Calibri Light" panose="020F0302020204030204" pitchFamily="34" charset="0"/>
              </a:rPr>
              <a:t>MISIÓN.</a:t>
            </a:r>
            <a:r>
              <a:rPr lang="es-ES" dirty="0">
                <a:solidFill>
                  <a:schemeClr val="bg1"/>
                </a:solidFill>
                <a:cs typeface="Calibri Light" panose="020F0302020204030204" pitchFamily="34" charset="0"/>
              </a:rPr>
              <a:t> Su objetivo es trabajar con los Intermediarios en su conjunto, fortaleciendo aspectos importantes de su vida espiritual, emocional y relacional. Usted continuará usando su </a:t>
            </a:r>
            <a:r>
              <a:rPr lang="es-ES" dirty="0" err="1">
                <a:solidFill>
                  <a:schemeClr val="bg1"/>
                </a:solidFill>
                <a:cs typeface="Calibri Light" panose="020F0302020204030204" pitchFamily="34" charset="0"/>
              </a:rPr>
              <a:t>apostila</a:t>
            </a:r>
            <a:r>
              <a:rPr lang="es-ES" dirty="0">
                <a:solidFill>
                  <a:schemeClr val="bg1"/>
                </a:solidFill>
                <a:cs typeface="Calibri Light" panose="020F0302020204030204" pitchFamily="34" charset="0"/>
              </a:rPr>
              <a:t> como manual, pero con más detalles</a:t>
            </a:r>
            <a:r>
              <a:rPr lang="pt-BR" dirty="0" smtClean="0">
                <a:solidFill>
                  <a:schemeClr val="bg1"/>
                </a:solidFill>
                <a:cs typeface="Calibri Light" panose="020F0302020204030204" pitchFamily="34" charset="0"/>
              </a:rPr>
              <a:t>.</a:t>
            </a:r>
            <a:endParaRPr lang="pt-BR" dirty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1901" y="1551847"/>
            <a:ext cx="1191352" cy="22467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14000" b="1" dirty="0" smtClean="0">
                <a:solidFill>
                  <a:srgbClr val="FFD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pt-BR" sz="14000" b="1" dirty="0">
              <a:solidFill>
                <a:srgbClr val="FFD9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134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4"/>
          <p:cNvSpPr>
            <a:spLocks noGrp="1"/>
          </p:cNvSpPr>
          <p:nvPr>
            <p:ph type="subTitle" idx="1"/>
          </p:nvPr>
        </p:nvSpPr>
        <p:spPr>
          <a:xfrm>
            <a:off x="6495143" y="2927217"/>
            <a:ext cx="4046144" cy="1159591"/>
          </a:xfrm>
        </p:spPr>
        <p:txBody>
          <a:bodyPr>
            <a:noAutofit/>
          </a:bodyPr>
          <a:lstStyle/>
          <a:p>
            <a:pPr algn="l"/>
            <a:r>
              <a:rPr lang="es-ES" sz="2600" b="1" dirty="0">
                <a:solidFill>
                  <a:schemeClr val="bg1"/>
                </a:solidFill>
                <a:latin typeface="+mj-lt"/>
              </a:rPr>
              <a:t>Involucrar intencionalmente </a:t>
            </a:r>
            <a:r>
              <a:rPr lang="es-ES" sz="2600" b="1" dirty="0" smtClean="0">
                <a:solidFill>
                  <a:schemeClr val="bg1"/>
                </a:solidFill>
                <a:latin typeface="+mj-lt"/>
              </a:rPr>
              <a:t>a </a:t>
            </a:r>
            <a:r>
              <a:rPr lang="es-ES" sz="2600" b="1" dirty="0">
                <a:solidFill>
                  <a:schemeClr val="bg1"/>
                </a:solidFill>
                <a:latin typeface="+mj-lt"/>
              </a:rPr>
              <a:t>todos en las actividades y </a:t>
            </a:r>
            <a:r>
              <a:rPr lang="es-ES" sz="2600" b="1" dirty="0" smtClean="0">
                <a:solidFill>
                  <a:schemeClr val="bg1"/>
                </a:solidFill>
                <a:latin typeface="+mj-lt"/>
              </a:rPr>
              <a:t>en </a:t>
            </a:r>
            <a:r>
              <a:rPr lang="es-ES" sz="2600" b="1" dirty="0">
                <a:solidFill>
                  <a:schemeClr val="bg1"/>
                </a:solidFill>
                <a:latin typeface="+mj-lt"/>
              </a:rPr>
              <a:t>el nuevo programa</a:t>
            </a:r>
            <a:endParaRPr lang="pt-BR" sz="2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ubtitle 4"/>
          <p:cNvSpPr txBox="1">
            <a:spLocks/>
          </p:cNvSpPr>
          <p:nvPr/>
        </p:nvSpPr>
        <p:spPr>
          <a:xfrm>
            <a:off x="6495143" y="654321"/>
            <a:ext cx="3779014" cy="1933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600" b="1" dirty="0">
                <a:solidFill>
                  <a:schemeClr val="bg1"/>
                </a:solidFill>
                <a:latin typeface="+mj-lt"/>
              </a:rPr>
              <a:t>Reúna a los profesores y  </a:t>
            </a:r>
            <a:r>
              <a:rPr lang="es-ES" sz="2600" b="1" dirty="0" smtClean="0">
                <a:solidFill>
                  <a:schemeClr val="bg1"/>
                </a:solidFill>
                <a:latin typeface="+mj-lt"/>
              </a:rPr>
              <a:t>jóvenes </a:t>
            </a:r>
            <a:r>
              <a:rPr lang="es-ES" sz="2600" b="1" dirty="0">
                <a:solidFill>
                  <a:schemeClr val="bg1"/>
                </a:solidFill>
                <a:latin typeface="+mj-lt"/>
              </a:rPr>
              <a:t>con sus padres o tutores </a:t>
            </a:r>
            <a:r>
              <a:rPr lang="es-ES" sz="2600" b="1" dirty="0" smtClean="0">
                <a:solidFill>
                  <a:schemeClr val="bg1"/>
                </a:solidFill>
                <a:latin typeface="+mj-lt"/>
              </a:rPr>
              <a:t>para </a:t>
            </a:r>
            <a:r>
              <a:rPr lang="es-ES" sz="2600" b="1" dirty="0">
                <a:solidFill>
                  <a:schemeClr val="bg1"/>
                </a:solidFill>
                <a:latin typeface="+mj-lt"/>
              </a:rPr>
              <a:t>estudiar el proyecto</a:t>
            </a:r>
            <a:endParaRPr lang="pt-BR" sz="2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Subtitle 4"/>
          <p:cNvSpPr txBox="1">
            <a:spLocks/>
          </p:cNvSpPr>
          <p:nvPr/>
        </p:nvSpPr>
        <p:spPr>
          <a:xfrm>
            <a:off x="6495143" y="4711114"/>
            <a:ext cx="3945812" cy="1227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600" b="1" dirty="0">
                <a:solidFill>
                  <a:schemeClr val="bg1"/>
                </a:solidFill>
                <a:latin typeface="+mj-lt"/>
              </a:rPr>
              <a:t>Planifica la distribución de las </a:t>
            </a:r>
            <a:r>
              <a:rPr lang="es-ES" sz="2600" b="1" dirty="0" smtClean="0">
                <a:solidFill>
                  <a:schemeClr val="bg1"/>
                </a:solidFill>
                <a:latin typeface="+mj-lt"/>
              </a:rPr>
              <a:t>actividades </a:t>
            </a:r>
            <a:r>
              <a:rPr lang="es-ES" sz="2600" b="1" dirty="0">
                <a:solidFill>
                  <a:schemeClr val="bg1"/>
                </a:solidFill>
                <a:latin typeface="+mj-lt"/>
              </a:rPr>
              <a:t>en el </a:t>
            </a:r>
            <a:r>
              <a:rPr lang="es-ES" sz="2600" b="1" dirty="0" smtClean="0">
                <a:solidFill>
                  <a:schemeClr val="bg1"/>
                </a:solidFill>
                <a:latin typeface="+mj-lt"/>
              </a:rPr>
              <a:t>espacio  </a:t>
            </a:r>
            <a:r>
              <a:rPr lang="es-ES" sz="2600" b="1" dirty="0">
                <a:solidFill>
                  <a:schemeClr val="bg1"/>
                </a:solidFill>
                <a:latin typeface="+mj-lt"/>
              </a:rPr>
              <a:t>“</a:t>
            </a:r>
            <a:r>
              <a:rPr lang="es-ES" sz="2600" b="1" dirty="0" err="1">
                <a:solidFill>
                  <a:schemeClr val="bg1"/>
                </a:solidFill>
                <a:latin typeface="+mj-lt"/>
              </a:rPr>
              <a:t>JunTos</a:t>
            </a:r>
            <a:r>
              <a:rPr lang="es-ES" sz="2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s-ES" sz="2600" b="1" dirty="0" smtClean="0">
                <a:solidFill>
                  <a:schemeClr val="bg1"/>
                </a:solidFill>
                <a:latin typeface="+mj-lt"/>
              </a:rPr>
              <a:t>en </a:t>
            </a:r>
            <a:r>
              <a:rPr lang="es-ES" sz="2600" b="1" dirty="0">
                <a:solidFill>
                  <a:schemeClr val="bg1"/>
                </a:solidFill>
                <a:latin typeface="+mj-lt"/>
              </a:rPr>
              <a:t>Cristo” con lo que cada </a:t>
            </a:r>
            <a:r>
              <a:rPr lang="es-ES" sz="2600" b="1" dirty="0" smtClean="0">
                <a:solidFill>
                  <a:schemeClr val="bg1"/>
                </a:solidFill>
                <a:latin typeface="+mj-lt"/>
              </a:rPr>
              <a:t>uno </a:t>
            </a:r>
            <a:r>
              <a:rPr lang="es-ES" sz="2600" b="1" dirty="0">
                <a:solidFill>
                  <a:schemeClr val="bg1"/>
                </a:solidFill>
                <a:latin typeface="+mj-lt"/>
              </a:rPr>
              <a:t>puede hacer</a:t>
            </a:r>
            <a:endParaRPr lang="pt-BR" sz="2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5609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0013" y="986318"/>
            <a:ext cx="5797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rgbClr val="FFD966"/>
                </a:solidFill>
              </a:rPr>
              <a:t>ESPACIO “juntos </a:t>
            </a:r>
            <a:r>
              <a:rPr lang="pt-BR" sz="4000" b="1" dirty="0" err="1">
                <a:solidFill>
                  <a:srgbClr val="FFD966"/>
                </a:solidFill>
              </a:rPr>
              <a:t>en</a:t>
            </a:r>
            <a:r>
              <a:rPr lang="pt-BR" sz="4000" b="1" dirty="0">
                <a:solidFill>
                  <a:srgbClr val="FFD966"/>
                </a:solidFill>
              </a:rPr>
              <a:t> cristo”</a:t>
            </a:r>
          </a:p>
        </p:txBody>
      </p:sp>
      <p:sp>
        <p:nvSpPr>
          <p:cNvPr id="3" name="Subtitle 4"/>
          <p:cNvSpPr>
            <a:spLocks noGrp="1"/>
          </p:cNvSpPr>
          <p:nvPr>
            <p:ph type="subTitle" idx="1"/>
          </p:nvPr>
        </p:nvSpPr>
        <p:spPr>
          <a:xfrm>
            <a:off x="750013" y="1865865"/>
            <a:ext cx="10304980" cy="4637677"/>
          </a:xfrm>
        </p:spPr>
        <p:txBody>
          <a:bodyPr>
            <a:noAutofit/>
          </a:bodyPr>
          <a:lstStyle/>
          <a:p>
            <a:pPr algn="just"/>
            <a:r>
              <a:rPr lang="es-ES" dirty="0">
                <a:solidFill>
                  <a:schemeClr val="bg1"/>
                </a:solidFill>
                <a:cs typeface="Calibri Light" panose="020F0302020204030204" pitchFamily="34" charset="0"/>
              </a:rPr>
              <a:t>El espacio “</a:t>
            </a:r>
            <a:r>
              <a:rPr lang="es-ES" dirty="0" err="1">
                <a:solidFill>
                  <a:schemeClr val="bg1"/>
                </a:solidFill>
                <a:cs typeface="Calibri Light" panose="020F0302020204030204" pitchFamily="34" charset="0"/>
              </a:rPr>
              <a:t>JunTos</a:t>
            </a:r>
            <a:r>
              <a:rPr lang="es-ES" dirty="0">
                <a:solidFill>
                  <a:schemeClr val="bg1"/>
                </a:solidFill>
                <a:cs typeface="Calibri Light" panose="020F0302020204030204" pitchFamily="34" charset="0"/>
              </a:rPr>
              <a:t> en Cristo” debe estar decorado con una apariencia más moderna y funcional. </a:t>
            </a:r>
          </a:p>
          <a:p>
            <a:pPr marL="342900" indent="-342900" algn="just">
              <a:buClr>
                <a:srgbClr val="FFD966"/>
              </a:buClr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cs typeface="Calibri Light" panose="020F0302020204030204" pitchFamily="34" charset="0"/>
              </a:rPr>
              <a:t>Pared </a:t>
            </a:r>
            <a:r>
              <a:rPr lang="es-ES" dirty="0">
                <a:solidFill>
                  <a:schemeClr val="bg1"/>
                </a:solidFill>
                <a:cs typeface="Calibri Light" panose="020F0302020204030204" pitchFamily="34" charset="0"/>
              </a:rPr>
              <a:t>o pizarra para mensajes o dibujos. </a:t>
            </a:r>
          </a:p>
          <a:p>
            <a:pPr marL="342900" indent="-342900" algn="just">
              <a:buClr>
                <a:srgbClr val="FFD966"/>
              </a:buClr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cs typeface="Calibri Light" panose="020F0302020204030204" pitchFamily="34" charset="0"/>
              </a:rPr>
              <a:t>Rincón </a:t>
            </a:r>
            <a:r>
              <a:rPr lang="es-ES" dirty="0">
                <a:solidFill>
                  <a:schemeClr val="bg1"/>
                </a:solidFill>
                <a:cs typeface="Calibri Light" panose="020F0302020204030204" pitchFamily="34" charset="0"/>
              </a:rPr>
              <a:t>especial para registrar las propuestas de misión de la semana. </a:t>
            </a:r>
          </a:p>
          <a:p>
            <a:pPr marL="342900" indent="-342900" algn="just">
              <a:buClr>
                <a:srgbClr val="FFD966"/>
              </a:buClr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cs typeface="Calibri Light" panose="020F0302020204030204" pitchFamily="34" charset="0"/>
              </a:rPr>
              <a:t>Mural </a:t>
            </a:r>
            <a:r>
              <a:rPr lang="es-ES" dirty="0">
                <a:solidFill>
                  <a:schemeClr val="bg1"/>
                </a:solidFill>
                <a:cs typeface="Calibri Light" panose="020F0302020204030204" pitchFamily="34" charset="0"/>
              </a:rPr>
              <a:t>de fotos de los alumnos de la clase. </a:t>
            </a:r>
          </a:p>
          <a:p>
            <a:pPr marL="342900" indent="-342900" algn="just">
              <a:buClr>
                <a:srgbClr val="FFD966"/>
              </a:buClr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cs typeface="Calibri Light" panose="020F0302020204030204" pitchFamily="34" charset="0"/>
              </a:rPr>
              <a:t>Sillas </a:t>
            </a:r>
            <a:r>
              <a:rPr lang="es-ES" dirty="0">
                <a:solidFill>
                  <a:schemeClr val="bg1"/>
                </a:solidFill>
                <a:cs typeface="Calibri Light" panose="020F0302020204030204" pitchFamily="34" charset="0"/>
              </a:rPr>
              <a:t>en un círculo o alrededor de la mesa para facilitar la movilidad de los intermediarios. Si tienen posibilidades, se puede usar “pufs” (almohadones grandes), pallets o sillas. </a:t>
            </a:r>
          </a:p>
          <a:p>
            <a:pPr marL="342900" indent="-342900" algn="just">
              <a:buClr>
                <a:srgbClr val="FFD966"/>
              </a:buClr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cs typeface="Calibri Light" panose="020F0302020204030204" pitchFamily="34" charset="0"/>
              </a:rPr>
              <a:t>Logotipo </a:t>
            </a:r>
            <a:r>
              <a:rPr lang="es-ES" dirty="0">
                <a:solidFill>
                  <a:schemeClr val="bg1"/>
                </a:solidFill>
                <a:cs typeface="Calibri Light" panose="020F0302020204030204" pitchFamily="34" charset="0"/>
              </a:rPr>
              <a:t>“</a:t>
            </a:r>
            <a:r>
              <a:rPr lang="es-ES" dirty="0" err="1">
                <a:solidFill>
                  <a:schemeClr val="bg1"/>
                </a:solidFill>
                <a:cs typeface="Calibri Light" panose="020F0302020204030204" pitchFamily="34" charset="0"/>
              </a:rPr>
              <a:t>JunTos</a:t>
            </a:r>
            <a:r>
              <a:rPr lang="es-ES" dirty="0">
                <a:solidFill>
                  <a:schemeClr val="bg1"/>
                </a:solidFill>
                <a:cs typeface="Calibri Light" panose="020F0302020204030204" pitchFamily="34" charset="0"/>
              </a:rPr>
              <a:t> en Cristo” para identificar el espacio. </a:t>
            </a:r>
          </a:p>
          <a:p>
            <a:pPr algn="just"/>
            <a:endParaRPr lang="es-ES" sz="200" dirty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 algn="just"/>
            <a:r>
              <a:rPr lang="es-ES" sz="1600" i="1" dirty="0">
                <a:solidFill>
                  <a:schemeClr val="bg1"/>
                </a:solidFill>
                <a:cs typeface="Calibri Light" panose="020F0302020204030204" pitchFamily="34" charset="0"/>
              </a:rPr>
              <a:t>*Consulten las sugerencias del panel en los anexos de este manual. </a:t>
            </a:r>
            <a:endParaRPr lang="pt-BR" sz="1600" i="1" dirty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495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750</Words>
  <Application>Microsoft Office PowerPoint</Application>
  <PresentationFormat>Widescreen</PresentationFormat>
  <Paragraphs>88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Suzana Lima</dc:creator>
  <cp:lastModifiedBy>Suzana Lima</cp:lastModifiedBy>
  <cp:revision>6</cp:revision>
  <dcterms:created xsi:type="dcterms:W3CDTF">2020-11-25T14:06:25Z</dcterms:created>
  <dcterms:modified xsi:type="dcterms:W3CDTF">2020-12-02T13:39:15Z</dcterms:modified>
</cp:coreProperties>
</file>