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8" r:id="rId3"/>
    <p:sldId id="257" r:id="rId4"/>
    <p:sldId id="259" r:id="rId5"/>
    <p:sldId id="260" r:id="rId6"/>
    <p:sldId id="315" r:id="rId7"/>
    <p:sldId id="316" r:id="rId8"/>
    <p:sldId id="317" r:id="rId9"/>
    <p:sldId id="318" r:id="rId10"/>
    <p:sldId id="267" r:id="rId11"/>
    <p:sldId id="270" r:id="rId12"/>
    <p:sldId id="319" r:id="rId13"/>
    <p:sldId id="320" r:id="rId14"/>
    <p:sldId id="321" r:id="rId15"/>
    <p:sldId id="290" r:id="rId16"/>
    <p:sldId id="268" r:id="rId17"/>
    <p:sldId id="322" r:id="rId18"/>
    <p:sldId id="323" r:id="rId19"/>
    <p:sldId id="324" r:id="rId20"/>
    <p:sldId id="325" r:id="rId21"/>
    <p:sldId id="326" r:id="rId22"/>
    <p:sldId id="327" r:id="rId23"/>
    <p:sldId id="279" r:id="rId24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2337"/>
    <a:srgbClr val="8E1B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270" d="100"/>
          <a:sy n="270" d="100"/>
        </p:scale>
        <p:origin x="-768" y="-1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316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106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71450"/>
            <a:ext cx="2057400" cy="36576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71450"/>
            <a:ext cx="6019800" cy="36576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418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453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678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000125"/>
            <a:ext cx="4038600" cy="282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000125"/>
            <a:ext cx="4038600" cy="282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414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078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965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656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43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278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2881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70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uxograma: Entrada manual 2"/>
          <p:cNvSpPr/>
          <p:nvPr/>
        </p:nvSpPr>
        <p:spPr>
          <a:xfrm>
            <a:off x="-20712" y="1858871"/>
            <a:ext cx="9324528" cy="1814602"/>
          </a:xfrm>
          <a:prstGeom prst="flowChartManualInput">
            <a:avLst/>
          </a:prstGeom>
          <a:solidFill>
            <a:srgbClr val="8E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luxograma: Entrada manual 3"/>
          <p:cNvSpPr/>
          <p:nvPr/>
        </p:nvSpPr>
        <p:spPr>
          <a:xfrm flipH="1">
            <a:off x="-180528" y="1996031"/>
            <a:ext cx="9484344" cy="1534763"/>
          </a:xfrm>
          <a:prstGeom prst="flowChartManualInput">
            <a:avLst/>
          </a:prstGeom>
          <a:solidFill>
            <a:srgbClr val="1623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0" y="2442136"/>
            <a:ext cx="91647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EL BLANQUEAMIENTO ESPIRITUAL (ISAÍAS 1:18b)</a:t>
            </a:r>
            <a:endParaRPr lang="pt-BR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1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07900" y="1016377"/>
            <a:ext cx="45365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La promesa aquí</a:t>
            </a:r>
          </a:p>
          <a:p>
            <a:pPr algn="ctr"/>
            <a:r>
              <a:rPr lang="es-ES" sz="2400" b="1" dirty="0"/>
              <a:t>es que no importa cuán culpables podamos haber sido en lo pasado, ni </a:t>
            </a:r>
            <a:r>
              <a:rPr lang="es-ES" sz="2400" b="1" dirty="0" smtClean="0"/>
              <a:t>cuán consumado </a:t>
            </a:r>
            <a:r>
              <a:rPr lang="es-ES" sz="2400" b="1" dirty="0"/>
              <a:t>haya sido nuestro pecado, todavía el Señor puede devolvernos</a:t>
            </a:r>
          </a:p>
          <a:p>
            <a:pPr algn="ctr"/>
            <a:r>
              <a:rPr lang="es-ES" sz="2400" b="1" dirty="0"/>
              <a:t>la pureza y la santidad. 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96404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139952" y="1081185"/>
            <a:ext cx="38600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/>
              <a:t>Dios no </a:t>
            </a:r>
            <a:r>
              <a:rPr lang="es-ES" sz="2800" b="1" dirty="0"/>
              <a:t>perdona a quien no quiere reconocer que se encuentra en pecado, </a:t>
            </a:r>
            <a:r>
              <a:rPr lang="es-ES" sz="2800" b="1" dirty="0" smtClean="0"/>
              <a:t>ni mucho </a:t>
            </a:r>
            <a:r>
              <a:rPr lang="es-ES" sz="2800" b="1" dirty="0"/>
              <a:t>menos a quien no quiere arrepentirse.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62957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951570"/>
            <a:ext cx="40760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Apocalipsis menciona que</a:t>
            </a:r>
          </a:p>
          <a:p>
            <a:pPr algn="ctr"/>
            <a:r>
              <a:rPr lang="es-ES" sz="2400" b="1" dirty="0"/>
              <a:t>nos “lavó de nuestros pecados con su sangre” (1:5). Incluso añade </a:t>
            </a:r>
            <a:r>
              <a:rPr lang="es-ES" sz="2400" b="1" dirty="0" smtClean="0"/>
              <a:t>que las </a:t>
            </a:r>
            <a:r>
              <a:rPr lang="es-ES" sz="2400" b="1" dirty="0"/>
              <a:t>vestimentas blancas de los santos han sido lavadas en su sangre</a:t>
            </a:r>
          </a:p>
          <a:p>
            <a:pPr algn="ctr"/>
            <a:r>
              <a:rPr lang="es-ES" sz="2400" b="1" dirty="0"/>
              <a:t>(7:14; cf. 22:14). Note que sólo así el Padre podrá reconocernos como</a:t>
            </a:r>
          </a:p>
          <a:p>
            <a:pPr algn="ctr"/>
            <a:r>
              <a:rPr lang="es-ES" sz="2400" b="1" dirty="0"/>
              <a:t>sus hijos.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231094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8" y="1340413"/>
            <a:ext cx="40760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Dios está dispuesto a limpiarte totalmente por medio de la </a:t>
            </a:r>
            <a:r>
              <a:rPr lang="es-ES" sz="2400" b="1" dirty="0" smtClean="0"/>
              <a:t>sangre de </a:t>
            </a:r>
            <a:r>
              <a:rPr lang="es-ES" sz="2400" b="1" dirty="0"/>
              <a:t>Cristo y a hacer de ti una nueva persona.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424398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uxograma: Entrada manual 2"/>
          <p:cNvSpPr/>
          <p:nvPr/>
        </p:nvSpPr>
        <p:spPr>
          <a:xfrm>
            <a:off x="-20712" y="1858871"/>
            <a:ext cx="9324528" cy="1620180"/>
          </a:xfrm>
          <a:prstGeom prst="flowChartManualInput">
            <a:avLst/>
          </a:prstGeom>
          <a:solidFill>
            <a:srgbClr val="8E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luxograma: Entrada manual 3"/>
          <p:cNvSpPr/>
          <p:nvPr/>
        </p:nvSpPr>
        <p:spPr>
          <a:xfrm flipH="1">
            <a:off x="-180528" y="1996031"/>
            <a:ext cx="9484344" cy="1288598"/>
          </a:xfrm>
          <a:prstGeom prst="flowChartManualInput">
            <a:avLst/>
          </a:prstGeom>
          <a:solidFill>
            <a:srgbClr val="1623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-20712" y="2315133"/>
            <a:ext cx="91647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SOLO HAY DOS </a:t>
            </a:r>
            <a:r>
              <a:rPr lang="es-E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OPCIONES</a:t>
            </a:r>
          </a:p>
          <a:p>
            <a:pPr algn="ctr"/>
            <a:r>
              <a:rPr lang="es-E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(ISAÍAS </a:t>
            </a:r>
            <a:r>
              <a:rPr lang="es-E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1:19-20)</a:t>
            </a:r>
            <a:endParaRPr lang="pt-BR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73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520" y="886763"/>
            <a:ext cx="41044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Una vida de gozo y</a:t>
            </a:r>
          </a:p>
          <a:p>
            <a:pPr algn="ctr"/>
            <a:r>
              <a:rPr lang="es-ES" sz="2400" b="1" dirty="0"/>
              <a:t>bienaventuranza es el resultado de la obediencia a la Ley de Dios. Los goces</a:t>
            </a:r>
          </a:p>
          <a:p>
            <a:pPr algn="ctr"/>
            <a:r>
              <a:rPr lang="es-ES" sz="2400" b="1" dirty="0"/>
              <a:t>celestiales no son dones otorgados arbitrariamente por Dios a los </a:t>
            </a:r>
            <a:r>
              <a:rPr lang="es-ES" sz="2400" b="1" dirty="0" smtClean="0"/>
              <a:t>que le </a:t>
            </a:r>
            <a:r>
              <a:rPr lang="es-ES" sz="2400" b="1" dirty="0"/>
              <a:t>siguen, sino el resultado natural de cumplir con sus requerimientos.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341799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04139" y="433113"/>
            <a:ext cx="83614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Si bien Dios no condena al pecador, sino que busca su salvación, </a:t>
            </a:r>
            <a:r>
              <a:rPr lang="es-ES" sz="2400" b="1" dirty="0" smtClean="0"/>
              <a:t>debemos tener </a:t>
            </a:r>
            <a:r>
              <a:rPr lang="es-ES" sz="2400" b="1" dirty="0"/>
              <a:t>en cuenta dos aspectos:</a:t>
            </a:r>
            <a:endParaRPr lang="pt-BR" sz="1600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1691680" y="1599643"/>
            <a:ext cx="6244159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Que </a:t>
            </a:r>
            <a:r>
              <a:rPr lang="es-ES" sz="2400" b="1" dirty="0"/>
              <a:t>cosechamos lo que hemos sembrado,</a:t>
            </a:r>
          </a:p>
          <a:p>
            <a:pPr algn="ctr"/>
            <a:r>
              <a:rPr lang="es-ES" sz="2400" b="1" dirty="0"/>
              <a:t>y son las consecuencias de nuestros errores;</a:t>
            </a:r>
            <a:endParaRPr lang="pt-BR" sz="1600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2195737" y="2766172"/>
            <a:ext cx="6244159" cy="12003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Dios </a:t>
            </a:r>
            <a:r>
              <a:rPr lang="es-ES" sz="2400" b="1" dirty="0" smtClean="0"/>
              <a:t>finalmente destruirá </a:t>
            </a:r>
            <a:r>
              <a:rPr lang="es-ES" sz="2400" b="1" dirty="0"/>
              <a:t>a quienes insistan en seguir un camino impío y rebelde</a:t>
            </a:r>
          </a:p>
          <a:p>
            <a:pPr algn="ctr"/>
            <a:r>
              <a:rPr lang="es-ES" sz="2400" b="1" dirty="0"/>
              <a:t>contra él (v. 20).</a:t>
            </a:r>
            <a:endParaRPr lang="pt-BR" sz="16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827584" y="1474992"/>
            <a:ext cx="749199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t-BR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1</a:t>
            </a:r>
            <a:endParaRPr lang="pt-BR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314012" y="2788284"/>
            <a:ext cx="749199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t-BR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2</a:t>
            </a:r>
            <a:endParaRPr lang="pt-BR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99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14979" y="1405221"/>
            <a:ext cx="41044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Así, cuando los hombres infringen los mandamientos de Dios, </a:t>
            </a:r>
            <a:r>
              <a:rPr lang="es-ES" sz="2400" b="1" dirty="0" smtClean="0"/>
              <a:t>la muerte </a:t>
            </a:r>
            <a:r>
              <a:rPr lang="es-ES" sz="2400" b="1" dirty="0"/>
              <a:t>es el resultado inevitable. Dios nos advierte acerca del resultado</a:t>
            </a:r>
          </a:p>
          <a:p>
            <a:pPr algn="ctr"/>
            <a:r>
              <a:rPr lang="es-ES" sz="2400" b="1" dirty="0"/>
              <a:t>de la desobediencia y del pecado.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29093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1275606"/>
            <a:ext cx="41044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Jesús afirmó que “Ninguno puede servir a dos señores; porque o aborrecerá</a:t>
            </a:r>
          </a:p>
          <a:p>
            <a:pPr algn="ctr"/>
            <a:r>
              <a:rPr lang="es-ES" sz="2400" b="1" dirty="0"/>
              <a:t>al uno y amará al otro, o estimará aluno y menospreciará al otro.</a:t>
            </a:r>
          </a:p>
          <a:p>
            <a:pPr algn="ctr"/>
            <a:r>
              <a:rPr lang="es-ES" sz="2400" b="1" dirty="0"/>
              <a:t>No podéis servir a Dios y a las riquezas” (Lucas 16:13).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184878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NHETA_SS_2017_ES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uxograma: Entrada manual 2"/>
          <p:cNvSpPr/>
          <p:nvPr/>
        </p:nvSpPr>
        <p:spPr>
          <a:xfrm>
            <a:off x="-20712" y="1858871"/>
            <a:ext cx="9324528" cy="1620180"/>
          </a:xfrm>
          <a:prstGeom prst="flowChartManualInput">
            <a:avLst/>
          </a:prstGeom>
          <a:solidFill>
            <a:srgbClr val="8E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luxograma: Entrada manual 3"/>
          <p:cNvSpPr/>
          <p:nvPr/>
        </p:nvSpPr>
        <p:spPr>
          <a:xfrm flipH="1">
            <a:off x="-180528" y="1996031"/>
            <a:ext cx="9484344" cy="1288598"/>
          </a:xfrm>
          <a:prstGeom prst="flowChartManualInput">
            <a:avLst/>
          </a:prstGeom>
          <a:solidFill>
            <a:srgbClr val="1623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-20712" y="2434296"/>
            <a:ext cx="91647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CONCLUSIÓN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88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14978" y="1405221"/>
            <a:ext cx="32489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Dios nos está llamando a arreglar nuestra situación con él. Porque</a:t>
            </a:r>
          </a:p>
          <a:p>
            <a:pPr algn="ctr"/>
            <a:r>
              <a:rPr lang="es-ES" sz="2400" b="1" dirty="0"/>
              <a:t>nos ama, él quiere lo mejor para nosotros y está preocupado por </a:t>
            </a:r>
            <a:r>
              <a:rPr lang="es-ES" sz="2400" b="1" dirty="0" smtClean="0"/>
              <a:t>nuestra salvación</a:t>
            </a:r>
            <a:r>
              <a:rPr lang="es-ES" sz="2400" b="1" dirty="0"/>
              <a:t>.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287499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02698" y="886763"/>
            <a:ext cx="41044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Para aquellos que estamos en pecado, la promesa es que el perdón </a:t>
            </a:r>
            <a:r>
              <a:rPr lang="es-ES" sz="2400" b="1" dirty="0" smtClean="0"/>
              <a:t>de los </a:t>
            </a:r>
            <a:r>
              <a:rPr lang="es-ES" sz="2400" b="1" dirty="0"/>
              <a:t>pecados está a nuestro alcance. Dios nos la ofrece por medio de la sangre</a:t>
            </a:r>
          </a:p>
          <a:p>
            <a:pPr algn="ctr"/>
            <a:r>
              <a:rPr lang="es-ES" sz="2400" b="1" dirty="0"/>
              <a:t>de Cristo que fue derramada en la Cruz del Calvario. Él desea transformar</a:t>
            </a:r>
          </a:p>
          <a:p>
            <a:pPr algn="ctr"/>
            <a:r>
              <a:rPr lang="es-ES" sz="2400" b="1" dirty="0"/>
              <a:t>nuestra vida y darle pureza total.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176904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719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202871" y="3284629"/>
            <a:ext cx="26244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dirty="0" smtClean="0">
                <a:solidFill>
                  <a:srgbClr val="162337"/>
                </a:solidFill>
                <a:effectLst>
                  <a:glow rad="177800">
                    <a:schemeClr val="bg1"/>
                  </a:glow>
                </a:effectLst>
                <a:latin typeface="Arial Black" panose="020B0A04020102020204" pitchFamily="34" charset="0"/>
              </a:rPr>
              <a:t>Isaías 1:20</a:t>
            </a:r>
            <a:endParaRPr lang="pt-BR" sz="3200" dirty="0">
              <a:solidFill>
                <a:srgbClr val="162337"/>
              </a:solidFill>
              <a:effectLst>
                <a:glow rad="177800">
                  <a:schemeClr val="bg1"/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05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uxograma: Entrada manual 2"/>
          <p:cNvSpPr/>
          <p:nvPr/>
        </p:nvSpPr>
        <p:spPr>
          <a:xfrm>
            <a:off x="-20712" y="1858871"/>
            <a:ext cx="9324528" cy="1425758"/>
          </a:xfrm>
          <a:prstGeom prst="flowChartManualInput">
            <a:avLst/>
          </a:prstGeom>
          <a:solidFill>
            <a:srgbClr val="8E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luxograma: Entrada manual 3"/>
          <p:cNvSpPr/>
          <p:nvPr/>
        </p:nvSpPr>
        <p:spPr>
          <a:xfrm flipH="1">
            <a:off x="-180528" y="1858871"/>
            <a:ext cx="9484344" cy="1296144"/>
          </a:xfrm>
          <a:prstGeom prst="flowChartManualInput">
            <a:avLst/>
          </a:prstGeom>
          <a:solidFill>
            <a:srgbClr val="1623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-20712" y="2074719"/>
            <a:ext cx="9164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DIOS NOS LLAMA </a:t>
            </a:r>
            <a:endParaRPr lang="es-ES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s-E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(</a:t>
            </a:r>
            <a:r>
              <a:rPr lang="es-E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ISAÍAS 1:18a)</a:t>
            </a:r>
            <a:endParaRPr lang="pt-BR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38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9512" y="1988485"/>
            <a:ext cx="38884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La expresión “venid luego” involucra la cariñosa invitación que nos hace</a:t>
            </a:r>
          </a:p>
          <a:p>
            <a:pPr algn="ctr"/>
            <a:r>
              <a:rPr lang="es-ES" sz="2400" b="1" dirty="0"/>
              <a:t>Dios para encontrarnos personalmente con él. Esta invitación divina es</a:t>
            </a:r>
          </a:p>
          <a:p>
            <a:pPr algn="ctr"/>
            <a:r>
              <a:rPr lang="es-ES" sz="2400" b="1" dirty="0"/>
              <a:t>parte de su plan para salvar al hombre.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49297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1081185"/>
            <a:ext cx="41044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La </a:t>
            </a:r>
            <a:r>
              <a:rPr lang="es-ES" sz="2400" b="1" dirty="0"/>
              <a:t>expresión no presenta a Dios como un juez</a:t>
            </a:r>
          </a:p>
          <a:p>
            <a:pPr algn="ctr"/>
            <a:r>
              <a:rPr lang="es-ES" sz="2400" b="1" dirty="0"/>
              <a:t>desconsiderado, ni un tirano arbitrario, sino como un padre </a:t>
            </a:r>
            <a:r>
              <a:rPr lang="es-ES" sz="2400" b="1" dirty="0" smtClean="0"/>
              <a:t>bondadoso, un </a:t>
            </a:r>
            <a:r>
              <a:rPr lang="es-ES" sz="2400" b="1" dirty="0"/>
              <a:t>amigo comprensivo. Un maravilloso Dios, amante y generoso por </a:t>
            </a:r>
            <a:r>
              <a:rPr lang="es-ES" sz="2400" b="1" dirty="0" smtClean="0"/>
              <a:t>cada uno </a:t>
            </a:r>
            <a:r>
              <a:rPr lang="es-ES" sz="2400" b="1" dirty="0"/>
              <a:t>de nosotros.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7832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1081185"/>
            <a:ext cx="41044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Considerando que fuimos creados, dotados con la capacidad para razonar,</a:t>
            </a:r>
          </a:p>
          <a:p>
            <a:pPr algn="ctr"/>
            <a:r>
              <a:rPr lang="es-ES" sz="2400" b="1" dirty="0"/>
              <a:t>debemos ponernos a cuenta con él. Note que la limpieza del pecado no viene</a:t>
            </a:r>
          </a:p>
          <a:p>
            <a:pPr algn="ctr"/>
            <a:r>
              <a:rPr lang="es-ES" sz="2400" b="1" dirty="0"/>
              <a:t>si no reconocemos que estamos en pecado.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254048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8" y="1081184"/>
            <a:ext cx="41044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“La carga más pesada que llevamos es la carga del pecado. Si tuviéramos</a:t>
            </a:r>
          </a:p>
          <a:p>
            <a:pPr algn="ctr"/>
            <a:r>
              <a:rPr lang="es-ES" sz="2400" b="1" dirty="0"/>
              <a:t>que llevarla solos nos aplastaría. Pero el que no cometió pecado se ha</a:t>
            </a:r>
          </a:p>
          <a:p>
            <a:pPr algn="ctr"/>
            <a:r>
              <a:rPr lang="es-ES" sz="2400" b="1" dirty="0"/>
              <a:t>hecho nuestro sustituto. ‘Yahvé cargó en él, el pecado de todos nosotros’</a:t>
            </a:r>
          </a:p>
          <a:p>
            <a:pPr algn="ctr"/>
            <a:r>
              <a:rPr lang="es-ES" sz="2400" b="1" dirty="0"/>
              <a:t>(Isaías 53:6).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207740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1081185"/>
            <a:ext cx="38164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Muchas veces pensamos que podemos cargar el peso del pecado; </a:t>
            </a:r>
            <a:r>
              <a:rPr lang="es-ES" sz="2400" b="1" dirty="0" smtClean="0"/>
              <a:t>y es </a:t>
            </a:r>
            <a:r>
              <a:rPr lang="es-ES" sz="2400" b="1" dirty="0"/>
              <a:t>más, pensamos darle la solución al mismo tiempo. Lamentablemente, nuestro orgulloso corazón nos traiciona.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39691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1735</TotalTime>
  <Words>622</Words>
  <Application>Microsoft Macintosh PowerPoint</Application>
  <PresentationFormat>On-screen Show (16:9)</PresentationFormat>
  <Paragraphs>49</Paragraphs>
  <Slides>23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Alana</dc:creator>
  <cp:lastModifiedBy>ARTE 02</cp:lastModifiedBy>
  <cp:revision>44</cp:revision>
  <dcterms:created xsi:type="dcterms:W3CDTF">2016-11-13T12:43:12Z</dcterms:created>
  <dcterms:modified xsi:type="dcterms:W3CDTF">2016-12-12T13:45:56Z</dcterms:modified>
</cp:coreProperties>
</file>