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8" r:id="rId2"/>
    <p:sldId id="290" r:id="rId3"/>
    <p:sldId id="257" r:id="rId4"/>
    <p:sldId id="258" r:id="rId5"/>
    <p:sldId id="259" r:id="rId6"/>
    <p:sldId id="260" r:id="rId7"/>
    <p:sldId id="261" r:id="rId8"/>
    <p:sldId id="267" r:id="rId9"/>
    <p:sldId id="266" r:id="rId10"/>
    <p:sldId id="268" r:id="rId11"/>
    <p:sldId id="269" r:id="rId12"/>
    <p:sldId id="280" r:id="rId13"/>
    <p:sldId id="281" r:id="rId14"/>
    <p:sldId id="270" r:id="rId15"/>
    <p:sldId id="271" r:id="rId16"/>
    <p:sldId id="272" r:id="rId17"/>
    <p:sldId id="273" r:id="rId18"/>
    <p:sldId id="282" r:id="rId19"/>
    <p:sldId id="283" r:id="rId20"/>
    <p:sldId id="274" r:id="rId21"/>
    <p:sldId id="284" r:id="rId22"/>
    <p:sldId id="285" r:id="rId23"/>
    <p:sldId id="286" r:id="rId24"/>
    <p:sldId id="287" r:id="rId25"/>
    <p:sldId id="289" r:id="rId26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2337"/>
    <a:srgbClr val="8E1B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270" d="100"/>
          <a:sy n="270" d="100"/>
        </p:scale>
        <p:origin x="-768" y="-1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6352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2706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3521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117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0630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8833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9630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7874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6164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312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0388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8604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068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1081185"/>
            <a:ext cx="45365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Como el ser humano era libre, podría elegir qué camino seguir. Y la </a:t>
            </a:r>
            <a:r>
              <a:rPr lang="es-ES" sz="2400" b="1" dirty="0" smtClean="0"/>
              <a:t>elección de </a:t>
            </a:r>
            <a:r>
              <a:rPr lang="es-ES" sz="2400" b="1" dirty="0"/>
              <a:t>Adán y Eva fue desastrosa. El relato de Génesis 3 señala por lo </a:t>
            </a:r>
            <a:r>
              <a:rPr lang="es-ES" sz="2400" b="1" dirty="0" smtClean="0"/>
              <a:t>menos cuatro </a:t>
            </a:r>
            <a:r>
              <a:rPr lang="es-ES" sz="2400" b="1" dirty="0"/>
              <a:t>consecuencias inmediatas de la desobediencia de Adán y Eva: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341799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87624" y="1210799"/>
            <a:ext cx="7416824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Un sentido inmediato y dominante de culpa y de vergüenza;</a:t>
            </a:r>
            <a:endParaRPr lang="pt-BR" sz="16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467544" y="951570"/>
            <a:ext cx="648072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t-BR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  <a:endParaRPr lang="pt-BR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187624" y="2117740"/>
            <a:ext cx="7416824" cy="120032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Debido a la culpa, la pareja se esforzó para ocultarse de la </a:t>
            </a:r>
            <a:r>
              <a:rPr lang="es-ES" sz="2400" b="1" dirty="0" smtClean="0"/>
              <a:t>presencia de </a:t>
            </a:r>
            <a:r>
              <a:rPr lang="es-ES" sz="2400" b="1" dirty="0"/>
              <a:t>Dios, reconociendo su desobediencia deliberada;</a:t>
            </a:r>
            <a:endParaRPr lang="pt-BR" sz="16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467544" y="2333948"/>
            <a:ext cx="648072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t-BR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  <a:endParaRPr lang="pt-BR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62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1187624" y="808748"/>
            <a:ext cx="7416824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La denuncia y la ejecución inmediata del juicio de Dios sobre </a:t>
            </a:r>
            <a:r>
              <a:rPr lang="es-ES" sz="2400" b="1" dirty="0" smtClean="0"/>
              <a:t>la serpiente</a:t>
            </a:r>
            <a:r>
              <a:rPr lang="es-ES" sz="2400" b="1" dirty="0"/>
              <a:t>, sobre el hombre y la mujer.</a:t>
            </a:r>
            <a:endParaRPr lang="pt-BR" sz="1600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467544" y="692342"/>
            <a:ext cx="648072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t-BR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3</a:t>
            </a:r>
            <a:endParaRPr lang="pt-BR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187624" y="2191125"/>
            <a:ext cx="7416824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La expulsión de la pareja del jardín del Edén y la prohibición </a:t>
            </a:r>
            <a:r>
              <a:rPr lang="es-ES" sz="2400" b="1" dirty="0" smtClean="0"/>
              <a:t>de acercarse </a:t>
            </a:r>
            <a:r>
              <a:rPr lang="es-ES" sz="2400" b="1" dirty="0"/>
              <a:t>al Árbol de la Vida.</a:t>
            </a:r>
            <a:endParaRPr lang="pt-BR" sz="1600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467544" y="2074719"/>
            <a:ext cx="648072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t-BR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4</a:t>
            </a:r>
            <a:endParaRPr lang="pt-BR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38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1081185"/>
            <a:ext cx="41124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En relación a la entrada del pecado en la historia humana, la </a:t>
            </a:r>
            <a:r>
              <a:rPr lang="es-ES" sz="2400" b="1" dirty="0" smtClean="0"/>
              <a:t>Biblia enseña </a:t>
            </a:r>
            <a:r>
              <a:rPr lang="es-ES" sz="2400" b="1" dirty="0"/>
              <a:t>que éste comenzó con la transgresión de Adán en el Jardín del</a:t>
            </a:r>
          </a:p>
          <a:p>
            <a:pPr algn="ctr"/>
            <a:r>
              <a:rPr lang="es-ES" sz="2400" b="1" dirty="0"/>
              <a:t>Edén y, por lo tanto, con un acto perfectamente voluntario de parte </a:t>
            </a:r>
            <a:r>
              <a:rPr lang="es-ES" sz="2400" b="1" dirty="0" smtClean="0"/>
              <a:t>del ser </a:t>
            </a:r>
            <a:r>
              <a:rPr lang="es-ES" sz="2400" b="1" dirty="0"/>
              <a:t>humano.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293796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1210799"/>
            <a:ext cx="45365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Desafortunadamente, Adán y Eva confiaron más en sus </a:t>
            </a:r>
            <a:r>
              <a:rPr lang="es-ES" sz="2400" b="1" dirty="0" smtClean="0"/>
              <a:t>sentimientos que </a:t>
            </a:r>
            <a:r>
              <a:rPr lang="es-ES" sz="2400" b="1" dirty="0"/>
              <a:t>en la palabra de Dios. De ese modo rompieron su dependencia de Dios,</a:t>
            </a:r>
          </a:p>
          <a:p>
            <a:pPr algn="ctr"/>
            <a:r>
              <a:rPr lang="es-ES" sz="2400" b="1" dirty="0"/>
              <a:t>cayeron de su elevada posición y se sumergieron en el pecado.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96404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uxograma: Entrada manual 2"/>
          <p:cNvSpPr/>
          <p:nvPr/>
        </p:nvSpPr>
        <p:spPr>
          <a:xfrm>
            <a:off x="-20712" y="1858871"/>
            <a:ext cx="9324528" cy="1425758"/>
          </a:xfrm>
          <a:prstGeom prst="flowChartManualInput">
            <a:avLst/>
          </a:prstGeom>
          <a:solidFill>
            <a:srgbClr val="8E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luxograma: Entrada manual 3"/>
          <p:cNvSpPr/>
          <p:nvPr/>
        </p:nvSpPr>
        <p:spPr>
          <a:xfrm flipH="1">
            <a:off x="-180528" y="1996031"/>
            <a:ext cx="9484344" cy="1158984"/>
          </a:xfrm>
          <a:prstGeom prst="flowChartManualInput">
            <a:avLst/>
          </a:prstGeom>
          <a:solidFill>
            <a:srgbClr val="1623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683568" y="2277504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¿QUÉ ES EL PECADO?</a:t>
            </a:r>
          </a:p>
        </p:txBody>
      </p:sp>
    </p:spTree>
    <p:extLst>
      <p:ext uri="{BB962C8B-B14F-4D97-AF65-F5344CB8AC3E}">
        <p14:creationId xmlns:p14="http://schemas.microsoft.com/office/powerpoint/2010/main" val="62025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1145992"/>
            <a:ext cx="41124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Una de las definiciones clásicas del pecado se encuentra en 1 Juan 3:4</a:t>
            </a:r>
            <a:r>
              <a:rPr lang="es-ES" sz="2400" b="1" dirty="0" smtClean="0"/>
              <a:t>: “</a:t>
            </a:r>
            <a:r>
              <a:rPr lang="es-ES" sz="2400" b="1" dirty="0"/>
              <a:t>El pecado es transgresión de la ley” (NVI). Sin embargo, la Biblia usa </a:t>
            </a:r>
            <a:r>
              <a:rPr lang="es-ES" sz="2400" b="1" dirty="0" smtClean="0"/>
              <a:t>diversos vocablos </a:t>
            </a:r>
            <a:r>
              <a:rPr lang="es-ES" sz="2400" b="1" dirty="0"/>
              <a:t>para referirse al pecado y muestra así su diversidad de</a:t>
            </a:r>
          </a:p>
          <a:p>
            <a:pPr algn="ctr"/>
            <a:r>
              <a:rPr lang="es-ES" sz="2400" b="1" dirty="0"/>
              <a:t>significados.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409664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8032" y="497920"/>
            <a:ext cx="7914409" cy="8309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Algo terrible, temible, malo (Génesis 28:17), denota algo nociva o perjudicial;</a:t>
            </a:r>
            <a:endParaRPr lang="pt-BR" sz="16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630195" y="1470028"/>
            <a:ext cx="7914409" cy="8309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Maldad (Éxodo 2:13), usado en el sentido de una culpa moral </a:t>
            </a:r>
            <a:r>
              <a:rPr lang="es-ES" sz="2400" b="1" dirty="0" smtClean="0"/>
              <a:t>que resulta </a:t>
            </a:r>
            <a:r>
              <a:rPr lang="es-ES" sz="2400" b="1" dirty="0"/>
              <a:t>de una vida sin reglas;</a:t>
            </a:r>
            <a:endParaRPr lang="pt-BR" sz="1600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618575" y="2442136"/>
            <a:ext cx="7914409" cy="156966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Errar el camino, errar al blanco (Jueces 20:16; Job 5:24; </a:t>
            </a:r>
            <a:r>
              <a:rPr lang="es-ES" sz="2400" b="1" dirty="0" smtClean="0"/>
              <a:t>Proverbios 8:36</a:t>
            </a:r>
            <a:r>
              <a:rPr lang="es-ES" sz="2400" b="1" dirty="0"/>
              <a:t>), que incluye el concepto de cometer un error </a:t>
            </a:r>
            <a:r>
              <a:rPr lang="es-ES" sz="2400" b="1" dirty="0" smtClean="0"/>
              <a:t>deliberadamente, a </a:t>
            </a:r>
            <a:r>
              <a:rPr lang="es-ES" sz="2400" b="1" dirty="0"/>
              <a:t>propósito y no meramente como engaño inocente, ingenuo;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109760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8032" y="368306"/>
            <a:ext cx="7914409" cy="120032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Iniquidad (1 Samuel 3:13), que significa culpa y tiene la connotación </a:t>
            </a:r>
            <a:r>
              <a:rPr lang="es-ES" sz="2400" b="1" dirty="0" smtClean="0"/>
              <a:t>de deshonestidad </a:t>
            </a:r>
            <a:r>
              <a:rPr lang="es-ES" sz="2400" b="1" dirty="0"/>
              <a:t>y de apartarse intencionalmente de la justicia de Dios;</a:t>
            </a:r>
            <a:endParaRPr lang="pt-BR" sz="16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630195" y="1534835"/>
            <a:ext cx="7914409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Mal (Romanos 13:3), denotando </a:t>
            </a:r>
            <a:r>
              <a:rPr lang="pt-BR" sz="2400" b="1" dirty="0" err="1"/>
              <a:t>el</a:t>
            </a:r>
            <a:r>
              <a:rPr lang="pt-BR" sz="2400" b="1" dirty="0"/>
              <a:t> mal moral o mal físico;</a:t>
            </a:r>
            <a:endParaRPr lang="pt-BR" sz="1600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618575" y="2053293"/>
            <a:ext cx="7914409" cy="8309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Impiedad (Romanos 1:18), que denota una culpa que es </a:t>
            </a:r>
            <a:r>
              <a:rPr lang="es-ES" sz="2400" b="1" dirty="0" smtClean="0"/>
              <a:t>merecedora de </a:t>
            </a:r>
            <a:r>
              <a:rPr lang="es-ES" sz="2400" b="1" dirty="0"/>
              <a:t>la muerte;</a:t>
            </a:r>
            <a:endParaRPr lang="pt-BR" sz="16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618032" y="2895787"/>
            <a:ext cx="7914409" cy="8309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Injusticia (1 Corintios 6:9), que se refiere a cualquier </a:t>
            </a:r>
            <a:r>
              <a:rPr lang="es-ES" sz="2400" b="1" dirty="0" smtClean="0"/>
              <a:t>comportamiento injusto</a:t>
            </a:r>
            <a:r>
              <a:rPr lang="es-ES" sz="2400" b="1" dirty="0"/>
              <a:t>, en sentido amplio;</a:t>
            </a:r>
            <a:endParaRPr lang="pt-BR" sz="1600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618031" y="3738280"/>
            <a:ext cx="7914409" cy="8309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Transgresión (1 Timoteo 1:9), que significa incumplimiento de la ley;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13281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8030" y="399661"/>
            <a:ext cx="7914409" cy="83099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tx1"/>
                </a:solidFill>
              </a:rPr>
              <a:t>A partir de las afirmaciones previas, podemos concluir lo siguiente:</a:t>
            </a:r>
            <a:endParaRPr lang="pt-BR" sz="1600" b="1" dirty="0">
              <a:solidFill>
                <a:schemeClr val="tx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43680" y="1370203"/>
            <a:ext cx="7914409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Pecado es básicamente desobediencia a Dios;</a:t>
            </a:r>
            <a:endParaRPr lang="pt-BR" sz="1600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643680" y="1953468"/>
            <a:ext cx="7914409" cy="8309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Pecado involucra no solo la omisión negativa del bien, sino </a:t>
            </a:r>
            <a:r>
              <a:rPr lang="es-ES" sz="2400" b="1" dirty="0" smtClean="0"/>
              <a:t>principalmente la </a:t>
            </a:r>
            <a:r>
              <a:rPr lang="es-ES" sz="2400" b="1" dirty="0"/>
              <a:t>aceptación positiva del mal.</a:t>
            </a:r>
            <a:endParaRPr lang="pt-BR" sz="16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643679" y="2925576"/>
            <a:ext cx="7914409" cy="8309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En última instancia, el pecado es una rebelión contra Dios, </a:t>
            </a:r>
            <a:r>
              <a:rPr lang="es-ES" sz="2400" b="1" dirty="0" smtClean="0"/>
              <a:t>que lleva </a:t>
            </a:r>
            <a:r>
              <a:rPr lang="es-ES" sz="2400" b="1" dirty="0"/>
              <a:t>a la desobediencia de sus patrones y normas.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127719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NHETA_SS_2017_ES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736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34528" y="1534835"/>
            <a:ext cx="650582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/>
              <a:t>  El                           </a:t>
            </a:r>
            <a:r>
              <a:rPr lang="es-ES" sz="3600" b="1" dirty="0"/>
              <a:t>es todo</a:t>
            </a:r>
          </a:p>
          <a:p>
            <a:r>
              <a:rPr lang="es-ES" sz="3600" b="1" dirty="0"/>
              <a:t>lo que es</a:t>
            </a:r>
            <a:r>
              <a:rPr lang="pt-BR" sz="3600" b="1" dirty="0" smtClean="0"/>
              <a:t>                                   al          </a:t>
            </a:r>
          </a:p>
          <a:p>
            <a:r>
              <a:rPr lang="pt-BR" sz="3600" b="1" dirty="0" smtClean="0"/>
              <a:t>                           de                  .</a:t>
            </a:r>
            <a:endParaRPr lang="pt-BR" sz="24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1547664" y="1351910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PECADO</a:t>
            </a:r>
            <a:endParaRPr lang="pt-B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843808" y="1908783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CONTRARIO</a:t>
            </a:r>
            <a:endParaRPr lang="pt-B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39552" y="2453632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CARÁCTER</a:t>
            </a:r>
            <a:endParaRPr lang="pt-B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355976" y="2450269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DIOS</a:t>
            </a:r>
            <a:endParaRPr lang="pt-B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448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uxograma: Entrada manual 2"/>
          <p:cNvSpPr/>
          <p:nvPr/>
        </p:nvSpPr>
        <p:spPr>
          <a:xfrm>
            <a:off x="-20712" y="1858871"/>
            <a:ext cx="9324528" cy="1425758"/>
          </a:xfrm>
          <a:prstGeom prst="flowChartManualInput">
            <a:avLst/>
          </a:prstGeom>
          <a:solidFill>
            <a:srgbClr val="8E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luxograma: Entrada manual 3"/>
          <p:cNvSpPr/>
          <p:nvPr/>
        </p:nvSpPr>
        <p:spPr>
          <a:xfrm flipH="1">
            <a:off x="-180528" y="1996031"/>
            <a:ext cx="9484344" cy="1158984"/>
          </a:xfrm>
          <a:prstGeom prst="flowChartManualInput">
            <a:avLst/>
          </a:prstGeom>
          <a:solidFill>
            <a:srgbClr val="1623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323528" y="2332904"/>
            <a:ext cx="83529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¿TENEMOS ESPERANZA?</a:t>
            </a:r>
          </a:p>
        </p:txBody>
      </p:sp>
    </p:spTree>
    <p:extLst>
      <p:ext uri="{BB962C8B-B14F-4D97-AF65-F5344CB8AC3E}">
        <p14:creationId xmlns:p14="http://schemas.microsoft.com/office/powerpoint/2010/main" val="172154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84524" y="1340413"/>
            <a:ext cx="36554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Somos pecadores, es verdad. Pero no estamos solos. Por eso, no necesitamos</a:t>
            </a:r>
          </a:p>
          <a:p>
            <a:pPr algn="ctr"/>
            <a:r>
              <a:rPr lang="es-ES" sz="2400" b="1" dirty="0"/>
              <a:t>desesperarnos. En Dios podemos vencer el pecado y soñar con el</a:t>
            </a:r>
          </a:p>
          <a:p>
            <a:pPr algn="ctr"/>
            <a:r>
              <a:rPr lang="es-ES" sz="2400" b="1" dirty="0"/>
              <a:t>Edén restaurado.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269079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81454" y="757149"/>
            <a:ext cx="36554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La expectativa de Dios para nosotros es altísima. Y, convengamos, sólo</a:t>
            </a:r>
          </a:p>
          <a:p>
            <a:pPr algn="ctr"/>
            <a:r>
              <a:rPr lang="es-ES" sz="2400" b="1" dirty="0"/>
              <a:t>seremos capaces de vivir como él quiere si experimentamos un </a:t>
            </a:r>
            <a:r>
              <a:rPr lang="es-ES" sz="2400" b="1" dirty="0" smtClean="0"/>
              <a:t>cambio drástico</a:t>
            </a:r>
            <a:r>
              <a:rPr lang="es-ES" sz="2400" b="1" dirty="0"/>
              <a:t>, un nuevo nacimiento real, el nuevo estatus de hijos e hijas de</a:t>
            </a:r>
          </a:p>
          <a:p>
            <a:pPr algn="ctr"/>
            <a:r>
              <a:rPr lang="es-ES" sz="2400" b="1" dirty="0"/>
              <a:t>Dios, que nos dará consciencia de nuestra responsabilidad.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338888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81454" y="757149"/>
            <a:ext cx="36554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Entonces entenderemos</a:t>
            </a:r>
          </a:p>
          <a:p>
            <a:pPr algn="ctr"/>
            <a:r>
              <a:rPr lang="es-ES" sz="2400" b="1" dirty="0"/>
              <a:t>que, porque somos hijos e hijas del Rey del Universo, </a:t>
            </a:r>
            <a:r>
              <a:rPr lang="es-ES" sz="2400" b="1" dirty="0" smtClean="0"/>
              <a:t>debemos vivir </a:t>
            </a:r>
            <a:r>
              <a:rPr lang="es-ES" sz="2400" b="1" dirty="0"/>
              <a:t>de la manera que conviene al estatus de la nobleza. Una vida </a:t>
            </a:r>
            <a:r>
              <a:rPr lang="es-ES" sz="2400" b="1" dirty="0" smtClean="0"/>
              <a:t>así es </a:t>
            </a:r>
            <a:r>
              <a:rPr lang="es-ES" sz="2400" b="1" dirty="0"/>
              <a:t>resultado de la salvación concedida a nosotros por Jesucristo. Sólo él </a:t>
            </a:r>
            <a:r>
              <a:rPr lang="es-ES" sz="2400" b="1" dirty="0" smtClean="0"/>
              <a:t>es capaz </a:t>
            </a:r>
            <a:r>
              <a:rPr lang="es-ES" sz="2400" b="1" dirty="0"/>
              <a:t>de vencer el pecado que hay en nosotros.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371088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950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11056" y="3479051"/>
            <a:ext cx="6051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rgbClr val="162337"/>
                </a:solidFill>
                <a:effectLst>
                  <a:glow rad="177800">
                    <a:schemeClr val="bg1"/>
                  </a:glow>
                </a:effectLst>
                <a:latin typeface="Arial Black" panose="020B0A04020102020204" pitchFamily="34" charset="0"/>
              </a:rPr>
              <a:t>“Del árbol del conocimiento del bien y </a:t>
            </a:r>
            <a:r>
              <a:rPr lang="es-ES" dirty="0" smtClean="0">
                <a:solidFill>
                  <a:srgbClr val="162337"/>
                </a:solidFill>
                <a:effectLst>
                  <a:glow rad="177800">
                    <a:schemeClr val="bg1"/>
                  </a:glow>
                </a:effectLst>
                <a:latin typeface="Arial Black" panose="020B0A04020102020204" pitchFamily="34" charset="0"/>
              </a:rPr>
              <a:t>del</a:t>
            </a:r>
          </a:p>
          <a:p>
            <a:pPr algn="ctr"/>
            <a:r>
              <a:rPr lang="es-ES" dirty="0" smtClean="0">
                <a:solidFill>
                  <a:srgbClr val="162337"/>
                </a:solidFill>
                <a:effectLst>
                  <a:glow rad="177800">
                    <a:schemeClr val="bg1"/>
                  </a:glow>
                </a:effectLst>
                <a:latin typeface="Arial Black" panose="020B0A04020102020204" pitchFamily="34" charset="0"/>
              </a:rPr>
              <a:t>mal </a:t>
            </a:r>
            <a:r>
              <a:rPr lang="es-ES" dirty="0">
                <a:solidFill>
                  <a:srgbClr val="162337"/>
                </a:solidFill>
                <a:effectLst>
                  <a:glow rad="177800">
                    <a:schemeClr val="bg1"/>
                  </a:glow>
                </a:effectLst>
                <a:latin typeface="Arial Black" panose="020B0A04020102020204" pitchFamily="34" charset="0"/>
              </a:rPr>
              <a:t>no </a:t>
            </a:r>
            <a:r>
              <a:rPr lang="es-ES" dirty="0" smtClean="0">
                <a:solidFill>
                  <a:srgbClr val="162337"/>
                </a:solidFill>
                <a:effectLst>
                  <a:glow rad="177800">
                    <a:schemeClr val="bg1"/>
                  </a:glow>
                </a:effectLst>
                <a:latin typeface="Arial Black" panose="020B0A04020102020204" pitchFamily="34" charset="0"/>
              </a:rPr>
              <a:t>deberás comer</a:t>
            </a:r>
            <a:r>
              <a:rPr lang="es-ES" dirty="0">
                <a:solidFill>
                  <a:srgbClr val="162337"/>
                </a:solidFill>
                <a:effectLst>
                  <a:glow rad="177800">
                    <a:schemeClr val="bg1"/>
                  </a:glow>
                </a:effectLst>
                <a:latin typeface="Arial Black" panose="020B0A04020102020204" pitchFamily="34" charset="0"/>
              </a:rPr>
              <a:t>. El día que de él </a:t>
            </a:r>
            <a:r>
              <a:rPr lang="es-ES" dirty="0" smtClean="0">
                <a:solidFill>
                  <a:srgbClr val="162337"/>
                </a:solidFill>
                <a:effectLst>
                  <a:glow rad="177800">
                    <a:schemeClr val="bg1"/>
                  </a:glow>
                </a:effectLst>
                <a:latin typeface="Arial Black" panose="020B0A04020102020204" pitchFamily="34" charset="0"/>
              </a:rPr>
              <a:t>comas,</a:t>
            </a:r>
          </a:p>
          <a:p>
            <a:pPr algn="ctr"/>
            <a:r>
              <a:rPr lang="es-ES" dirty="0" smtClean="0">
                <a:solidFill>
                  <a:srgbClr val="162337"/>
                </a:solidFill>
                <a:effectLst>
                  <a:glow rad="177800">
                    <a:schemeClr val="bg1"/>
                  </a:glow>
                </a:effectLst>
                <a:latin typeface="Arial Black" panose="020B0A04020102020204" pitchFamily="34" charset="0"/>
              </a:rPr>
              <a:t>ciertamente </a:t>
            </a:r>
            <a:r>
              <a:rPr lang="es-ES" dirty="0">
                <a:solidFill>
                  <a:srgbClr val="162337"/>
                </a:solidFill>
                <a:effectLst>
                  <a:glow rad="177800">
                    <a:schemeClr val="bg1"/>
                  </a:glow>
                </a:effectLst>
                <a:latin typeface="Arial Black" panose="020B0A04020102020204" pitchFamily="34" charset="0"/>
              </a:rPr>
              <a:t>morirás” (Génesis 2:17, NVI).</a:t>
            </a:r>
            <a:endParaRPr lang="pt-BR" dirty="0">
              <a:solidFill>
                <a:srgbClr val="162337"/>
              </a:solidFill>
              <a:effectLst>
                <a:glow rad="177800">
                  <a:schemeClr val="bg1"/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05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562727"/>
            <a:ext cx="41764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/>
              <a:t>Como agente moral libre, el ser humano debería disfrutar de libertad</a:t>
            </a:r>
          </a:p>
          <a:p>
            <a:pPr algn="ctr"/>
            <a:r>
              <a:rPr lang="es-ES" sz="2800" b="1" dirty="0"/>
              <a:t>con responsabilidad. Desgraciadamente, Adán y Eva no usaron bien su</a:t>
            </a:r>
          </a:p>
          <a:p>
            <a:pPr algn="ctr"/>
            <a:r>
              <a:rPr lang="es-ES" sz="2800" b="1" dirty="0"/>
              <a:t>libertad y actuaron con total irresponsabilidad cuando debieron tomar</a:t>
            </a:r>
          </a:p>
          <a:p>
            <a:pPr algn="ctr"/>
            <a:r>
              <a:rPr lang="es-ES" sz="2800" b="1" dirty="0"/>
              <a:t>una decisión.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30032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uxograma: Entrada manual 2"/>
          <p:cNvSpPr/>
          <p:nvPr/>
        </p:nvSpPr>
        <p:spPr>
          <a:xfrm>
            <a:off x="-20712" y="1858871"/>
            <a:ext cx="9324528" cy="1425758"/>
          </a:xfrm>
          <a:prstGeom prst="flowChartManualInput">
            <a:avLst/>
          </a:prstGeom>
          <a:solidFill>
            <a:srgbClr val="8E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luxograma: Entrada manual 3"/>
          <p:cNvSpPr/>
          <p:nvPr/>
        </p:nvSpPr>
        <p:spPr>
          <a:xfrm flipH="1">
            <a:off x="-180528" y="1996031"/>
            <a:ext cx="9484344" cy="1158984"/>
          </a:xfrm>
          <a:prstGeom prst="flowChartManualInput">
            <a:avLst/>
          </a:prstGeom>
          <a:solidFill>
            <a:srgbClr val="1623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-20712" y="2277504"/>
            <a:ext cx="9164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EL ORIGEN DEL PECADO</a:t>
            </a:r>
          </a:p>
        </p:txBody>
      </p:sp>
    </p:spTree>
    <p:extLst>
      <p:ext uri="{BB962C8B-B14F-4D97-AF65-F5344CB8AC3E}">
        <p14:creationId xmlns:p14="http://schemas.microsoft.com/office/powerpoint/2010/main" val="184338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3568" y="1145992"/>
            <a:ext cx="33843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Según el relato bíblico, el pecado se originó en el mundo angélico.</a:t>
            </a:r>
          </a:p>
          <a:p>
            <a:pPr algn="ctr"/>
            <a:r>
              <a:rPr lang="es-ES" sz="2400" b="1" dirty="0"/>
              <a:t>Lucifer, un ser muy exaltado entre los ángeles, se volvió orgulloso</a:t>
            </a:r>
          </a:p>
          <a:p>
            <a:pPr algn="ctr"/>
            <a:r>
              <a:rPr lang="es-ES" sz="2400" b="1" dirty="0"/>
              <a:t>(Ezequiel 28:17; 1 Timoteo 3:6).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49297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0355" y="1534835"/>
            <a:ext cx="409963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El conflicto celestial de ahí resultante finalizó cuando Lucifer, </a:t>
            </a:r>
            <a:r>
              <a:rPr lang="es-ES" sz="2400" b="1" dirty="0" smtClean="0"/>
              <a:t>ahora conocido </a:t>
            </a:r>
            <a:r>
              <a:rPr lang="es-ES" sz="2400" b="1" dirty="0"/>
              <a:t>como Satanás, el adversario, fue expulsado del Cielo </a:t>
            </a:r>
            <a:r>
              <a:rPr lang="es-ES" sz="2400" b="1" dirty="0" smtClean="0"/>
              <a:t>junto con </a:t>
            </a:r>
            <a:r>
              <a:rPr lang="es-ES" sz="2400" b="1" dirty="0"/>
              <a:t>sus ángeles </a:t>
            </a:r>
            <a:endParaRPr lang="es-ES" sz="2400" b="1" dirty="0" smtClean="0"/>
          </a:p>
          <a:p>
            <a:pPr algn="ctr"/>
            <a:r>
              <a:rPr lang="es-ES" sz="2400" b="1" dirty="0" smtClean="0"/>
              <a:t>(</a:t>
            </a:r>
            <a:r>
              <a:rPr lang="es-ES" sz="2400" b="1" dirty="0"/>
              <a:t>Apocalipsis 12:4, 7-9).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61170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uxograma: Entrada manual 2"/>
          <p:cNvSpPr/>
          <p:nvPr/>
        </p:nvSpPr>
        <p:spPr>
          <a:xfrm>
            <a:off x="-20712" y="1858871"/>
            <a:ext cx="9324528" cy="1814602"/>
          </a:xfrm>
          <a:prstGeom prst="flowChartManualInput">
            <a:avLst/>
          </a:prstGeom>
          <a:solidFill>
            <a:srgbClr val="8E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luxograma: Entrada manual 3"/>
          <p:cNvSpPr/>
          <p:nvPr/>
        </p:nvSpPr>
        <p:spPr>
          <a:xfrm flipH="1">
            <a:off x="-180528" y="1996031"/>
            <a:ext cx="9484344" cy="1534763"/>
          </a:xfrm>
          <a:prstGeom prst="flowChartManualInput">
            <a:avLst/>
          </a:prstGeom>
          <a:solidFill>
            <a:srgbClr val="1623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-20712" y="2241963"/>
            <a:ext cx="91647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LA ENTRADA DEL PECADO EN NUESTRO PLANETA</a:t>
            </a:r>
            <a:endParaRPr lang="pt-BR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1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4634" y="821956"/>
            <a:ext cx="46805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Antes del pecado había perfecta armonía entre la criatura y el </a:t>
            </a:r>
            <a:r>
              <a:rPr lang="es-ES" sz="2400" b="1" dirty="0" smtClean="0"/>
              <a:t>Creador, lo </a:t>
            </a:r>
            <a:r>
              <a:rPr lang="es-ES" sz="2400" b="1" dirty="0"/>
              <a:t>que implicaba subordinación libre; la razón humana estaba </a:t>
            </a:r>
            <a:r>
              <a:rPr lang="es-ES" sz="2400" b="1" dirty="0" smtClean="0"/>
              <a:t>sujeta a </a:t>
            </a:r>
            <a:r>
              <a:rPr lang="es-ES" sz="2400" b="1" dirty="0"/>
              <a:t>Dios. Además de eso, la voluntad estaba sujeta a la razón; los afectos y</a:t>
            </a:r>
          </a:p>
          <a:p>
            <a:pPr algn="ctr"/>
            <a:r>
              <a:rPr lang="es-ES" sz="2400" b="1" dirty="0"/>
              <a:t>apetitos eran controlados por la voluntad. No había rebelión, </a:t>
            </a:r>
            <a:r>
              <a:rPr lang="es-ES" sz="2400" b="1" dirty="0" smtClean="0"/>
              <a:t>desproporción, desequilibrio</a:t>
            </a:r>
            <a:r>
              <a:rPr lang="es-ES" sz="2400" b="1" dirty="0"/>
              <a:t>.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206069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817</TotalTime>
  <Words>875</Words>
  <Application>Microsoft Macintosh PowerPoint</Application>
  <PresentationFormat>On-screen Show (16:9)</PresentationFormat>
  <Paragraphs>60</Paragraphs>
  <Slides>25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</dc:creator>
  <cp:lastModifiedBy>ARTE 02</cp:lastModifiedBy>
  <cp:revision>28</cp:revision>
  <dcterms:created xsi:type="dcterms:W3CDTF">2016-11-13T12:43:12Z</dcterms:created>
  <dcterms:modified xsi:type="dcterms:W3CDTF">2016-12-12T13:41:53Z</dcterms:modified>
</cp:coreProperties>
</file>