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9" r:id="rId4"/>
    <p:sldId id="258" r:id="rId5"/>
    <p:sldId id="260" r:id="rId6"/>
    <p:sldId id="261" r:id="rId7"/>
    <p:sldId id="262" r:id="rId8"/>
    <p:sldId id="263" r:id="rId9"/>
    <p:sldId id="265" r:id="rId10"/>
    <p:sldId id="267"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9144000" cy="5715000" type="screen16x1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882" y="-90"/>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49EF2E-596E-48A0-8ACE-5142F7FDEB85}" type="datetimeFigureOut">
              <a:rPr lang="pt-BR" smtClean="0"/>
              <a:t>17/01/2017</a:t>
            </a:fld>
            <a:endParaRPr lang="pt-BR"/>
          </a:p>
        </p:txBody>
      </p:sp>
      <p:sp>
        <p:nvSpPr>
          <p:cNvPr id="4" name="Espaço Reservado para Imagem de Slide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F3EA64-4926-4F60-B653-5A20F041894D}" type="slidenum">
              <a:rPr lang="pt-BR" smtClean="0"/>
              <a:t>‹nº›</a:t>
            </a:fld>
            <a:endParaRPr lang="pt-BR"/>
          </a:p>
        </p:txBody>
      </p:sp>
    </p:spTree>
    <p:extLst>
      <p:ext uri="{BB962C8B-B14F-4D97-AF65-F5344CB8AC3E}">
        <p14:creationId xmlns:p14="http://schemas.microsoft.com/office/powerpoint/2010/main" val="419711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775355"/>
            <a:ext cx="7772400" cy="1225021"/>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17/01/2017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49690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17/01/2017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46084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28865"/>
            <a:ext cx="2057400" cy="4876271"/>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28865"/>
            <a:ext cx="6019800" cy="4876271"/>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17/01/2017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280235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B856212-0EEE-480A-8695-D7BA88EFC0FB}" type="datetimeFigureOut">
              <a:rPr lang="pt-BR" smtClean="0"/>
              <a:t>17/01/2017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235860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672417"/>
            <a:ext cx="7772400" cy="1135063"/>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3B856212-0EEE-480A-8695-D7BA88EFC0FB}" type="datetimeFigureOut">
              <a:rPr lang="pt-BR" smtClean="0"/>
              <a:t>17/01/2017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167197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3B856212-0EEE-480A-8695-D7BA88EFC0FB}" type="datetimeFigureOut">
              <a:rPr lang="pt-BR" smtClean="0"/>
              <a:t>17/01/2017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94536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3B856212-0EEE-480A-8695-D7BA88EFC0FB}" type="datetimeFigureOut">
              <a:rPr lang="pt-BR" smtClean="0"/>
              <a:t>17/01/2017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4405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3B856212-0EEE-480A-8695-D7BA88EFC0FB}" type="datetimeFigureOut">
              <a:rPr lang="pt-BR" smtClean="0"/>
              <a:t>17/01/2017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4520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B856212-0EEE-480A-8695-D7BA88EFC0FB}" type="datetimeFigureOut">
              <a:rPr lang="pt-BR" smtClean="0"/>
              <a:t>17/01/2017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257423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27542"/>
            <a:ext cx="3008313" cy="968375"/>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B856212-0EEE-480A-8695-D7BA88EFC0FB}" type="datetimeFigureOut">
              <a:rPr lang="pt-BR" smtClean="0"/>
              <a:t>17/01/2017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28616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000500"/>
            <a:ext cx="5486400" cy="472282"/>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B856212-0EEE-480A-8695-D7BA88EFC0FB}" type="datetimeFigureOut">
              <a:rPr lang="pt-BR" smtClean="0"/>
              <a:t>17/01/2017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68DD814-724D-41FD-A55C-E65B394799A5}" type="slidenum">
              <a:rPr lang="pt-BR" smtClean="0"/>
              <a:t>‹nº›</a:t>
            </a:fld>
            <a:endParaRPr lang="pt-BR"/>
          </a:p>
        </p:txBody>
      </p:sp>
    </p:spTree>
    <p:extLst>
      <p:ext uri="{BB962C8B-B14F-4D97-AF65-F5344CB8AC3E}">
        <p14:creationId xmlns:p14="http://schemas.microsoft.com/office/powerpoint/2010/main" val="367031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B856212-0EEE-480A-8695-D7BA88EFC0FB}" type="datetimeFigureOut">
              <a:rPr lang="pt-BR" smtClean="0"/>
              <a:t>17/01/2017</a:t>
            </a:fld>
            <a:endParaRPr lang="pt-BR"/>
          </a:p>
        </p:txBody>
      </p:sp>
      <p:sp>
        <p:nvSpPr>
          <p:cNvPr id="5" name="Espaço Reservado para Rodapé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768DD814-724D-41FD-A55C-E65B394799A5}" type="slidenum">
              <a:rPr lang="pt-BR" smtClean="0"/>
              <a:t>‹nº›</a:t>
            </a:fld>
            <a:endParaRPr lang="pt-BR"/>
          </a:p>
        </p:txBody>
      </p:sp>
    </p:spTree>
    <p:extLst>
      <p:ext uri="{BB962C8B-B14F-4D97-AF65-F5344CB8AC3E}">
        <p14:creationId xmlns:p14="http://schemas.microsoft.com/office/powerpoint/2010/main" val="297135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34692" y="1561356"/>
            <a:ext cx="6696744" cy="175432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II. ¿QUÉ ES EL MATRIMONIO? </a:t>
            </a:r>
            <a:endParaRPr lang="pt-B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32426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42203" y="3145532"/>
            <a:ext cx="7740588" cy="1384995"/>
          </a:xfrm>
          <a:prstGeom prst="rect">
            <a:avLst/>
          </a:prstGeom>
          <a:noFill/>
        </p:spPr>
        <p:txBody>
          <a:bodyPr wrap="square" rtlCol="0">
            <a:spAutoFit/>
          </a:bodyPr>
          <a:lstStyle/>
          <a:p>
            <a:pPr algn="ctr"/>
            <a:r>
              <a:rPr lang="es-ES" sz="2800" b="1" dirty="0">
                <a:solidFill>
                  <a:schemeClr val="tx2">
                    <a:lumMod val="50000"/>
                  </a:schemeClr>
                </a:solidFill>
              </a:rPr>
              <a:t>“Por tanto, dejará el hombre a su padre y a su madre, y se unirá a su mujer, y serán una sola carne”. Génesis 2:24 </a:t>
            </a:r>
            <a:endParaRPr lang="pt-BR" sz="2800" b="1" dirty="0">
              <a:solidFill>
                <a:schemeClr val="tx2">
                  <a:lumMod val="50000"/>
                </a:schemeClr>
              </a:solidFill>
            </a:endParaRPr>
          </a:p>
        </p:txBody>
      </p:sp>
    </p:spTree>
    <p:extLst>
      <p:ext uri="{BB962C8B-B14F-4D97-AF65-F5344CB8AC3E}">
        <p14:creationId xmlns:p14="http://schemas.microsoft.com/office/powerpoint/2010/main" val="4792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upo 4"/>
          <p:cNvGrpSpPr/>
          <p:nvPr/>
        </p:nvGrpSpPr>
        <p:grpSpPr>
          <a:xfrm>
            <a:off x="1342866" y="235014"/>
            <a:ext cx="6901542" cy="1015663"/>
            <a:chOff x="1342866" y="235014"/>
            <a:chExt cx="6901542" cy="1015663"/>
          </a:xfrm>
        </p:grpSpPr>
        <p:sp>
          <p:nvSpPr>
            <p:cNvPr id="2" name="CaixaDeTexto 1"/>
            <p:cNvSpPr txBox="1"/>
            <p:nvPr/>
          </p:nvSpPr>
          <p:spPr>
            <a:xfrm>
              <a:off x="1691680" y="481236"/>
              <a:ext cx="6552728"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800" b="1" dirty="0">
                  <a:solidFill>
                    <a:schemeClr val="bg1"/>
                  </a:solidFill>
                  <a:effectLst>
                    <a:outerShdw blurRad="38100" dist="38100" dir="2700000" algn="tl">
                      <a:srgbClr val="000000">
                        <a:alpha val="43137"/>
                      </a:srgbClr>
                    </a:outerShdw>
                  </a:effectLst>
                </a:rPr>
                <a:t>El abandono de relaciones anteriores. </a:t>
              </a:r>
              <a:endParaRPr lang="pt-BR" sz="2800" b="1" dirty="0">
                <a:solidFill>
                  <a:schemeClr val="bg1"/>
                </a:solidFill>
                <a:effectLst>
                  <a:outerShdw blurRad="38100" dist="38100" dir="2700000" algn="tl">
                    <a:srgbClr val="000000">
                      <a:alpha val="43137"/>
                    </a:srgbClr>
                  </a:outerShdw>
                </a:effectLst>
              </a:endParaRPr>
            </a:p>
          </p:txBody>
        </p:sp>
        <p:sp>
          <p:nvSpPr>
            <p:cNvPr id="3" name="CaixaDeTexto 2"/>
            <p:cNvSpPr txBox="1"/>
            <p:nvPr/>
          </p:nvSpPr>
          <p:spPr>
            <a:xfrm>
              <a:off x="1342866" y="235014"/>
              <a:ext cx="697627" cy="1015663"/>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BR"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1</a:t>
              </a:r>
              <a:endParaRPr lang="pt-BR"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grpSp>
      <p:sp>
        <p:nvSpPr>
          <p:cNvPr id="4" name="CaixaDeTexto 3"/>
          <p:cNvSpPr txBox="1"/>
          <p:nvPr/>
        </p:nvSpPr>
        <p:spPr>
          <a:xfrm>
            <a:off x="1393498" y="1678396"/>
            <a:ext cx="3276364" cy="2246769"/>
          </a:xfrm>
          <a:prstGeom prst="rect">
            <a:avLst/>
          </a:prstGeom>
          <a:noFill/>
        </p:spPr>
        <p:txBody>
          <a:bodyPr wrap="square" rtlCol="0">
            <a:spAutoFit/>
          </a:bodyPr>
          <a:lstStyle/>
          <a:p>
            <a:pPr algn="ctr"/>
            <a:r>
              <a:rPr lang="es-ES" sz="2800" b="1" dirty="0">
                <a:solidFill>
                  <a:schemeClr val="tx2">
                    <a:lumMod val="50000"/>
                  </a:schemeClr>
                </a:solidFill>
              </a:rPr>
              <a:t>Para la relación matrimonial es vital que se dejen atrás las relaciones primarias anteriores. </a:t>
            </a:r>
            <a:endParaRPr lang="pt-BR" sz="2800" b="1" dirty="0">
              <a:solidFill>
                <a:schemeClr val="tx2">
                  <a:lumMod val="50000"/>
                </a:schemeClr>
              </a:solidFill>
            </a:endParaRPr>
          </a:p>
        </p:txBody>
      </p:sp>
    </p:spTree>
    <p:extLst>
      <p:ext uri="{BB962C8B-B14F-4D97-AF65-F5344CB8AC3E}">
        <p14:creationId xmlns:p14="http://schemas.microsoft.com/office/powerpoint/2010/main" val="331237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upo 4"/>
          <p:cNvGrpSpPr/>
          <p:nvPr/>
        </p:nvGrpSpPr>
        <p:grpSpPr>
          <a:xfrm>
            <a:off x="1342866" y="235014"/>
            <a:ext cx="6901542" cy="1015663"/>
            <a:chOff x="1342866" y="235014"/>
            <a:chExt cx="6901542" cy="1015663"/>
          </a:xfrm>
        </p:grpSpPr>
        <p:sp>
          <p:nvSpPr>
            <p:cNvPr id="2" name="CaixaDeTexto 1"/>
            <p:cNvSpPr txBox="1"/>
            <p:nvPr/>
          </p:nvSpPr>
          <p:spPr>
            <a:xfrm>
              <a:off x="1691680" y="481236"/>
              <a:ext cx="6552728"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800" b="1" dirty="0">
                  <a:solidFill>
                    <a:schemeClr val="bg1"/>
                  </a:solidFill>
                  <a:effectLst>
                    <a:outerShdw blurRad="38100" dist="38100" dir="2700000" algn="tl">
                      <a:srgbClr val="000000">
                        <a:alpha val="43137"/>
                      </a:srgbClr>
                    </a:outerShdw>
                  </a:effectLst>
                </a:rPr>
                <a:t>La unión</a:t>
              </a:r>
              <a:endParaRPr lang="pt-BR" sz="2800" b="1" dirty="0">
                <a:solidFill>
                  <a:schemeClr val="bg1"/>
                </a:solidFill>
                <a:effectLst>
                  <a:outerShdw blurRad="38100" dist="38100" dir="2700000" algn="tl">
                    <a:srgbClr val="000000">
                      <a:alpha val="43137"/>
                    </a:srgbClr>
                  </a:outerShdw>
                </a:effectLst>
              </a:endParaRPr>
            </a:p>
          </p:txBody>
        </p:sp>
        <p:sp>
          <p:nvSpPr>
            <p:cNvPr id="3" name="CaixaDeTexto 2"/>
            <p:cNvSpPr txBox="1"/>
            <p:nvPr/>
          </p:nvSpPr>
          <p:spPr>
            <a:xfrm>
              <a:off x="1342866" y="235014"/>
              <a:ext cx="697627" cy="1015663"/>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BR"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2</a:t>
              </a:r>
              <a:endParaRPr lang="pt-BR"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grpSp>
      <p:sp>
        <p:nvSpPr>
          <p:cNvPr id="4" name="CaixaDeTexto 3"/>
          <p:cNvSpPr txBox="1"/>
          <p:nvPr/>
        </p:nvSpPr>
        <p:spPr>
          <a:xfrm>
            <a:off x="1655734" y="1849388"/>
            <a:ext cx="4068452" cy="2246769"/>
          </a:xfrm>
          <a:prstGeom prst="rect">
            <a:avLst/>
          </a:prstGeom>
          <a:noFill/>
        </p:spPr>
        <p:txBody>
          <a:bodyPr wrap="square" rtlCol="0">
            <a:spAutoFit/>
          </a:bodyPr>
          <a:lstStyle/>
          <a:p>
            <a:pPr algn="ctr"/>
            <a:r>
              <a:rPr lang="es-ES" sz="2800" b="1" dirty="0">
                <a:solidFill>
                  <a:schemeClr val="tx2">
                    <a:lumMod val="50000"/>
                  </a:schemeClr>
                </a:solidFill>
              </a:rPr>
              <a:t>El término hebreo que se traduce como “unión” viene de una palabra que significa “pegar, asegurar, unir, aferrarse a algo". </a:t>
            </a:r>
            <a:endParaRPr lang="pt-BR" sz="2800" b="1" dirty="0">
              <a:solidFill>
                <a:schemeClr val="tx2">
                  <a:lumMod val="50000"/>
                </a:schemeClr>
              </a:solidFill>
            </a:endParaRPr>
          </a:p>
        </p:txBody>
      </p:sp>
    </p:spTree>
    <p:extLst>
      <p:ext uri="{BB962C8B-B14F-4D97-AF65-F5344CB8AC3E}">
        <p14:creationId xmlns:p14="http://schemas.microsoft.com/office/powerpoint/2010/main" val="262420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upo 4"/>
          <p:cNvGrpSpPr/>
          <p:nvPr/>
        </p:nvGrpSpPr>
        <p:grpSpPr>
          <a:xfrm>
            <a:off x="1342866" y="235014"/>
            <a:ext cx="6901542" cy="1015663"/>
            <a:chOff x="1342866" y="235014"/>
            <a:chExt cx="6901542" cy="1015663"/>
          </a:xfrm>
        </p:grpSpPr>
        <p:sp>
          <p:nvSpPr>
            <p:cNvPr id="2" name="CaixaDeTexto 1"/>
            <p:cNvSpPr txBox="1"/>
            <p:nvPr/>
          </p:nvSpPr>
          <p:spPr>
            <a:xfrm>
              <a:off x="1691680" y="481236"/>
              <a:ext cx="6552728"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800" b="1" dirty="0">
                  <a:solidFill>
                    <a:schemeClr val="bg1"/>
                  </a:solidFill>
                  <a:effectLst>
                    <a:outerShdw blurRad="38100" dist="38100" dir="2700000" algn="tl">
                      <a:srgbClr val="000000">
                        <a:alpha val="43137"/>
                      </a:srgbClr>
                    </a:outerShdw>
                  </a:effectLst>
                </a:rPr>
                <a:t>Un </a:t>
              </a:r>
              <a:r>
                <a:rPr lang="es-ES" sz="2800" b="1" dirty="0" smtClean="0">
                  <a:solidFill>
                    <a:schemeClr val="bg1"/>
                  </a:solidFill>
                  <a:effectLst>
                    <a:outerShdw blurRad="38100" dist="38100" dir="2700000" algn="tl">
                      <a:srgbClr val="000000">
                        <a:alpha val="43137"/>
                      </a:srgbClr>
                    </a:outerShdw>
                  </a:effectLst>
                </a:rPr>
                <a:t>pacto</a:t>
              </a:r>
              <a:endParaRPr lang="pt-BR" sz="2800" b="1" dirty="0">
                <a:solidFill>
                  <a:schemeClr val="bg1"/>
                </a:solidFill>
                <a:effectLst>
                  <a:outerShdw blurRad="38100" dist="38100" dir="2700000" algn="tl">
                    <a:srgbClr val="000000">
                      <a:alpha val="43137"/>
                    </a:srgbClr>
                  </a:outerShdw>
                </a:effectLst>
              </a:endParaRPr>
            </a:p>
          </p:txBody>
        </p:sp>
        <p:sp>
          <p:nvSpPr>
            <p:cNvPr id="3" name="CaixaDeTexto 2"/>
            <p:cNvSpPr txBox="1"/>
            <p:nvPr/>
          </p:nvSpPr>
          <p:spPr>
            <a:xfrm>
              <a:off x="1342866" y="235014"/>
              <a:ext cx="697627" cy="1015663"/>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BR"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3</a:t>
              </a:r>
              <a:endParaRPr lang="pt-BR"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grpSp>
      <p:sp>
        <p:nvSpPr>
          <p:cNvPr id="4" name="CaixaDeTexto 3"/>
          <p:cNvSpPr txBox="1"/>
          <p:nvPr/>
        </p:nvSpPr>
        <p:spPr>
          <a:xfrm>
            <a:off x="1799692" y="1260382"/>
            <a:ext cx="6336704" cy="1815882"/>
          </a:xfrm>
          <a:prstGeom prst="rect">
            <a:avLst/>
          </a:prstGeom>
          <a:noFill/>
        </p:spPr>
        <p:txBody>
          <a:bodyPr wrap="square" rtlCol="0">
            <a:spAutoFit/>
          </a:bodyPr>
          <a:lstStyle/>
          <a:p>
            <a:pPr algn="ctr"/>
            <a:r>
              <a:rPr lang="es-ES" sz="2800" b="1" dirty="0">
                <a:solidFill>
                  <a:schemeClr val="tx2">
                    <a:lumMod val="50000"/>
                  </a:schemeClr>
                </a:solidFill>
              </a:rPr>
              <a:t>En la Escritura, este compromiso por el cual se unen los individuos en matrimonio está descrito como un “pacto</a:t>
            </a:r>
            <a:r>
              <a:rPr lang="es-ES" sz="2800" b="1" dirty="0" smtClean="0">
                <a:solidFill>
                  <a:schemeClr val="tx2">
                    <a:lumMod val="50000"/>
                  </a:schemeClr>
                </a:solidFill>
              </a:rPr>
              <a:t>”.</a:t>
            </a:r>
            <a:endParaRPr lang="pt-BR" sz="2800" b="1" dirty="0">
              <a:solidFill>
                <a:schemeClr val="tx2">
                  <a:lumMod val="50000"/>
                </a:schemeClr>
              </a:solidFill>
            </a:endParaRPr>
          </a:p>
        </p:txBody>
      </p:sp>
    </p:spTree>
    <p:extLst>
      <p:ext uri="{BB962C8B-B14F-4D97-AF65-F5344CB8AC3E}">
        <p14:creationId xmlns:p14="http://schemas.microsoft.com/office/powerpoint/2010/main" val="281198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upo 4"/>
          <p:cNvGrpSpPr/>
          <p:nvPr/>
        </p:nvGrpSpPr>
        <p:grpSpPr>
          <a:xfrm>
            <a:off x="1342866" y="235014"/>
            <a:ext cx="6901542" cy="1015663"/>
            <a:chOff x="1342866" y="235014"/>
            <a:chExt cx="6901542" cy="1015663"/>
          </a:xfrm>
        </p:grpSpPr>
        <p:sp>
          <p:nvSpPr>
            <p:cNvPr id="2" name="CaixaDeTexto 1"/>
            <p:cNvSpPr txBox="1"/>
            <p:nvPr/>
          </p:nvSpPr>
          <p:spPr>
            <a:xfrm>
              <a:off x="1691680" y="481236"/>
              <a:ext cx="6552728"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ES" sz="2800" b="1" dirty="0">
                  <a:solidFill>
                    <a:schemeClr val="bg1"/>
                  </a:solidFill>
                  <a:effectLst>
                    <a:outerShdw blurRad="38100" dist="38100" dir="2700000" algn="tl">
                      <a:srgbClr val="000000">
                        <a:alpha val="43137"/>
                      </a:srgbClr>
                    </a:outerShdw>
                  </a:effectLst>
                </a:rPr>
                <a:t>Una sola </a:t>
              </a:r>
              <a:r>
                <a:rPr lang="es-ES" sz="2800" b="1" dirty="0" smtClean="0">
                  <a:solidFill>
                    <a:schemeClr val="bg1"/>
                  </a:solidFill>
                  <a:effectLst>
                    <a:outerShdw blurRad="38100" dist="38100" dir="2700000" algn="tl">
                      <a:srgbClr val="000000">
                        <a:alpha val="43137"/>
                      </a:srgbClr>
                    </a:outerShdw>
                  </a:effectLst>
                </a:rPr>
                <a:t>carne</a:t>
              </a:r>
              <a:endParaRPr lang="pt-BR" sz="2800" b="1" dirty="0">
                <a:solidFill>
                  <a:schemeClr val="bg1"/>
                </a:solidFill>
                <a:effectLst>
                  <a:outerShdw blurRad="38100" dist="38100" dir="2700000" algn="tl">
                    <a:srgbClr val="000000">
                      <a:alpha val="43137"/>
                    </a:srgbClr>
                  </a:outerShdw>
                </a:effectLst>
              </a:endParaRPr>
            </a:p>
          </p:txBody>
        </p:sp>
        <p:sp>
          <p:nvSpPr>
            <p:cNvPr id="3" name="CaixaDeTexto 2"/>
            <p:cNvSpPr txBox="1"/>
            <p:nvPr/>
          </p:nvSpPr>
          <p:spPr>
            <a:xfrm>
              <a:off x="1342866" y="235014"/>
              <a:ext cx="697627" cy="1015663"/>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BR"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rPr>
                <a:t>4</a:t>
              </a:r>
              <a:endParaRPr lang="pt-BR"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anose="020B0A04020102020204" pitchFamily="34" charset="0"/>
              </a:endParaRPr>
            </a:p>
          </p:txBody>
        </p:sp>
      </p:grpSp>
      <p:sp>
        <p:nvSpPr>
          <p:cNvPr id="4" name="CaixaDeTexto 3"/>
          <p:cNvSpPr txBox="1"/>
          <p:nvPr/>
        </p:nvSpPr>
        <p:spPr>
          <a:xfrm>
            <a:off x="1771635" y="1777380"/>
            <a:ext cx="3060340" cy="3108543"/>
          </a:xfrm>
          <a:prstGeom prst="rect">
            <a:avLst/>
          </a:prstGeom>
          <a:noFill/>
        </p:spPr>
        <p:txBody>
          <a:bodyPr wrap="square" rtlCol="0">
            <a:spAutoFit/>
          </a:bodyPr>
          <a:lstStyle/>
          <a:p>
            <a:pPr algn="ctr"/>
            <a:r>
              <a:rPr lang="es-ES" sz="2800" b="1" dirty="0">
                <a:solidFill>
                  <a:schemeClr val="tx2">
                    <a:lumMod val="50000"/>
                  </a:schemeClr>
                </a:solidFill>
              </a:rPr>
              <a:t>El acto de dejar la relación con los padres y hacer un pacto de unión, resulta en un vínculo que es un misterio. </a:t>
            </a:r>
            <a:endParaRPr lang="pt-BR" sz="2800" b="1" dirty="0">
              <a:solidFill>
                <a:schemeClr val="tx2">
                  <a:lumMod val="50000"/>
                </a:schemeClr>
              </a:solidFill>
            </a:endParaRPr>
          </a:p>
        </p:txBody>
      </p:sp>
    </p:spTree>
    <p:extLst>
      <p:ext uri="{BB962C8B-B14F-4D97-AF65-F5344CB8AC3E}">
        <p14:creationId xmlns:p14="http://schemas.microsoft.com/office/powerpoint/2010/main" val="178363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23900" y="769268"/>
            <a:ext cx="4428220" cy="3539430"/>
          </a:xfrm>
          <a:prstGeom prst="rect">
            <a:avLst/>
          </a:prstGeom>
          <a:noFill/>
        </p:spPr>
        <p:txBody>
          <a:bodyPr wrap="square" rtlCol="0">
            <a:spAutoFit/>
          </a:bodyPr>
          <a:lstStyle/>
          <a:p>
            <a:pPr algn="ctr"/>
            <a:r>
              <a:rPr lang="es-ES" sz="2800" b="1" dirty="0">
                <a:solidFill>
                  <a:schemeClr val="tx2">
                    <a:lumMod val="50000"/>
                  </a:schemeClr>
                </a:solidFill>
              </a:rPr>
              <a:t>En resumen, el matrimonio es mucho más que una relación física. Es una unión física, mental y espiritual, de un hombre y una mujer que se aman y que deciden vivir una vida juntos para siempre. </a:t>
            </a:r>
            <a:endParaRPr lang="pt-BR" sz="2800" b="1" dirty="0">
              <a:solidFill>
                <a:schemeClr val="tx2">
                  <a:lumMod val="50000"/>
                </a:schemeClr>
              </a:solidFill>
            </a:endParaRPr>
          </a:p>
        </p:txBody>
      </p:sp>
    </p:spTree>
    <p:extLst>
      <p:ext uri="{BB962C8B-B14F-4D97-AF65-F5344CB8AC3E}">
        <p14:creationId xmlns:p14="http://schemas.microsoft.com/office/powerpoint/2010/main" val="405854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23900" y="769268"/>
            <a:ext cx="3852156" cy="4401205"/>
          </a:xfrm>
          <a:prstGeom prst="rect">
            <a:avLst/>
          </a:prstGeom>
          <a:noFill/>
        </p:spPr>
        <p:txBody>
          <a:bodyPr wrap="square" rtlCol="0">
            <a:spAutoFit/>
          </a:bodyPr>
          <a:lstStyle/>
          <a:p>
            <a:pPr algn="ctr"/>
            <a:r>
              <a:rPr lang="es-ES" sz="2800" b="1" dirty="0">
                <a:solidFill>
                  <a:schemeClr val="tx2">
                    <a:lumMod val="50000"/>
                  </a:schemeClr>
                </a:solidFill>
              </a:rPr>
              <a:t>Es claro que la Escritura enseña que los creyentes deben casarse únicamente con otros creyentes. Pero el principio se extiende aún más allá de esto. La verdadera unidad demanda la comunidad de creencias y prácticas. </a:t>
            </a:r>
            <a:endParaRPr lang="pt-BR" sz="2800" b="1" dirty="0">
              <a:solidFill>
                <a:schemeClr val="tx2">
                  <a:lumMod val="50000"/>
                </a:schemeClr>
              </a:solidFill>
            </a:endParaRPr>
          </a:p>
        </p:txBody>
      </p:sp>
    </p:spTree>
    <p:extLst>
      <p:ext uri="{BB962C8B-B14F-4D97-AF65-F5344CB8AC3E}">
        <p14:creationId xmlns:p14="http://schemas.microsoft.com/office/powerpoint/2010/main" val="269689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835696" y="553244"/>
            <a:ext cx="6696744" cy="424731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III. EL MATRIMONIO COMO EL PLAN DE DIOS PARA MOSTRAR SU RELACIÓN CON SUS HIJOS. </a:t>
            </a:r>
            <a:endParaRPr lang="pt-B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9666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06707" y="337220"/>
            <a:ext cx="7812596" cy="4832092"/>
          </a:xfrm>
          <a:prstGeom prst="rect">
            <a:avLst/>
          </a:prstGeom>
          <a:noFill/>
        </p:spPr>
        <p:txBody>
          <a:bodyPr wrap="square" rtlCol="0">
            <a:spAutoFit/>
          </a:bodyPr>
          <a:lstStyle/>
          <a:p>
            <a:pPr algn="ctr"/>
            <a:r>
              <a:rPr lang="es-ES" sz="2800" b="1" dirty="0" smtClean="0">
                <a:solidFill>
                  <a:schemeClr val="tx2">
                    <a:lumMod val="50000"/>
                  </a:schemeClr>
                </a:solidFill>
              </a:rPr>
              <a:t>“ </a:t>
            </a:r>
            <a:r>
              <a:rPr lang="es-ES" sz="2800" b="1" dirty="0">
                <a:solidFill>
                  <a:schemeClr val="tx2">
                    <a:lumMod val="50000"/>
                  </a:schemeClr>
                </a:solidFill>
              </a:rPr>
              <a:t>Maridos, amad a vuestras mujeres, así como Cristo amó a la iglesia, y se entregó a sí mismo por ella,  para santificarla, habiéndola purificado en el lavamiento del agua por la palabra,  a fin de presentársela a sí mismo, una iglesia gloriosa, que no tuviese mancha ni arruga ni cosa semejante, sino que fuese santa y sin mancha.  Así también los maridos deben amar a sus mujeres como a sus mismos cuerpos. El que ama a su </a:t>
            </a:r>
            <a:r>
              <a:rPr lang="es-ES" sz="2800" b="1" dirty="0" smtClean="0">
                <a:solidFill>
                  <a:schemeClr val="tx2">
                    <a:lumMod val="50000"/>
                  </a:schemeClr>
                </a:solidFill>
              </a:rPr>
              <a:t>mujer,</a:t>
            </a:r>
          </a:p>
          <a:p>
            <a:pPr algn="ctr"/>
            <a:r>
              <a:rPr lang="es-ES" sz="2800" b="1" dirty="0" smtClean="0">
                <a:solidFill>
                  <a:schemeClr val="tx2">
                    <a:lumMod val="50000"/>
                  </a:schemeClr>
                </a:solidFill>
              </a:rPr>
              <a:t>a </a:t>
            </a:r>
            <a:r>
              <a:rPr lang="es-ES" sz="2800" b="1" dirty="0">
                <a:solidFill>
                  <a:schemeClr val="tx2">
                    <a:lumMod val="50000"/>
                  </a:schemeClr>
                </a:solidFill>
              </a:rPr>
              <a:t>sí mismo se ama</a:t>
            </a:r>
            <a:r>
              <a:rPr lang="es-ES" sz="2800" b="1" dirty="0" smtClean="0">
                <a:solidFill>
                  <a:schemeClr val="tx2">
                    <a:lumMod val="50000"/>
                  </a:schemeClr>
                </a:solidFill>
              </a:rPr>
              <a:t>” </a:t>
            </a:r>
          </a:p>
          <a:p>
            <a:pPr algn="ctr"/>
            <a:r>
              <a:rPr lang="es-ES" sz="2800" b="1" dirty="0" smtClean="0">
                <a:solidFill>
                  <a:schemeClr val="tx2">
                    <a:lumMod val="50000"/>
                  </a:schemeClr>
                </a:solidFill>
              </a:rPr>
              <a:t>Efesios </a:t>
            </a:r>
            <a:r>
              <a:rPr lang="es-ES" sz="2800" b="1" dirty="0">
                <a:solidFill>
                  <a:schemeClr val="tx2">
                    <a:lumMod val="50000"/>
                  </a:schemeClr>
                </a:solidFill>
              </a:rPr>
              <a:t>5:25-28 </a:t>
            </a:r>
          </a:p>
        </p:txBody>
      </p:sp>
    </p:spTree>
    <p:extLst>
      <p:ext uri="{BB962C8B-B14F-4D97-AF65-F5344CB8AC3E}">
        <p14:creationId xmlns:p14="http://schemas.microsoft.com/office/powerpoint/2010/main" val="183897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139952" y="337220"/>
            <a:ext cx="4752528" cy="4401205"/>
          </a:xfrm>
          <a:prstGeom prst="rect">
            <a:avLst/>
          </a:prstGeom>
          <a:noFill/>
        </p:spPr>
        <p:txBody>
          <a:bodyPr wrap="square" rtlCol="0">
            <a:spAutoFit/>
          </a:bodyPr>
          <a:lstStyle/>
          <a:p>
            <a:pPr algn="ctr"/>
            <a:r>
              <a:rPr lang="es-ES" sz="2800" b="1" dirty="0">
                <a:solidFill>
                  <a:schemeClr val="tx2">
                    <a:lumMod val="50000"/>
                  </a:schemeClr>
                </a:solidFill>
              </a:rPr>
              <a:t>Hoy en día estamos siendo bombardeados en relación con el concepto de matrimonio. Películas, estrellas de la música y el espectáculo y formadores de opinión de Internet se han unido para promover un concepto de matrimonio completamente diferente del plan bíblico. </a:t>
            </a:r>
            <a:endParaRPr lang="pt-BR" sz="2800" b="1" dirty="0">
              <a:solidFill>
                <a:schemeClr val="tx2">
                  <a:lumMod val="50000"/>
                </a:schemeClr>
              </a:solidFill>
            </a:endParaRPr>
          </a:p>
        </p:txBody>
      </p:sp>
    </p:spTree>
    <p:extLst>
      <p:ext uri="{BB962C8B-B14F-4D97-AF65-F5344CB8AC3E}">
        <p14:creationId xmlns:p14="http://schemas.microsoft.com/office/powerpoint/2010/main" val="334041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2996208" y="763334"/>
            <a:ext cx="3564124" cy="2246769"/>
          </a:xfrm>
          <a:prstGeom prst="rect">
            <a:avLst/>
          </a:prstGeom>
          <a:noFill/>
        </p:spPr>
        <p:txBody>
          <a:bodyPr wrap="square" rtlCol="0">
            <a:spAutoFit/>
          </a:bodyPr>
          <a:lstStyle/>
          <a:p>
            <a:pPr algn="ctr"/>
            <a:r>
              <a:rPr lang="es-ES" sz="2800" b="1" dirty="0" smtClean="0">
                <a:solidFill>
                  <a:schemeClr val="tx2">
                    <a:lumMod val="50000"/>
                  </a:schemeClr>
                </a:solidFill>
              </a:rPr>
              <a:t>El </a:t>
            </a:r>
            <a:r>
              <a:rPr lang="es-ES" sz="2800" b="1" dirty="0">
                <a:solidFill>
                  <a:schemeClr val="tx2">
                    <a:lumMod val="50000"/>
                  </a:schemeClr>
                </a:solidFill>
              </a:rPr>
              <a:t>matrimonio bíblico es la manera que Dios tiene de mostrarnos su amor para la raza humana. </a:t>
            </a:r>
            <a:endParaRPr lang="pt-BR" sz="2800" b="1" dirty="0">
              <a:solidFill>
                <a:schemeClr val="tx2">
                  <a:lumMod val="50000"/>
                </a:schemeClr>
              </a:solidFill>
            </a:endParaRPr>
          </a:p>
        </p:txBody>
      </p:sp>
    </p:spTree>
    <p:extLst>
      <p:ext uri="{BB962C8B-B14F-4D97-AF65-F5344CB8AC3E}">
        <p14:creationId xmlns:p14="http://schemas.microsoft.com/office/powerpoint/2010/main" val="420769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331640" y="409228"/>
            <a:ext cx="3996172" cy="4832092"/>
          </a:xfrm>
          <a:prstGeom prst="rect">
            <a:avLst/>
          </a:prstGeom>
          <a:noFill/>
        </p:spPr>
        <p:txBody>
          <a:bodyPr wrap="square" rtlCol="0">
            <a:spAutoFit/>
          </a:bodyPr>
          <a:lstStyle/>
          <a:p>
            <a:pPr algn="ctr"/>
            <a:r>
              <a:rPr lang="es-ES" sz="2800" b="1" dirty="0">
                <a:solidFill>
                  <a:schemeClr val="tx2">
                    <a:lumMod val="50000"/>
                  </a:schemeClr>
                </a:solidFill>
              </a:rPr>
              <a:t>La esencia del cristianismo consiste en vivir en la armonía abnegada que caracterizaba al matrimonio antes de la caída que destruyó esa armonía. Los afectos del esposo y la esposa deben contribuir a su mutua felicidad. </a:t>
            </a:r>
            <a:endParaRPr lang="pt-BR" sz="2800" b="1" dirty="0">
              <a:solidFill>
                <a:schemeClr val="tx2">
                  <a:lumMod val="50000"/>
                </a:schemeClr>
              </a:solidFill>
            </a:endParaRPr>
          </a:p>
        </p:txBody>
      </p:sp>
    </p:spTree>
    <p:extLst>
      <p:ext uri="{BB962C8B-B14F-4D97-AF65-F5344CB8AC3E}">
        <p14:creationId xmlns:p14="http://schemas.microsoft.com/office/powerpoint/2010/main" val="203146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023108" y="1705372"/>
            <a:ext cx="3996172" cy="3108543"/>
          </a:xfrm>
          <a:prstGeom prst="rect">
            <a:avLst/>
          </a:prstGeom>
          <a:noFill/>
        </p:spPr>
        <p:txBody>
          <a:bodyPr wrap="square" rtlCol="0">
            <a:spAutoFit/>
          </a:bodyPr>
          <a:lstStyle/>
          <a:p>
            <a:pPr algn="ctr"/>
            <a:endParaRPr lang="es-ES" sz="2800" b="1" dirty="0">
              <a:solidFill>
                <a:schemeClr val="tx2">
                  <a:lumMod val="50000"/>
                </a:schemeClr>
              </a:solidFill>
            </a:endParaRPr>
          </a:p>
          <a:p>
            <a:pPr algn="ctr"/>
            <a:r>
              <a:rPr lang="es-ES" sz="2800" b="1" dirty="0" smtClean="0">
                <a:solidFill>
                  <a:schemeClr val="tx2">
                    <a:lumMod val="50000"/>
                  </a:schemeClr>
                </a:solidFill>
              </a:rPr>
              <a:t>Hay </a:t>
            </a:r>
            <a:r>
              <a:rPr lang="es-ES" sz="2800" b="1" dirty="0">
                <a:solidFill>
                  <a:schemeClr val="tx2">
                    <a:lumMod val="50000"/>
                  </a:schemeClr>
                </a:solidFill>
              </a:rPr>
              <a:t>matrimonios que luchan todos los días para ser felices. La Biblia dice  que sí existe el plan perfecto para el matrimonio. </a:t>
            </a:r>
            <a:endParaRPr lang="pt-BR" sz="2800" b="1" dirty="0">
              <a:solidFill>
                <a:schemeClr val="tx2">
                  <a:lumMod val="50000"/>
                </a:schemeClr>
              </a:solidFill>
            </a:endParaRPr>
          </a:p>
        </p:txBody>
      </p:sp>
      <p:sp>
        <p:nvSpPr>
          <p:cNvPr id="3" name="Retângulo 2"/>
          <p:cNvSpPr/>
          <p:nvPr/>
        </p:nvSpPr>
        <p:spPr>
          <a:xfrm>
            <a:off x="1220994" y="265212"/>
            <a:ext cx="3600399"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 HAY MATRIMONIOS PERFECTOS. </a:t>
            </a:r>
          </a:p>
        </p:txBody>
      </p:sp>
    </p:spTree>
    <p:extLst>
      <p:ext uri="{BB962C8B-B14F-4D97-AF65-F5344CB8AC3E}">
        <p14:creationId xmlns:p14="http://schemas.microsoft.com/office/powerpoint/2010/main" val="182265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475656" y="625252"/>
            <a:ext cx="3528392" cy="3970318"/>
          </a:xfrm>
          <a:prstGeom prst="rect">
            <a:avLst/>
          </a:prstGeom>
          <a:noFill/>
        </p:spPr>
        <p:txBody>
          <a:bodyPr wrap="square" rtlCol="0">
            <a:spAutoFit/>
          </a:bodyPr>
          <a:lstStyle/>
          <a:p>
            <a:pPr algn="ctr"/>
            <a:r>
              <a:rPr lang="es-ES" sz="2800" b="1" dirty="0">
                <a:solidFill>
                  <a:schemeClr val="tx2">
                    <a:lumMod val="50000"/>
                  </a:schemeClr>
                </a:solidFill>
              </a:rPr>
              <a:t>Tú puede ser feliz hoy. Tienes que trabajar por esto. Aprende a amar como Cristo amó. Aprende a hacer feliz a tu cónyuge para que juntos puedan tener una relación que los eleve al cielo. </a:t>
            </a:r>
            <a:endParaRPr lang="pt-BR" sz="2800" b="1" dirty="0">
              <a:solidFill>
                <a:schemeClr val="tx2">
                  <a:lumMod val="50000"/>
                </a:schemeClr>
              </a:solidFill>
            </a:endParaRPr>
          </a:p>
        </p:txBody>
      </p:sp>
    </p:spTree>
    <p:extLst>
      <p:ext uri="{BB962C8B-B14F-4D97-AF65-F5344CB8AC3E}">
        <p14:creationId xmlns:p14="http://schemas.microsoft.com/office/powerpoint/2010/main" val="17710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572000" y="1273324"/>
            <a:ext cx="4176464" cy="3108543"/>
          </a:xfrm>
          <a:prstGeom prst="rect">
            <a:avLst/>
          </a:prstGeom>
          <a:noFill/>
        </p:spPr>
        <p:txBody>
          <a:bodyPr wrap="square" rtlCol="0">
            <a:spAutoFit/>
          </a:bodyPr>
          <a:lstStyle/>
          <a:p>
            <a:pPr algn="ctr"/>
            <a:r>
              <a:rPr lang="es-ES" sz="2800" b="1" dirty="0">
                <a:solidFill>
                  <a:schemeClr val="tx2">
                    <a:lumMod val="50000"/>
                  </a:schemeClr>
                </a:solidFill>
              </a:rPr>
              <a:t>Hoy el matrimonio tradicional parece que pasó a ser un concepto obsoleto y del pasado. Las relaciones ya no son duraderas. Todo parece descartable.</a:t>
            </a:r>
            <a:endParaRPr lang="pt-BR" sz="2800" b="1" dirty="0">
              <a:solidFill>
                <a:schemeClr val="tx2">
                  <a:lumMod val="50000"/>
                </a:schemeClr>
              </a:solidFill>
            </a:endParaRPr>
          </a:p>
        </p:txBody>
      </p:sp>
    </p:spTree>
    <p:extLst>
      <p:ext uri="{BB962C8B-B14F-4D97-AF65-F5344CB8AC3E}">
        <p14:creationId xmlns:p14="http://schemas.microsoft.com/office/powerpoint/2010/main" val="272906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34692" y="1561356"/>
            <a:ext cx="6696744" cy="258532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I. EL PLAN DE DIOS PARA EL MATRIMONIO</a:t>
            </a:r>
            <a:endParaRPr lang="pt-B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25576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971600" y="536782"/>
            <a:ext cx="5688632" cy="95410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El </a:t>
            </a:r>
            <a:r>
              <a:rPr lang="es-ES" sz="2800" b="1" dirty="0">
                <a:solidFill>
                  <a:schemeClr val="bg1"/>
                </a:solidFill>
                <a:effectLst>
                  <a:outerShdw blurRad="38100" dist="38100" dir="2700000" algn="tl">
                    <a:srgbClr val="000000">
                      <a:alpha val="43137"/>
                    </a:srgbClr>
                  </a:outerShdw>
                </a:effectLst>
              </a:rPr>
              <a:t>ser humano fue creado a imagen de Dios</a:t>
            </a:r>
            <a:endParaRPr lang="pt-BR" sz="2800" b="1" dirty="0">
              <a:solidFill>
                <a:schemeClr val="bg1"/>
              </a:solidFill>
              <a:effectLst>
                <a:outerShdw blurRad="38100" dist="38100" dir="2700000" algn="tl">
                  <a:srgbClr val="000000">
                    <a:alpha val="43137"/>
                  </a:srgbClr>
                </a:outerShdw>
              </a:effectLst>
            </a:endParaRPr>
          </a:p>
        </p:txBody>
      </p:sp>
      <p:sp>
        <p:nvSpPr>
          <p:cNvPr id="3" name="CaixaDeTexto 2"/>
          <p:cNvSpPr txBox="1"/>
          <p:nvPr/>
        </p:nvSpPr>
        <p:spPr>
          <a:xfrm>
            <a:off x="971600" y="1589900"/>
            <a:ext cx="5679209"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Fuimos </a:t>
            </a:r>
            <a:r>
              <a:rPr lang="es-ES" sz="2800" b="1" dirty="0">
                <a:solidFill>
                  <a:schemeClr val="bg1"/>
                </a:solidFill>
                <a:effectLst>
                  <a:outerShdw blurRad="38100" dist="38100" dir="2700000" algn="tl">
                    <a:srgbClr val="000000">
                      <a:alpha val="43137"/>
                    </a:srgbClr>
                  </a:outerShdw>
                </a:effectLst>
              </a:rPr>
              <a:t>creados como seres sociales</a:t>
            </a:r>
            <a:endParaRPr lang="pt-BR" sz="2800" b="1" dirty="0">
              <a:solidFill>
                <a:schemeClr val="bg1"/>
              </a:solidFill>
              <a:effectLst>
                <a:outerShdw blurRad="38100" dist="38100" dir="2700000" algn="tl">
                  <a:srgbClr val="000000">
                    <a:alpha val="43137"/>
                  </a:srgbClr>
                </a:outerShdw>
              </a:effectLst>
            </a:endParaRPr>
          </a:p>
        </p:txBody>
      </p:sp>
      <p:sp>
        <p:nvSpPr>
          <p:cNvPr id="4" name="CaixaDeTexto 3"/>
          <p:cNvSpPr txBox="1"/>
          <p:nvPr/>
        </p:nvSpPr>
        <p:spPr>
          <a:xfrm>
            <a:off x="971600" y="2263433"/>
            <a:ext cx="5679209"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Fue </a:t>
            </a:r>
            <a:r>
              <a:rPr lang="es-ES" sz="2800" b="1" dirty="0">
                <a:solidFill>
                  <a:schemeClr val="bg1"/>
                </a:solidFill>
                <a:effectLst>
                  <a:outerShdw blurRad="38100" dist="38100" dir="2700000" algn="tl">
                    <a:srgbClr val="000000">
                      <a:alpha val="43137"/>
                    </a:srgbClr>
                  </a:outerShdw>
                </a:effectLst>
              </a:rPr>
              <a:t>creado hombre y mujer</a:t>
            </a:r>
            <a:endParaRPr lang="pt-BR" sz="2800" b="1" dirty="0">
              <a:solidFill>
                <a:schemeClr val="bg1"/>
              </a:solidFill>
              <a:effectLst>
                <a:outerShdw blurRad="38100" dist="38100" dir="2700000" algn="tl">
                  <a:srgbClr val="000000">
                    <a:alpha val="43137"/>
                  </a:srgbClr>
                </a:outerShdw>
              </a:effectLst>
            </a:endParaRPr>
          </a:p>
        </p:txBody>
      </p:sp>
      <p:sp>
        <p:nvSpPr>
          <p:cNvPr id="5" name="CaixaDeTexto 4"/>
          <p:cNvSpPr txBox="1"/>
          <p:nvPr/>
        </p:nvSpPr>
        <p:spPr>
          <a:xfrm>
            <a:off x="971600" y="2965510"/>
            <a:ext cx="5679209" cy="95410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Fuimos </a:t>
            </a:r>
            <a:r>
              <a:rPr lang="es-ES" sz="2800" b="1" dirty="0">
                <a:solidFill>
                  <a:schemeClr val="bg1"/>
                </a:solidFill>
                <a:effectLst>
                  <a:outerShdw blurRad="38100" dist="38100" dir="2700000" algn="tl">
                    <a:srgbClr val="000000">
                      <a:alpha val="43137"/>
                    </a:srgbClr>
                  </a:outerShdw>
                </a:effectLst>
              </a:rPr>
              <a:t>creados en pie de igualdad como complemento uno del otro. </a:t>
            </a:r>
            <a:endParaRPr lang="pt-BR" sz="2800" b="1" dirty="0">
              <a:solidFill>
                <a:schemeClr val="bg1"/>
              </a:solidFill>
              <a:effectLst>
                <a:outerShdw blurRad="38100" dist="38100" dir="2700000" algn="tl">
                  <a:srgbClr val="000000">
                    <a:alpha val="43137"/>
                  </a:srgbClr>
                </a:outerShdw>
              </a:effectLst>
            </a:endParaRPr>
          </a:p>
        </p:txBody>
      </p:sp>
      <p:sp>
        <p:nvSpPr>
          <p:cNvPr id="6" name="CaixaDeTexto 5"/>
          <p:cNvSpPr txBox="1"/>
          <p:nvPr/>
        </p:nvSpPr>
        <p:spPr>
          <a:xfrm>
            <a:off x="971600" y="4063633"/>
            <a:ext cx="5679209" cy="95410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Fuimos </a:t>
            </a:r>
            <a:r>
              <a:rPr lang="es-ES" sz="2800" b="1" dirty="0">
                <a:solidFill>
                  <a:schemeClr val="bg1"/>
                </a:solidFill>
                <a:effectLst>
                  <a:outerShdw blurRad="38100" dist="38100" dir="2700000" algn="tl">
                    <a:srgbClr val="000000">
                      <a:alpha val="43137"/>
                    </a:srgbClr>
                  </a:outerShdw>
                </a:effectLst>
              </a:rPr>
              <a:t>creados para depender el uno del otro</a:t>
            </a:r>
            <a:endParaRPr lang="pt-BR"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845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23900" y="913284"/>
            <a:ext cx="7740588" cy="3539430"/>
          </a:xfrm>
          <a:prstGeom prst="rect">
            <a:avLst/>
          </a:prstGeom>
          <a:noFill/>
        </p:spPr>
        <p:txBody>
          <a:bodyPr wrap="square" rtlCol="0">
            <a:spAutoFit/>
          </a:bodyPr>
          <a:lstStyle/>
          <a:p>
            <a:pPr algn="ctr"/>
            <a:r>
              <a:rPr lang="es-ES" sz="2800" b="1" dirty="0">
                <a:solidFill>
                  <a:schemeClr val="tx2">
                    <a:lumMod val="50000"/>
                  </a:schemeClr>
                </a:solidFill>
              </a:rPr>
              <a:t>“Y de la costilla que Jehová Dios tomó del hombre, hizo una mujer, y la trajo al hombre.  Dijo entonces Adán: Esto es ahora hueso de mis huesos y carne de mi carne; ésta será llamada Varona porque del varón fue tomada.  Por tanto, dejará el hombre a su padre y a su madre, y se unirá a su mujer, y serán una sola carne” </a:t>
            </a:r>
            <a:endParaRPr lang="es-ES" sz="2800" b="1" dirty="0" smtClean="0">
              <a:solidFill>
                <a:schemeClr val="tx2">
                  <a:lumMod val="50000"/>
                </a:schemeClr>
              </a:solidFill>
            </a:endParaRPr>
          </a:p>
          <a:p>
            <a:pPr algn="ctr"/>
            <a:r>
              <a:rPr lang="es-ES" sz="2800" b="1" dirty="0" smtClean="0">
                <a:solidFill>
                  <a:schemeClr val="tx2">
                    <a:lumMod val="50000"/>
                  </a:schemeClr>
                </a:solidFill>
              </a:rPr>
              <a:t>(</a:t>
            </a:r>
            <a:r>
              <a:rPr lang="es-ES" sz="2800" b="1" dirty="0" err="1">
                <a:solidFill>
                  <a:schemeClr val="tx2">
                    <a:lumMod val="50000"/>
                  </a:schemeClr>
                </a:solidFill>
              </a:rPr>
              <a:t>Gén</a:t>
            </a:r>
            <a:r>
              <a:rPr lang="es-ES" sz="2800" b="1" dirty="0">
                <a:solidFill>
                  <a:schemeClr val="tx2">
                    <a:lumMod val="50000"/>
                  </a:schemeClr>
                </a:solidFill>
              </a:rPr>
              <a:t>. 2:22-24).</a:t>
            </a:r>
            <a:endParaRPr lang="pt-BR" sz="2800" b="1" dirty="0">
              <a:solidFill>
                <a:schemeClr val="tx2">
                  <a:lumMod val="50000"/>
                </a:schemeClr>
              </a:solidFill>
            </a:endParaRPr>
          </a:p>
        </p:txBody>
      </p:sp>
    </p:spTree>
    <p:extLst>
      <p:ext uri="{BB962C8B-B14F-4D97-AF65-F5344CB8AC3E}">
        <p14:creationId xmlns:p14="http://schemas.microsoft.com/office/powerpoint/2010/main" val="369723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888858" y="1921396"/>
            <a:ext cx="6067518"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Dios </a:t>
            </a:r>
            <a:r>
              <a:rPr lang="es-ES" sz="2800" b="1" dirty="0">
                <a:solidFill>
                  <a:schemeClr val="bg1"/>
                </a:solidFill>
                <a:effectLst>
                  <a:outerShdw blurRad="38100" dist="38100" dir="2700000" algn="tl">
                    <a:srgbClr val="000000">
                      <a:alpha val="43137"/>
                    </a:srgbClr>
                  </a:outerShdw>
                </a:effectLst>
              </a:rPr>
              <a:t>le presenta Eva a Adán (22)</a:t>
            </a:r>
            <a:endParaRPr lang="pt-BR" sz="2800" b="1" dirty="0">
              <a:solidFill>
                <a:schemeClr val="bg1"/>
              </a:solidFill>
              <a:effectLst>
                <a:outerShdw blurRad="38100" dist="38100" dir="2700000" algn="tl">
                  <a:srgbClr val="000000">
                    <a:alpha val="43137"/>
                  </a:srgbClr>
                </a:outerShdw>
              </a:effectLst>
            </a:endParaRPr>
          </a:p>
        </p:txBody>
      </p:sp>
      <p:sp>
        <p:nvSpPr>
          <p:cNvPr id="3" name="CaixaDeTexto 2"/>
          <p:cNvSpPr txBox="1"/>
          <p:nvPr/>
        </p:nvSpPr>
        <p:spPr>
          <a:xfrm>
            <a:off x="1898281" y="2624942"/>
            <a:ext cx="6058095"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Adán </a:t>
            </a:r>
            <a:r>
              <a:rPr lang="es-ES" sz="2800" b="1" dirty="0">
                <a:solidFill>
                  <a:schemeClr val="bg1"/>
                </a:solidFill>
                <a:effectLst>
                  <a:outerShdw blurRad="38100" dist="38100" dir="2700000" algn="tl">
                    <a:srgbClr val="000000">
                      <a:alpha val="43137"/>
                    </a:srgbClr>
                  </a:outerShdw>
                </a:effectLst>
              </a:rPr>
              <a:t>y Eva entablan una relación </a:t>
            </a:r>
            <a:endParaRPr lang="pt-BR" sz="2800" b="1" dirty="0">
              <a:solidFill>
                <a:schemeClr val="bg1"/>
              </a:solidFill>
              <a:effectLst>
                <a:outerShdw blurRad="38100" dist="38100" dir="2700000" algn="tl">
                  <a:srgbClr val="000000">
                    <a:alpha val="43137"/>
                  </a:srgbClr>
                </a:outerShdw>
              </a:effectLst>
            </a:endParaRPr>
          </a:p>
        </p:txBody>
      </p:sp>
      <p:sp>
        <p:nvSpPr>
          <p:cNvPr id="4" name="CaixaDeTexto 3"/>
          <p:cNvSpPr txBox="1"/>
          <p:nvPr/>
        </p:nvSpPr>
        <p:spPr>
          <a:xfrm>
            <a:off x="1907704" y="3333495"/>
            <a:ext cx="6048672"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Se </a:t>
            </a:r>
            <a:r>
              <a:rPr lang="es-ES" sz="2800" b="1" dirty="0">
                <a:solidFill>
                  <a:schemeClr val="bg1"/>
                </a:solidFill>
                <a:effectLst>
                  <a:outerShdw blurRad="38100" dist="38100" dir="2700000" algn="tl">
                    <a:srgbClr val="000000">
                      <a:alpha val="43137"/>
                    </a:srgbClr>
                  </a:outerShdw>
                </a:effectLst>
              </a:rPr>
              <a:t>produce el primer casamiento (24)</a:t>
            </a:r>
            <a:endParaRPr lang="pt-BR" sz="2800" b="1" dirty="0">
              <a:solidFill>
                <a:schemeClr val="bg1"/>
              </a:solidFill>
              <a:effectLst>
                <a:outerShdw blurRad="38100" dist="38100" dir="2700000" algn="tl">
                  <a:srgbClr val="000000">
                    <a:alpha val="43137"/>
                  </a:srgbClr>
                </a:outerShdw>
              </a:effectLst>
            </a:endParaRPr>
          </a:p>
        </p:txBody>
      </p:sp>
      <p:sp>
        <p:nvSpPr>
          <p:cNvPr id="7" name="CaixaDeTexto 6"/>
          <p:cNvSpPr txBox="1"/>
          <p:nvPr/>
        </p:nvSpPr>
        <p:spPr>
          <a:xfrm>
            <a:off x="1907704" y="841276"/>
            <a:ext cx="6048672" cy="76944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_tradnl"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El primer </a:t>
            </a:r>
            <a:r>
              <a:rPr lang="es-ES_tradnl"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casamiento</a:t>
            </a:r>
            <a:endParaRPr lang="pt-BR"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96425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215020" y="841276"/>
            <a:ext cx="3870294" cy="4401205"/>
          </a:xfrm>
          <a:prstGeom prst="rect">
            <a:avLst/>
          </a:prstGeom>
          <a:noFill/>
        </p:spPr>
        <p:txBody>
          <a:bodyPr wrap="square" rtlCol="0">
            <a:spAutoFit/>
          </a:bodyPr>
          <a:lstStyle/>
          <a:p>
            <a:pPr algn="ctr"/>
            <a:r>
              <a:rPr lang="es-ES" sz="2800" b="1" dirty="0">
                <a:solidFill>
                  <a:schemeClr val="tx2">
                    <a:lumMod val="50000"/>
                  </a:schemeClr>
                </a:solidFill>
              </a:rPr>
              <a:t>De la diversidad del varón y la mujer, Dios produjo orden y unidad. Ese primer viernes de la historia, el Creador celebró el primer matrimonio, uniendo a esas dos personas que eran hechos a su imagen. </a:t>
            </a:r>
            <a:endParaRPr lang="pt-BR" sz="2800" b="1" dirty="0">
              <a:solidFill>
                <a:schemeClr val="tx2">
                  <a:lumMod val="50000"/>
                </a:schemeClr>
              </a:solidFill>
            </a:endParaRPr>
          </a:p>
        </p:txBody>
      </p:sp>
    </p:spTree>
    <p:extLst>
      <p:ext uri="{BB962C8B-B14F-4D97-AF65-F5344CB8AC3E}">
        <p14:creationId xmlns:p14="http://schemas.microsoft.com/office/powerpoint/2010/main" val="313727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888858" y="1777380"/>
            <a:ext cx="6067518" cy="95410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Heterosexual </a:t>
            </a:r>
            <a:r>
              <a:rPr lang="es-ES" sz="2800" b="1" dirty="0">
                <a:solidFill>
                  <a:schemeClr val="bg1"/>
                </a:solidFill>
                <a:effectLst>
                  <a:outerShdw blurRad="38100" dist="38100" dir="2700000" algn="tl">
                    <a:srgbClr val="000000">
                      <a:alpha val="43137"/>
                    </a:srgbClr>
                  </a:outerShdw>
                </a:effectLst>
              </a:rPr>
              <a:t>- La relación de un hombre con una mujer.</a:t>
            </a:r>
            <a:endParaRPr lang="pt-BR" sz="2800" b="1" dirty="0">
              <a:solidFill>
                <a:schemeClr val="bg1"/>
              </a:solidFill>
              <a:effectLst>
                <a:outerShdw blurRad="38100" dist="38100" dir="2700000" algn="tl">
                  <a:srgbClr val="000000">
                    <a:alpha val="43137"/>
                  </a:srgbClr>
                </a:outerShdw>
              </a:effectLst>
            </a:endParaRPr>
          </a:p>
        </p:txBody>
      </p:sp>
      <p:sp>
        <p:nvSpPr>
          <p:cNvPr id="3" name="CaixaDeTexto 2"/>
          <p:cNvSpPr txBox="1"/>
          <p:nvPr/>
        </p:nvSpPr>
        <p:spPr>
          <a:xfrm>
            <a:off x="1907704" y="2839497"/>
            <a:ext cx="6058095" cy="95410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 sz="2800" b="1" dirty="0" err="1" smtClean="0">
                <a:solidFill>
                  <a:schemeClr val="bg1"/>
                </a:solidFill>
                <a:effectLst>
                  <a:outerShdw blurRad="38100" dist="38100" dir="2700000" algn="tl">
                    <a:srgbClr val="000000">
                      <a:alpha val="43137"/>
                    </a:srgbClr>
                  </a:outerShdw>
                </a:effectLst>
              </a:rPr>
              <a:t>Monogámico</a:t>
            </a:r>
            <a:r>
              <a:rPr lang="es-ES" sz="2800" b="1" dirty="0" smtClean="0">
                <a:solidFill>
                  <a:schemeClr val="bg1"/>
                </a:solidFill>
                <a:effectLst>
                  <a:outerShdw blurRad="38100" dist="38100" dir="2700000" algn="tl">
                    <a:srgbClr val="000000">
                      <a:alpha val="43137"/>
                    </a:srgbClr>
                  </a:outerShdw>
                </a:effectLst>
              </a:rPr>
              <a:t> </a:t>
            </a:r>
            <a:r>
              <a:rPr lang="es-ES" sz="2800" b="1" dirty="0">
                <a:solidFill>
                  <a:schemeClr val="bg1"/>
                </a:solidFill>
                <a:effectLst>
                  <a:outerShdw blurRad="38100" dist="38100" dir="2700000" algn="tl">
                    <a:srgbClr val="000000">
                      <a:alpha val="43137"/>
                    </a:srgbClr>
                  </a:outerShdw>
                </a:effectLst>
              </a:rPr>
              <a:t>- Un solo hombre casado con una sola mujer</a:t>
            </a:r>
            <a:endParaRPr lang="pt-BR" sz="2800" b="1" dirty="0">
              <a:solidFill>
                <a:schemeClr val="bg1"/>
              </a:solidFill>
              <a:effectLst>
                <a:outerShdw blurRad="38100" dist="38100" dir="2700000" algn="tl">
                  <a:srgbClr val="000000">
                    <a:alpha val="43137"/>
                  </a:srgbClr>
                </a:outerShdw>
              </a:effectLst>
            </a:endParaRPr>
          </a:p>
        </p:txBody>
      </p:sp>
      <p:sp>
        <p:nvSpPr>
          <p:cNvPr id="4" name="CaixaDeTexto 3"/>
          <p:cNvSpPr txBox="1"/>
          <p:nvPr/>
        </p:nvSpPr>
        <p:spPr>
          <a:xfrm>
            <a:off x="1888858" y="3919617"/>
            <a:ext cx="6048672" cy="95410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s-ES" sz="2800" b="1" dirty="0" smtClean="0">
                <a:solidFill>
                  <a:schemeClr val="bg1"/>
                </a:solidFill>
                <a:effectLst>
                  <a:outerShdw blurRad="38100" dist="38100" dir="2700000" algn="tl">
                    <a:srgbClr val="000000">
                      <a:alpha val="43137"/>
                    </a:srgbClr>
                  </a:outerShdw>
                </a:effectLst>
              </a:rPr>
              <a:t>Sagrado </a:t>
            </a:r>
            <a:r>
              <a:rPr lang="es-ES" sz="2800" b="1" dirty="0">
                <a:solidFill>
                  <a:schemeClr val="bg1"/>
                </a:solidFill>
                <a:effectLst>
                  <a:outerShdw blurRad="38100" dist="38100" dir="2700000" algn="tl">
                    <a:srgbClr val="000000">
                      <a:alpha val="43137"/>
                    </a:srgbClr>
                  </a:outerShdw>
                </a:effectLst>
              </a:rPr>
              <a:t>- Dios bendijo la relación de Adán y Eva</a:t>
            </a:r>
            <a:endParaRPr lang="pt-BR" sz="2800" b="1" dirty="0">
              <a:solidFill>
                <a:schemeClr val="bg1"/>
              </a:solidFill>
              <a:effectLst>
                <a:outerShdw blurRad="38100" dist="38100" dir="2700000" algn="tl">
                  <a:srgbClr val="000000">
                    <a:alpha val="43137"/>
                  </a:srgbClr>
                </a:outerShdw>
              </a:effectLst>
            </a:endParaRPr>
          </a:p>
        </p:txBody>
      </p:sp>
      <p:sp>
        <p:nvSpPr>
          <p:cNvPr id="7" name="CaixaDeTexto 6"/>
          <p:cNvSpPr txBox="1"/>
          <p:nvPr/>
        </p:nvSpPr>
        <p:spPr>
          <a:xfrm>
            <a:off x="1187624" y="337220"/>
            <a:ext cx="7704856" cy="1077218"/>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lgn="ctr"/>
            <a:r>
              <a:rPr lang="es-E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En el plan Bíblico para el matrimonio sólo puede darse en las siguientes condiciones:</a:t>
            </a:r>
            <a:endParaRPr lang="pt-B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92086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1598</TotalTime>
  <Words>777</Words>
  <Application>Microsoft Office PowerPoint</Application>
  <PresentationFormat>Apresentação na tela (16:10)</PresentationFormat>
  <Paragraphs>45</Paragraphs>
  <Slides>23</Slides>
  <Notes>0</Notes>
  <HiddenSlides>0</HiddenSlides>
  <MMClips>0</MMClips>
  <ScaleCrop>false</ScaleCrop>
  <HeadingPairs>
    <vt:vector size="4" baseType="variant">
      <vt:variant>
        <vt:lpstr>Tema</vt:lpstr>
      </vt:variant>
      <vt:variant>
        <vt:i4>1</vt:i4>
      </vt:variant>
      <vt:variant>
        <vt:lpstr>Títulos de slides</vt:lpstr>
      </vt:variant>
      <vt:variant>
        <vt:i4>23</vt:i4>
      </vt:variant>
    </vt:vector>
  </HeadingPairs>
  <TitlesOfParts>
    <vt:vector size="24"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Alana</dc:creator>
  <cp:lastModifiedBy>Alana</cp:lastModifiedBy>
  <cp:revision>32</cp:revision>
  <dcterms:created xsi:type="dcterms:W3CDTF">2017-01-01T15:59:22Z</dcterms:created>
  <dcterms:modified xsi:type="dcterms:W3CDTF">2017-01-17T20:21:23Z</dcterms:modified>
</cp:coreProperties>
</file>