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89" r:id="rId6"/>
    <p:sldId id="292" r:id="rId7"/>
    <p:sldId id="260" r:id="rId8"/>
    <p:sldId id="285" r:id="rId9"/>
    <p:sldId id="293" r:id="rId10"/>
    <p:sldId id="286" r:id="rId11"/>
    <p:sldId id="294" r:id="rId12"/>
    <p:sldId id="295" r:id="rId13"/>
    <p:sldId id="264" r:id="rId14"/>
    <p:sldId id="290" r:id="rId15"/>
    <p:sldId id="296" r:id="rId16"/>
    <p:sldId id="266" r:id="rId17"/>
    <p:sldId id="278" r:id="rId18"/>
    <p:sldId id="297" r:id="rId19"/>
    <p:sldId id="267" r:id="rId20"/>
    <p:sldId id="282" r:id="rId21"/>
    <p:sldId id="291" r:id="rId22"/>
    <p:sldId id="298" r:id="rId23"/>
    <p:sldId id="299" r:id="rId24"/>
    <p:sldId id="269" r:id="rId25"/>
    <p:sldId id="283" r:id="rId26"/>
    <p:sldId id="300" r:id="rId27"/>
    <p:sldId id="272" r:id="rId28"/>
    <p:sldId id="273" r:id="rId29"/>
    <p:sldId id="274" r:id="rId30"/>
  </p:sldIdLst>
  <p:sldSz cx="9144000" cy="5715000" type="screen16x1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2003"/>
    <a:srgbClr val="6731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002" y="-16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111C96-FE53-4CD8-8454-43569C2B7E77}" type="datetimeFigureOut">
              <a:rPr lang="pt-BR" smtClean="0"/>
              <a:t>27/12/2016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BE3030-2763-404E-B17E-702401B671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3901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E3030-2763-404E-B17E-702401B67196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7222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27/12/2016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004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27/12/2016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219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27/12/2016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823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27/12/2016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67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27/12/2016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748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27/12/2016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68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27/12/2016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40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27/12/2016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088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27/12/2016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979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27/12/2016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438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27/12/2016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905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56669-A79B-40A5-97CF-2F4F44A0AFC7}" type="datetimeFigureOut">
              <a:rPr lang="pt-BR" smtClean="0"/>
              <a:t>27/12/2016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6040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24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505287" y="2449259"/>
            <a:ext cx="7335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accent6">
                    <a:lumMod val="75000"/>
                  </a:schemeClr>
                </a:solidFill>
              </a:rPr>
              <a:t>¿</a:t>
            </a:r>
            <a:r>
              <a:rPr lang="es-ES" sz="2800" b="1" dirty="0">
                <a:solidFill>
                  <a:schemeClr val="accent6">
                    <a:lumMod val="75000"/>
                  </a:schemeClr>
                </a:solidFill>
              </a:rPr>
              <a:t>El cristiano puede tener felicidad real</a:t>
            </a:r>
            <a:r>
              <a:rPr lang="es-ES" sz="2800" b="1" dirty="0" smtClean="0">
                <a:solidFill>
                  <a:schemeClr val="accent6">
                    <a:lumMod val="75000"/>
                  </a:schemeClr>
                </a:solidFill>
              </a:rPr>
              <a:t>?</a:t>
            </a:r>
          </a:p>
          <a:p>
            <a:r>
              <a:rPr lang="es-ES" sz="2800" b="1" dirty="0" smtClean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s-ES" sz="2800" b="1" dirty="0">
                <a:solidFill>
                  <a:schemeClr val="accent6">
                    <a:lumMod val="75000"/>
                  </a:schemeClr>
                </a:solidFill>
              </a:rPr>
              <a:t>2 MCP, 646:1, 2).</a:t>
            </a:r>
            <a:endParaRPr lang="pt-BR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22" y="2312995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54874" y="2203038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3</a:t>
            </a:r>
            <a:endParaRPr lang="pt-BR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72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05730" y="1633364"/>
            <a:ext cx="86409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“Si hay alguien que continuamente debe estar agradecido, es el seguidor de Cristo. Si hay ____________ que disfruta de un verdadero gozo aun en esta vida, es el ________ cristiano” </a:t>
            </a:r>
            <a:endParaRPr lang="es-ES" sz="2400" b="1" dirty="0" smtClean="0"/>
          </a:p>
          <a:p>
            <a:pPr algn="ctr"/>
            <a:r>
              <a:rPr lang="es-ES" sz="2400" b="1" dirty="0" smtClean="0"/>
              <a:t>(</a:t>
            </a:r>
            <a:r>
              <a:rPr lang="es-ES" sz="2400" b="1" dirty="0"/>
              <a:t>2 MCP, 646:1</a:t>
            </a:r>
            <a:r>
              <a:rPr lang="es-ES" sz="2400" b="1" dirty="0" smtClean="0"/>
              <a:t>).</a:t>
            </a:r>
          </a:p>
          <a:p>
            <a:pPr algn="ctr"/>
            <a:endParaRPr lang="es-ES" sz="2400" b="1" dirty="0"/>
          </a:p>
          <a:p>
            <a:pPr algn="ctr"/>
            <a:r>
              <a:rPr lang="es-ES" sz="2400" b="1" dirty="0"/>
              <a:t>“Deberíamos ser la gente más _____________ de la tierra, y no pedirle perdón al mundo por ser cristianos” (2 MCP 646:2).</a:t>
            </a:r>
          </a:p>
        </p:txBody>
      </p:sp>
    </p:spTree>
    <p:extLst>
      <p:ext uri="{BB962C8B-B14F-4D97-AF65-F5344CB8AC3E}">
        <p14:creationId xmlns:p14="http://schemas.microsoft.com/office/powerpoint/2010/main" val="358613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05730" y="1633364"/>
            <a:ext cx="86409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“Si hay alguien que continuamente debe estar agradecido, es el seguidor de Cristo. Si hay ____________ que disfruta de un verdadero gozo aun en esta vida, es el ________ cristiano” </a:t>
            </a:r>
            <a:endParaRPr lang="es-ES" sz="2400" b="1" dirty="0" smtClean="0"/>
          </a:p>
          <a:p>
            <a:pPr algn="ctr"/>
            <a:r>
              <a:rPr lang="es-ES" sz="2400" b="1" dirty="0" smtClean="0"/>
              <a:t>(</a:t>
            </a:r>
            <a:r>
              <a:rPr lang="es-ES" sz="2400" b="1" dirty="0"/>
              <a:t>2 MCP, 646:1</a:t>
            </a:r>
            <a:r>
              <a:rPr lang="es-ES" sz="2400" b="1" dirty="0" smtClean="0"/>
              <a:t>).</a:t>
            </a:r>
          </a:p>
          <a:p>
            <a:pPr algn="ctr"/>
            <a:endParaRPr lang="es-ES" sz="2400" b="1" dirty="0"/>
          </a:p>
          <a:p>
            <a:pPr algn="ctr"/>
            <a:r>
              <a:rPr lang="es-ES" sz="2400" b="1" dirty="0"/>
              <a:t>“Deberíamos ser la gente más _____________ de la tierra, y no pedirle perdón al mundo por ser cristianos” (2 MCP 646:2).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707904" y="1921396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>
                <a:solidFill>
                  <a:srgbClr val="FF0000"/>
                </a:solidFill>
              </a:rPr>
              <a:t>alguien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5076056" y="2353444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>
                <a:solidFill>
                  <a:srgbClr val="FF0000"/>
                </a:solidFill>
              </a:rPr>
              <a:t>fiel 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211960" y="3433564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>
                <a:solidFill>
                  <a:srgbClr val="FF0000"/>
                </a:solidFill>
              </a:rPr>
              <a:t>feliz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91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82588" y="2179810"/>
            <a:ext cx="7040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980000" algn="tl">
                    <a:srgbClr val="000000">
                      <a:alpha val="0"/>
                    </a:srgbClr>
                  </a:outerShdw>
                </a:effectLst>
              </a:rPr>
              <a:t>Los </a:t>
            </a:r>
            <a:r>
              <a:rPr lang="es-ES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980000" algn="tl">
                    <a:srgbClr val="000000">
                      <a:alpha val="0"/>
                    </a:srgbClr>
                  </a:outerShdw>
                </a:effectLst>
              </a:rPr>
              <a:t>que hacen todo para llegar a ser ricos o para aparentarlo, ¿son realmente felices</a:t>
            </a:r>
            <a:r>
              <a:rPr lang="es-ES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980000" algn="tl">
                    <a:srgbClr val="000000">
                      <a:alpha val="0"/>
                    </a:srgbClr>
                  </a:outerShdw>
                </a:effectLst>
              </a:rPr>
              <a:t>?</a:t>
            </a:r>
          </a:p>
          <a:p>
            <a:r>
              <a:rPr lang="es-ES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980000" algn="tl">
                    <a:srgbClr val="000000">
                      <a:alpha val="0"/>
                    </a:srgbClr>
                  </a:outerShdw>
                </a:effectLst>
              </a:rPr>
              <a:t>(</a:t>
            </a:r>
            <a:r>
              <a:rPr lang="es-ES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980000" algn="tl">
                    <a:srgbClr val="000000">
                      <a:alpha val="0"/>
                    </a:srgbClr>
                  </a:outerShdw>
                </a:effectLst>
              </a:rPr>
              <a:t>2 MCP, 647:2).</a:t>
            </a:r>
            <a:endParaRPr lang="pt-BR" sz="2800" b="1" dirty="0">
              <a:solidFill>
                <a:schemeClr val="accent6">
                  <a:lumMod val="75000"/>
                </a:schemeClr>
              </a:solidFill>
              <a:effectLst>
                <a:outerShdw blurRad="12700" dist="38100" dir="1980000" algn="tl">
                  <a:srgbClr val="000000">
                    <a:alpha val="0"/>
                  </a:srgbClr>
                </a:outerShdw>
              </a:effectLst>
            </a:endParaRPr>
          </a:p>
        </p:txBody>
      </p:sp>
      <p:pic>
        <p:nvPicPr>
          <p:cNvPr id="4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44" y="2258990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98596" y="2149033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4</a:t>
            </a:r>
            <a:endParaRPr lang="pt-BR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63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38019" y="1993404"/>
            <a:ext cx="8640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“[…] Hombres y mujeres calculan y hacen planes para conseguir recursos con el fin de parecer más ricos que sus vecinos; pero aunque puedan triunfar en su lucha desesperada, </a:t>
            </a:r>
            <a:endParaRPr lang="es-ES" sz="2400" b="1" dirty="0" smtClean="0"/>
          </a:p>
          <a:p>
            <a:pPr algn="ctr"/>
            <a:r>
              <a:rPr lang="es-ES" sz="2400" b="1" dirty="0" smtClean="0"/>
              <a:t>______________ </a:t>
            </a:r>
            <a:r>
              <a:rPr lang="es-ES" sz="2400" b="1" dirty="0"/>
              <a:t>verdaderamente felices. La verdadera felicidad brota de un corazón en paz con Dios” (2 MCP, 647:2).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77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38019" y="1993404"/>
            <a:ext cx="8640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“[…] Hombres y mujeres calculan y hacen planes para conseguir recursos con el fin de parecer más ricos que sus vecinos; pero aunque puedan triunfar en su lucha desesperada, </a:t>
            </a:r>
            <a:endParaRPr lang="es-ES" sz="2400" b="1" dirty="0" smtClean="0"/>
          </a:p>
          <a:p>
            <a:pPr algn="ctr"/>
            <a:r>
              <a:rPr lang="es-ES" sz="2400" b="1" dirty="0" smtClean="0"/>
              <a:t>______________ </a:t>
            </a:r>
            <a:r>
              <a:rPr lang="es-ES" sz="2400" b="1" dirty="0"/>
              <a:t>verdaderamente felices. La verdadera felicidad brota de un corazón en paz con Dios” (2 MCP, 647:2).</a:t>
            </a:r>
            <a:endParaRPr lang="pt-BR" sz="2400" b="1" dirty="0">
              <a:solidFill>
                <a:srgbClr val="432003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95536" y="3073524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smtClean="0">
                <a:solidFill>
                  <a:srgbClr val="FF0000"/>
                </a:solidFill>
              </a:rPr>
              <a:t>no </a:t>
            </a:r>
            <a:r>
              <a:rPr lang="es-ES" sz="2400" b="1" dirty="0">
                <a:solidFill>
                  <a:srgbClr val="FF0000"/>
                </a:solidFill>
              </a:rPr>
              <a:t>son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98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63816" y="2410366"/>
            <a:ext cx="7335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accent6">
                    <a:lumMod val="75000"/>
                  </a:schemeClr>
                </a:solidFill>
              </a:rPr>
              <a:t>¿</a:t>
            </a:r>
            <a:r>
              <a:rPr lang="es-ES" sz="2800" b="1" dirty="0">
                <a:solidFill>
                  <a:schemeClr val="accent6">
                    <a:lumMod val="75000"/>
                  </a:schemeClr>
                </a:solidFill>
              </a:rPr>
              <a:t>Qué actitudes promueven la salud y una vida larga? (2 MCP, 650:3).</a:t>
            </a:r>
            <a:endParaRPr lang="pt-BR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72" y="2274102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479824" y="2164145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5</a:t>
            </a:r>
            <a:endParaRPr lang="pt-BR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01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23528" y="1777380"/>
            <a:ext cx="84249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“El ____________, la __________________, la ________, la _______________ y el __________ fomentan la salud y alargan la vida. Un espíritu satisfecho y alegre es como salud para el cuerpo y fuerza para el alma. “El corazón alegre es una buena medicina” (Prov. 17:22, VM). (2 MCP, 650:3).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77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23528" y="1777380"/>
            <a:ext cx="84249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“El ____________, la __________________, la ________, la _______________ y el __________ fomentan la salud y alargan la vida. Un espíritu satisfecho y alegre es como salud para el cuerpo y fuerza para el alma. “El corazón alegre es una buena medicina” (Prov. 17:22, VM). (2 MCP, 650:3).</a:t>
            </a:r>
            <a:endParaRPr lang="pt-BR" sz="2400" b="1" dirty="0">
              <a:solidFill>
                <a:srgbClr val="432003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971600" y="1775195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>
                <a:solidFill>
                  <a:srgbClr val="FF0000"/>
                </a:solidFill>
              </a:rPr>
              <a:t>valor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779912" y="1775194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>
                <a:solidFill>
                  <a:srgbClr val="FF0000"/>
                </a:solidFill>
              </a:rPr>
              <a:t>esperanza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092485" y="1775194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>
                <a:solidFill>
                  <a:srgbClr val="FF0000"/>
                </a:solidFill>
              </a:rPr>
              <a:t>fe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467544" y="2137420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>
                <a:solidFill>
                  <a:srgbClr val="FF0000"/>
                </a:solidFill>
              </a:rPr>
              <a:t>simpatía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840875" y="2149157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>
                <a:solidFill>
                  <a:srgbClr val="FF0000"/>
                </a:solidFill>
              </a:rPr>
              <a:t>amor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27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69182" y="2065412"/>
            <a:ext cx="73353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accent6">
                    <a:lumMod val="75000"/>
                  </a:schemeClr>
                </a:solidFill>
              </a:rPr>
              <a:t>¿</a:t>
            </a:r>
            <a:r>
              <a:rPr lang="es-ES" sz="2800" b="1" dirty="0">
                <a:solidFill>
                  <a:schemeClr val="accent6">
                    <a:lumMod val="75000"/>
                  </a:schemeClr>
                </a:solidFill>
              </a:rPr>
              <a:t>Qué orientación se da a la familia sobre la vida en el campo y la felicidad de los hijos</a:t>
            </a:r>
            <a:r>
              <a:rPr lang="es-ES" sz="2800" b="1" dirty="0" smtClean="0">
                <a:solidFill>
                  <a:schemeClr val="accent6">
                    <a:lumMod val="75000"/>
                  </a:schemeClr>
                </a:solidFill>
              </a:rPr>
              <a:t>?</a:t>
            </a:r>
          </a:p>
          <a:p>
            <a:r>
              <a:rPr lang="es-ES" sz="2800" b="1" dirty="0" smtClean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s-ES" sz="2800" b="1" dirty="0">
                <a:solidFill>
                  <a:schemeClr val="accent6">
                    <a:lumMod val="75000"/>
                  </a:schemeClr>
                </a:solidFill>
              </a:rPr>
              <a:t>2 MCP, 651:3, 4).</a:t>
            </a:r>
            <a:endParaRPr lang="pt-BR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02" y="2121137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17054" y="2011180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6</a:t>
            </a:r>
            <a:endParaRPr lang="pt-BR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28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54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5536" y="1561356"/>
            <a:ext cx="84249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“Es verdad que usted no estará totalmente libre de preocupaciones y perplejidades en el campo; pero allí evitará muchos ____________ y le cerrará la puerta a un diluvio de _________________ que amenazan con dominar la mente de sus hijos. Necesitan estar ocupados y atender muchas cosas. La quietud del hogar los hace sentirse incómodos e inquietos, </a:t>
            </a:r>
            <a:r>
              <a:rPr lang="es-ES" sz="2400" b="1" dirty="0" smtClean="0"/>
              <a:t>[…]</a:t>
            </a:r>
          </a:p>
          <a:p>
            <a:pPr algn="ctr"/>
            <a:r>
              <a:rPr lang="es-ES" sz="2400" b="1" dirty="0" smtClean="0"/>
              <a:t>(</a:t>
            </a:r>
            <a:r>
              <a:rPr lang="es-ES" sz="2400" b="1" dirty="0"/>
              <a:t>2 MCP, 651:3).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11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36455" y="1345332"/>
            <a:ext cx="84249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“La vida en el campo les resultará muy beneficiosa; una vida activa, al aire libre, desarrollará la ____________ tanto de la mente como del cuerpo. Deberían disponer de una huerta, donde podrían encontrar a la vez entretenimiento y una actividad útil. El cultivo de plantas y flores tiende a mejorar el gusto y el juicio, al mismo tiempo que el relacionarse con la hermosa y útil creación de Dios tendrá una influencia ennoblecedora sobre la mente, que será atraída al Creador y dueño de todo” (2 MCP, 651:4).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56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5536" y="1561356"/>
            <a:ext cx="84249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“Es verdad que usted no estará totalmente libre de preocupaciones y perplejidades en el campo; pero allí evitará muchos ____________ y le cerrará la puerta a un diluvio de _________________ que amenazan con dominar la mente de sus hijos. Necesitan estar ocupados y atender muchas cosas. La quietud del hogar los hace sentirse incómodos e inquietos, </a:t>
            </a:r>
            <a:r>
              <a:rPr lang="es-ES" sz="2400" b="1" dirty="0" smtClean="0"/>
              <a:t>[…]</a:t>
            </a:r>
          </a:p>
          <a:p>
            <a:pPr algn="ctr"/>
            <a:r>
              <a:rPr lang="es-ES" sz="2400" b="1" dirty="0" smtClean="0"/>
              <a:t>(</a:t>
            </a:r>
            <a:r>
              <a:rPr lang="es-ES" sz="2400" b="1" dirty="0"/>
              <a:t>2 MCP, 651:3).</a:t>
            </a:r>
            <a:endParaRPr lang="pt-BR" sz="2400" b="1" dirty="0">
              <a:solidFill>
                <a:srgbClr val="432003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619672" y="2254507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>
                <a:solidFill>
                  <a:srgbClr val="FF0000"/>
                </a:solidFill>
              </a:rPr>
              <a:t>males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755576" y="2669351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>
                <a:solidFill>
                  <a:srgbClr val="FF0000"/>
                </a:solidFill>
              </a:rPr>
              <a:t>tentaciones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49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36455" y="1345332"/>
            <a:ext cx="84249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“La vida en el campo les resultará muy beneficiosa; una vida activa, al aire libre, desarrollará la ____________ tanto de la mente como del cuerpo. Deberían disponer de una huerta, donde podrían encontrar a la vez entretenimiento y una actividad útil. El cultivo de plantas y flores tiende a mejorar el gusto y el juicio, al mismo tiempo que el relacionarse con la hermosa y útil creación de Dios tendrá una influencia ennoblecedora sobre la mente, que será atraída al Creador y dueño de todo” (2 MCP, 651:4).</a:t>
            </a:r>
            <a:endParaRPr lang="pt-BR" sz="2400" b="1" dirty="0">
              <a:solidFill>
                <a:srgbClr val="432003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932040" y="1705372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>
                <a:solidFill>
                  <a:srgbClr val="FF0000"/>
                </a:solidFill>
              </a:rPr>
              <a:t>salud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38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45450" y="2315002"/>
            <a:ext cx="7335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accent6">
                    <a:lumMod val="75000"/>
                  </a:schemeClr>
                </a:solidFill>
              </a:rPr>
              <a:t>¿</a:t>
            </a:r>
            <a:r>
              <a:rPr lang="es-ES" sz="2800" b="1" dirty="0">
                <a:solidFill>
                  <a:schemeClr val="accent6">
                    <a:lumMod val="75000"/>
                  </a:schemeClr>
                </a:solidFill>
              </a:rPr>
              <a:t>Cómo podemos llenar nuestra vida de alegría? (2 MCP, 653:3).</a:t>
            </a:r>
            <a:endParaRPr lang="pt-BR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29" y="2178738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479381" y="2068781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7</a:t>
            </a:r>
            <a:endParaRPr lang="pt-BR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4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09680" y="1777380"/>
            <a:ext cx="84249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“_________________ en el __________ siempre. Otra vez os digo: ¡Regocijaos!” (Fil. 4:4). Los que hacen esto disfrutan de una vida gozosa. Nada desagradable procede de sus labios o de la atmósfera que rodea al alma, porque no se sienten mejores que los demás” (2 MCP, 653:3).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19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09680" y="1777380"/>
            <a:ext cx="84249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“_________________ en el __________ siempre. Otra vez os digo: ¡Regocijaos!” (Fil. 4:4). Los que hacen esto disfrutan de una vida gozosa. Nada desagradable procede de sus labios o de la atmósfera que rodea al alma, porque no se sienten mejores que los demás” (2 MCP, 653:3).</a:t>
            </a:r>
            <a:endParaRPr lang="pt-BR" sz="2400" b="1" dirty="0">
              <a:solidFill>
                <a:srgbClr val="432003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115616" y="1747763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>
                <a:solidFill>
                  <a:srgbClr val="FF0000"/>
                </a:solidFill>
              </a:rPr>
              <a:t>Regocijaos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851920" y="1747763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>
                <a:solidFill>
                  <a:srgbClr val="FF0000"/>
                </a:solidFill>
              </a:rPr>
              <a:t>Señor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5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67544" y="2201877"/>
            <a:ext cx="82753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38100" dist="43180" dir="5400000">
                    <a:srgbClr val="000000"/>
                  </a:innerShdw>
                </a:effectLst>
                <a:latin typeface="Arial Black" panose="020B0A04020102020204" pitchFamily="34" charset="0"/>
              </a:rPr>
              <a:t>CONCLUSIÓN </a:t>
            </a:r>
            <a:endParaRPr lang="pt-BR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38100" dist="43180" dir="5400000">
                  <a:srgbClr val="000000"/>
                </a:inn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01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25998" y="1561356"/>
            <a:ext cx="77768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“Allí “están delante del trono de Dios, y le sirven día y noche en su templo: y el que está sentado en el trono tenderá su pabellón sobre ellos. No tendrán más hambre, ni sed, y el sol no caerá más sobre ellos, ni ningún otro calor. Porque el Cordero que está en medio del trono los pastoreará, y los guiará a fuentes vivas de aguas: y Dios limpiará toda lágrima de los ojos de ellos (</a:t>
            </a:r>
            <a:r>
              <a:rPr lang="es-ES" sz="2400" b="1" dirty="0" err="1"/>
              <a:t>Apoc</a:t>
            </a:r>
            <a:r>
              <a:rPr lang="es-ES" sz="2400" b="1" dirty="0"/>
              <a:t>. 7:15–17)” (Mente, carácter y personalidad, t. 2, p. 654).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89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259632" y="1177183"/>
            <a:ext cx="35283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ACTIVIDAD EN FAMILIA</a:t>
            </a:r>
            <a:endParaRPr lang="pt-BR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835696" y="2682256"/>
            <a:ext cx="26486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Programe una actividad que usted sabe que su familia le gusta hacer.</a:t>
            </a:r>
            <a:endParaRPr lang="pt-BR" sz="2400" b="1" dirty="0">
              <a:solidFill>
                <a:srgbClr val="432003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 rot="227286">
            <a:off x="5148064" y="2266758"/>
            <a:ext cx="2648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err="1"/>
              <a:t>Disfruten</a:t>
            </a:r>
            <a:r>
              <a:rPr lang="pt-BR" sz="2400" b="1" dirty="0"/>
              <a:t> y </a:t>
            </a:r>
            <a:r>
              <a:rPr lang="pt-BR" sz="2400" b="1" dirty="0" err="1"/>
              <a:t>sean</a:t>
            </a:r>
            <a:r>
              <a:rPr lang="pt-BR" sz="2400" b="1" dirty="0"/>
              <a:t> </a:t>
            </a:r>
            <a:r>
              <a:rPr lang="pt-BR" sz="2400" b="1" dirty="0" err="1"/>
              <a:t>felices</a:t>
            </a:r>
            <a:r>
              <a:rPr lang="pt-BR" sz="2400" b="1" dirty="0"/>
              <a:t>. 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13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39552" y="1993404"/>
            <a:ext cx="80648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/>
              <a:t>“La acción armoniosa y saludable de todas las facultades del cuerpo y la mente, produce felicidad; mientras más elevadas y refinadas sean las facultades, más pura y sin mezcla será la felicidad” (Mente, carácter y personalidad, t. 2, p. 644).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58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78" y="2325281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637870" y="2527163"/>
            <a:ext cx="71110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accent6">
                    <a:lumMod val="75000"/>
                  </a:schemeClr>
                </a:solidFill>
              </a:rPr>
              <a:t>¿</a:t>
            </a:r>
            <a:r>
              <a:rPr lang="es-ES" sz="2800" b="1" dirty="0">
                <a:solidFill>
                  <a:schemeClr val="accent6">
                    <a:lumMod val="75000"/>
                  </a:schemeClr>
                </a:solidFill>
              </a:rPr>
              <a:t>Cuál es la relación entre salud y felicidad? </a:t>
            </a:r>
            <a:endParaRPr lang="es-ES" sz="28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s-ES" sz="2800" b="1" dirty="0" smtClean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s-ES" sz="2800" b="1" dirty="0">
                <a:solidFill>
                  <a:schemeClr val="accent6">
                    <a:lumMod val="75000"/>
                  </a:schemeClr>
                </a:solidFill>
              </a:rPr>
              <a:t>2 MCP, 644:2).</a:t>
            </a:r>
            <a:endParaRPr lang="pt-BR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51094" y="2280942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1</a:t>
            </a:r>
            <a:endParaRPr lang="pt-BR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65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50450" y="1777380"/>
            <a:ext cx="80648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/>
              <a:t>“Tan _________________ es la relación que existe entre la salud y la felicidad, que no podemos disfrutar de esta última sin disponer de la anterior. […] Muchos están a la deriva al carecer de conocimiento, como un barco en medio del mar, sin brújula ni ancla; y lo que es peor, no tienen interés en aprender a conservar sus cuerpos en condición saludable y así prevenir la enfermedad” (2 MCP, 644:2).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60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50450" y="1777380"/>
            <a:ext cx="80648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/>
              <a:t>“Tan _________________ es la relación que existe entre la salud y la felicidad, que no podemos disfrutar de esta última sin disponer de la anterior. […] Muchos están a la deriva al carecer de conocimiento, como un barco en medio del mar, sin brújula ni ancla; y lo que es peor, no tienen interés en aprender a conservar sus cuerpos en condición saludable y así prevenir la enfermedad” (2 MCP, 644:2).</a:t>
            </a:r>
            <a:endParaRPr lang="pt-BR" sz="2400" b="1" dirty="0">
              <a:solidFill>
                <a:srgbClr val="432003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592141" y="1777380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smtClean="0">
                <a:solidFill>
                  <a:srgbClr val="FF0000"/>
                </a:solidFill>
              </a:rPr>
              <a:t>íntima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5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12921" y="2288508"/>
            <a:ext cx="70454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accent6">
                    <a:lumMod val="75000"/>
                  </a:schemeClr>
                </a:solidFill>
              </a:rPr>
              <a:t>¿</a:t>
            </a:r>
            <a:r>
              <a:rPr lang="es-ES" sz="2800" b="1" dirty="0">
                <a:solidFill>
                  <a:schemeClr val="accent6">
                    <a:lumMod val="75000"/>
                  </a:schemeClr>
                </a:solidFill>
              </a:rPr>
              <a:t>Cómo contribuye la Biblia con el impulso más fuerte del ser humano de buscar la felicidad? (2 MCP, 645:4).</a:t>
            </a:r>
            <a:endParaRPr lang="pt-BR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41" y="2335053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95793" y="2225096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2</a:t>
            </a:r>
            <a:endParaRPr lang="pt-BR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96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22898" y="1561356"/>
            <a:ext cx="86409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“Los impulsos más fuertes del hombre lo arrastran a tratar de procurar su propia felicidad. La Biblia reconoce este deseo y nos muestra que todo el cielo </a:t>
            </a:r>
            <a:r>
              <a:rPr lang="es-ES" sz="2400" b="1" dirty="0" smtClean="0"/>
              <a:t>_______________ </a:t>
            </a:r>
            <a:r>
              <a:rPr lang="es-ES" sz="2400" b="1" dirty="0"/>
              <a:t>a los esfuerzos que el hombre haga por conseguir la dicha. Además, revela la condición según la cual se da la paz de Cristo a los hombres. Describe un hogar de ____________ y _________________ sempiternos, donde no habrá lágrimas ni necesidades</a:t>
            </a:r>
            <a:r>
              <a:rPr lang="es-ES" sz="2400" b="1" dirty="0" smtClean="0"/>
              <a:t>”</a:t>
            </a:r>
          </a:p>
          <a:p>
            <a:pPr algn="ctr"/>
            <a:r>
              <a:rPr lang="es-ES" sz="2400" b="1" dirty="0" smtClean="0"/>
              <a:t>(</a:t>
            </a:r>
            <a:r>
              <a:rPr lang="es-ES" sz="2400" b="1" dirty="0"/>
              <a:t>2 MCP, 645:4-646:0).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95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22898" y="1561356"/>
            <a:ext cx="86409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“Los impulsos más fuertes del hombre lo arrastran a tratar de procurar su propia felicidad. La Biblia reconoce este deseo y nos muestra que todo el cielo </a:t>
            </a:r>
            <a:r>
              <a:rPr lang="es-ES" sz="2400" b="1" dirty="0" smtClean="0"/>
              <a:t>_______________ </a:t>
            </a:r>
            <a:r>
              <a:rPr lang="es-ES" sz="2400" b="1" dirty="0"/>
              <a:t>a los esfuerzos que el hombre haga por conseguir la dicha. Además, revela la condición según la cual se da la paz de Cristo a los hombres. Describe un hogar de ____________ y _________________ sempiternos, donde no habrá lágrimas ni necesidades</a:t>
            </a:r>
            <a:r>
              <a:rPr lang="es-ES" sz="2400" b="1" dirty="0" smtClean="0"/>
              <a:t>”</a:t>
            </a:r>
          </a:p>
          <a:p>
            <a:pPr algn="ctr"/>
            <a:r>
              <a:rPr lang="es-ES" sz="2400" b="1" dirty="0" smtClean="0"/>
              <a:t>(</a:t>
            </a:r>
            <a:r>
              <a:rPr lang="es-ES" sz="2400" b="1" dirty="0"/>
              <a:t>2 MCP, 645:4-646:0).</a:t>
            </a:r>
            <a:endParaRPr lang="pt-BR" sz="2400" b="1" dirty="0">
              <a:solidFill>
                <a:srgbClr val="432003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635896" y="2258877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>
                <a:solidFill>
                  <a:srgbClr val="FF0000"/>
                </a:solidFill>
              </a:rPr>
              <a:t>se unirá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619672" y="3361556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>
                <a:solidFill>
                  <a:srgbClr val="FF0000"/>
                </a:solidFill>
              </a:rPr>
              <a:t>dicha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139952" y="3374270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>
                <a:solidFill>
                  <a:srgbClr val="FF0000"/>
                </a:solidFill>
              </a:rPr>
              <a:t>resplandor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11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1198</TotalTime>
  <Words>1492</Words>
  <Application>Microsoft Office PowerPoint</Application>
  <PresentationFormat>Apresentação na tela (16:10)</PresentationFormat>
  <Paragraphs>71</Paragraphs>
  <Slides>29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0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Alana</dc:creator>
  <cp:lastModifiedBy>Alana</cp:lastModifiedBy>
  <cp:revision>42</cp:revision>
  <dcterms:created xsi:type="dcterms:W3CDTF">2016-12-18T22:29:45Z</dcterms:created>
  <dcterms:modified xsi:type="dcterms:W3CDTF">2016-12-27T22:44:02Z</dcterms:modified>
</cp:coreProperties>
</file>