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8" r:id="rId5"/>
    <p:sldId id="259" r:id="rId6"/>
    <p:sldId id="289" r:id="rId7"/>
    <p:sldId id="291" r:id="rId8"/>
    <p:sldId id="260" r:id="rId9"/>
    <p:sldId id="285" r:id="rId10"/>
    <p:sldId id="292" r:id="rId11"/>
    <p:sldId id="262" r:id="rId12"/>
    <p:sldId id="286" r:id="rId13"/>
    <p:sldId id="293" r:id="rId14"/>
    <p:sldId id="264" r:id="rId15"/>
    <p:sldId id="290" r:id="rId16"/>
    <p:sldId id="294" r:id="rId17"/>
    <p:sldId id="266" r:id="rId18"/>
    <p:sldId id="278" r:id="rId19"/>
    <p:sldId id="295" r:id="rId20"/>
    <p:sldId id="267" r:id="rId21"/>
    <p:sldId id="282" r:id="rId22"/>
    <p:sldId id="296" r:id="rId23"/>
    <p:sldId id="269" r:id="rId24"/>
    <p:sldId id="283" r:id="rId25"/>
    <p:sldId id="297" r:id="rId26"/>
    <p:sldId id="270" r:id="rId27"/>
    <p:sldId id="298" r:id="rId28"/>
    <p:sldId id="284" r:id="rId29"/>
    <p:sldId id="272" r:id="rId30"/>
    <p:sldId id="273" r:id="rId31"/>
    <p:sldId id="274" r:id="rId32"/>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2003"/>
    <a:srgbClr val="673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002" y="-16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94004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27219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865"/>
            <a:ext cx="2057400" cy="4876271"/>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28865"/>
            <a:ext cx="6019800" cy="4876271"/>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39823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9567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66748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11E56669-A79B-40A5-97CF-2F4F44A0AFC7}" type="datetimeFigureOut">
              <a:rPr lang="pt-BR" smtClean="0"/>
              <a:t>26/12/2016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066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11E56669-A79B-40A5-97CF-2F4F44A0AFC7}" type="datetimeFigureOut">
              <a:rPr lang="pt-BR" smtClean="0"/>
              <a:t>26/12/2016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19640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11E56669-A79B-40A5-97CF-2F4F44A0AFC7}" type="datetimeFigureOut">
              <a:rPr lang="pt-BR" smtClean="0"/>
              <a:t>26/12/2016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32088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1E56669-A79B-40A5-97CF-2F4F44A0AFC7}" type="datetimeFigureOut">
              <a:rPr lang="pt-BR" smtClean="0"/>
              <a:t>26/12/2016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279979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11E56669-A79B-40A5-97CF-2F4F44A0AFC7}" type="datetimeFigureOut">
              <a:rPr lang="pt-BR" smtClean="0"/>
              <a:t>26/12/2016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5943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11E56669-A79B-40A5-97CF-2F4F44A0AFC7}" type="datetimeFigureOut">
              <a:rPr lang="pt-BR" smtClean="0"/>
              <a:t>26/12/2016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B40D250B-0925-4842-9B75-EFF20823E1DA}" type="slidenum">
              <a:rPr lang="pt-BR" smtClean="0"/>
              <a:t>‹nº›</a:t>
            </a:fld>
            <a:endParaRPr lang="pt-BR"/>
          </a:p>
        </p:txBody>
      </p:sp>
    </p:spTree>
    <p:extLst>
      <p:ext uri="{BB962C8B-B14F-4D97-AF65-F5344CB8AC3E}">
        <p14:creationId xmlns:p14="http://schemas.microsoft.com/office/powerpoint/2010/main" val="326905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11E56669-A79B-40A5-97CF-2F4F44A0AFC7}" type="datetimeFigureOut">
              <a:rPr lang="pt-BR" smtClean="0"/>
              <a:t>26/12/2016</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40D250B-0925-4842-9B75-EFF20823E1DA}" type="slidenum">
              <a:rPr lang="pt-BR" smtClean="0"/>
              <a:t>‹nº›</a:t>
            </a:fld>
            <a:endParaRPr lang="pt-BR"/>
          </a:p>
        </p:txBody>
      </p:sp>
    </p:spTree>
    <p:extLst>
      <p:ext uri="{BB962C8B-B14F-4D97-AF65-F5344CB8AC3E}">
        <p14:creationId xmlns:p14="http://schemas.microsoft.com/office/powerpoint/2010/main" val="2446040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24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222898" y="1515731"/>
            <a:ext cx="8640960" cy="2677656"/>
          </a:xfrm>
          <a:prstGeom prst="rect">
            <a:avLst/>
          </a:prstGeom>
          <a:noFill/>
        </p:spPr>
        <p:txBody>
          <a:bodyPr wrap="square" rtlCol="0">
            <a:spAutoFit/>
          </a:bodyPr>
          <a:lstStyle/>
          <a:p>
            <a:pPr algn="ctr"/>
            <a:r>
              <a:rPr lang="es-ES" sz="2400" b="1" dirty="0"/>
              <a:t>“Dios quiere que nos ________________ mutuamente mediante la manifestación de simpatía y amor abnegado. Hay quienes han heredado caracteres y disposiciones peculiares. Son difíciles de tratar, pero, ¿somos perfectos nosotros? No se los debe _____________. No debemos hacer de sus errores una propiedad común. Cristo se compadece y ayuda a los que comenten errores de juicio […]” (2 MCP, 619:2). </a:t>
            </a:r>
            <a:endParaRPr lang="pt-BR" sz="2400" b="1" dirty="0">
              <a:solidFill>
                <a:srgbClr val="432003"/>
              </a:solidFill>
            </a:endParaRPr>
          </a:p>
        </p:txBody>
      </p:sp>
      <p:sp>
        <p:nvSpPr>
          <p:cNvPr id="3" name="CaixaDeTexto 2"/>
          <p:cNvSpPr txBox="1"/>
          <p:nvPr/>
        </p:nvSpPr>
        <p:spPr>
          <a:xfrm>
            <a:off x="2915816" y="1515731"/>
            <a:ext cx="2664296" cy="461665"/>
          </a:xfrm>
          <a:prstGeom prst="rect">
            <a:avLst/>
          </a:prstGeom>
          <a:noFill/>
        </p:spPr>
        <p:txBody>
          <a:bodyPr wrap="square" rtlCol="0">
            <a:spAutoFit/>
          </a:bodyPr>
          <a:lstStyle/>
          <a:p>
            <a:pPr algn="ctr"/>
            <a:r>
              <a:rPr lang="es-ES" sz="2400" b="1" dirty="0">
                <a:solidFill>
                  <a:srgbClr val="FF0000"/>
                </a:solidFill>
              </a:rPr>
              <a:t>ayudemos</a:t>
            </a:r>
            <a:endParaRPr lang="pt-BR" sz="2400" b="1" dirty="0">
              <a:solidFill>
                <a:srgbClr val="FF0000"/>
              </a:solidFill>
            </a:endParaRPr>
          </a:p>
        </p:txBody>
      </p:sp>
      <p:sp>
        <p:nvSpPr>
          <p:cNvPr id="4" name="CaixaDeTexto 3"/>
          <p:cNvSpPr txBox="1"/>
          <p:nvPr/>
        </p:nvSpPr>
        <p:spPr>
          <a:xfrm>
            <a:off x="27531" y="2929508"/>
            <a:ext cx="2664296" cy="461665"/>
          </a:xfrm>
          <a:prstGeom prst="rect">
            <a:avLst/>
          </a:prstGeom>
          <a:noFill/>
        </p:spPr>
        <p:txBody>
          <a:bodyPr wrap="square" rtlCol="0">
            <a:spAutoFit/>
          </a:bodyPr>
          <a:lstStyle/>
          <a:p>
            <a:pPr algn="ctr"/>
            <a:r>
              <a:rPr lang="es-ES" sz="2400" b="1" dirty="0">
                <a:solidFill>
                  <a:srgbClr val="FF0000"/>
                </a:solidFill>
              </a:rPr>
              <a:t>desanimar</a:t>
            </a:r>
            <a:endParaRPr lang="pt-BR" sz="2400" b="1" dirty="0">
              <a:solidFill>
                <a:srgbClr val="FF0000"/>
              </a:solidFill>
            </a:endParaRPr>
          </a:p>
        </p:txBody>
      </p:sp>
    </p:spTree>
    <p:extLst>
      <p:ext uri="{BB962C8B-B14F-4D97-AF65-F5344CB8AC3E}">
        <p14:creationId xmlns:p14="http://schemas.microsoft.com/office/powerpoint/2010/main" val="274160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17162" y="2087439"/>
            <a:ext cx="7335338" cy="1384995"/>
          </a:xfrm>
          <a:prstGeom prst="rect">
            <a:avLst/>
          </a:prstGeom>
          <a:noFill/>
        </p:spPr>
        <p:txBody>
          <a:bodyPr wrap="square" rtlCol="0">
            <a:spAutoFit/>
          </a:bodyPr>
          <a:lstStyle/>
          <a:p>
            <a:r>
              <a:rPr lang="es-ES" sz="2800" b="1" dirty="0" smtClean="0">
                <a:solidFill>
                  <a:schemeClr val="accent6">
                    <a:lumMod val="75000"/>
                  </a:schemeClr>
                </a:solidFill>
              </a:rPr>
              <a:t>En </a:t>
            </a:r>
            <a:r>
              <a:rPr lang="es-ES" sz="2800" b="1" dirty="0">
                <a:solidFill>
                  <a:schemeClr val="accent6">
                    <a:lumMod val="75000"/>
                  </a:schemeClr>
                </a:solidFill>
              </a:rPr>
              <a:t>su misericordia Dios revela a los hombres sus defectos ocultos. ¿Qué desea que hagamos nosotros? (2 MCP, 620:1).</a:t>
            </a:r>
            <a:endParaRPr lang="pt-BR" sz="2800" b="1" dirty="0">
              <a:solidFill>
                <a:schemeClr val="accent6">
                  <a:lumMod val="75000"/>
                </a:schemeClr>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722" y="2106599"/>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54874" y="1996642"/>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3</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16731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222898" y="1705372"/>
            <a:ext cx="8640960" cy="1938992"/>
          </a:xfrm>
          <a:prstGeom prst="rect">
            <a:avLst/>
          </a:prstGeom>
          <a:noFill/>
        </p:spPr>
        <p:txBody>
          <a:bodyPr wrap="square" rtlCol="0">
            <a:spAutoFit/>
          </a:bodyPr>
          <a:lstStyle/>
          <a:p>
            <a:pPr algn="ctr"/>
            <a:r>
              <a:rPr lang="es-ES" sz="2400" b="1" dirty="0"/>
              <a:t>“Él quiere que los seres humanos examinen con espíritu ______________ las complejas emociones y móviles de su propio corazón, y disciernan lo que está mal, modifiquen su manera de ser y refinen sus modales. Dios anhela que sus siervos ________________ su propio corazón” (2 MCP, 620:1). </a:t>
            </a:r>
            <a:endParaRPr lang="pt-BR" sz="2400" b="1" dirty="0">
              <a:solidFill>
                <a:srgbClr val="432003"/>
              </a:solidFill>
            </a:endParaRPr>
          </a:p>
        </p:txBody>
      </p:sp>
    </p:spTree>
    <p:extLst>
      <p:ext uri="{BB962C8B-B14F-4D97-AF65-F5344CB8AC3E}">
        <p14:creationId xmlns:p14="http://schemas.microsoft.com/office/powerpoint/2010/main" val="135272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222898" y="1705372"/>
            <a:ext cx="8640960" cy="1938992"/>
          </a:xfrm>
          <a:prstGeom prst="rect">
            <a:avLst/>
          </a:prstGeom>
          <a:noFill/>
        </p:spPr>
        <p:txBody>
          <a:bodyPr wrap="square" rtlCol="0">
            <a:spAutoFit/>
          </a:bodyPr>
          <a:lstStyle/>
          <a:p>
            <a:pPr algn="ctr"/>
            <a:r>
              <a:rPr lang="es-ES" sz="2400" b="1" dirty="0"/>
              <a:t>“Él quiere que los seres humanos examinen con espíritu ______________ las complejas emociones y móviles de su propio corazón, y disciernan lo que está mal, modifiquen su manera de ser y refinen sus modales. Dios anhela que sus siervos ________________ su propio corazón” (2 MCP, 620:1). </a:t>
            </a:r>
            <a:endParaRPr lang="pt-BR" sz="2400" b="1" dirty="0">
              <a:solidFill>
                <a:srgbClr val="432003"/>
              </a:solidFill>
            </a:endParaRPr>
          </a:p>
        </p:txBody>
      </p:sp>
      <p:sp>
        <p:nvSpPr>
          <p:cNvPr id="3" name="CaixaDeTexto 2"/>
          <p:cNvSpPr txBox="1"/>
          <p:nvPr/>
        </p:nvSpPr>
        <p:spPr>
          <a:xfrm>
            <a:off x="197635" y="1996836"/>
            <a:ext cx="2664296" cy="461665"/>
          </a:xfrm>
          <a:prstGeom prst="rect">
            <a:avLst/>
          </a:prstGeom>
          <a:noFill/>
        </p:spPr>
        <p:txBody>
          <a:bodyPr wrap="square" rtlCol="0">
            <a:spAutoFit/>
          </a:bodyPr>
          <a:lstStyle/>
          <a:p>
            <a:pPr algn="ctr"/>
            <a:r>
              <a:rPr lang="es-ES" sz="2400" b="1" dirty="0">
                <a:solidFill>
                  <a:srgbClr val="FF0000"/>
                </a:solidFill>
              </a:rPr>
              <a:t>crítico</a:t>
            </a:r>
            <a:endParaRPr lang="pt-BR" sz="2400" b="1" dirty="0">
              <a:solidFill>
                <a:srgbClr val="FF0000"/>
              </a:solidFill>
            </a:endParaRPr>
          </a:p>
        </p:txBody>
      </p:sp>
      <p:sp>
        <p:nvSpPr>
          <p:cNvPr id="4" name="CaixaDeTexto 3"/>
          <p:cNvSpPr txBox="1"/>
          <p:nvPr/>
        </p:nvSpPr>
        <p:spPr>
          <a:xfrm>
            <a:off x="971600" y="3145532"/>
            <a:ext cx="2664296" cy="461665"/>
          </a:xfrm>
          <a:prstGeom prst="rect">
            <a:avLst/>
          </a:prstGeom>
          <a:noFill/>
        </p:spPr>
        <p:txBody>
          <a:bodyPr wrap="square" rtlCol="0">
            <a:spAutoFit/>
          </a:bodyPr>
          <a:lstStyle/>
          <a:p>
            <a:pPr algn="ctr"/>
            <a:r>
              <a:rPr lang="es-ES" sz="2400" b="1" dirty="0">
                <a:solidFill>
                  <a:srgbClr val="FF0000"/>
                </a:solidFill>
              </a:rPr>
              <a:t>conozcan</a:t>
            </a:r>
            <a:endParaRPr lang="pt-BR" sz="2400" b="1" dirty="0">
              <a:solidFill>
                <a:srgbClr val="FF0000"/>
              </a:solidFill>
            </a:endParaRPr>
          </a:p>
        </p:txBody>
      </p:sp>
    </p:spTree>
    <p:extLst>
      <p:ext uri="{BB962C8B-B14F-4D97-AF65-F5344CB8AC3E}">
        <p14:creationId xmlns:p14="http://schemas.microsoft.com/office/powerpoint/2010/main" val="286558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82588" y="2395254"/>
            <a:ext cx="7040632" cy="954107"/>
          </a:xfrm>
          <a:prstGeom prst="rect">
            <a:avLst/>
          </a:prstGeom>
          <a:noFill/>
        </p:spPr>
        <p:txBody>
          <a:bodyPr wrap="square" rtlCol="0">
            <a:spAutoFit/>
          </a:bodyPr>
          <a:lstStyle/>
          <a:p>
            <a:r>
              <a:rPr lang="es-ES" sz="2800" b="1" dirty="0" smtClean="0">
                <a:solidFill>
                  <a:schemeClr val="accent6">
                    <a:lumMod val="75000"/>
                  </a:schemeClr>
                </a:solidFill>
                <a:effectLst>
                  <a:outerShdw blurRad="12700" dist="38100" dir="1980000" algn="tl">
                    <a:srgbClr val="000000">
                      <a:alpha val="0"/>
                    </a:srgbClr>
                  </a:outerShdw>
                </a:effectLst>
              </a:rPr>
              <a:t>¿</a:t>
            </a:r>
            <a:r>
              <a:rPr lang="es-ES" sz="2800" b="1" dirty="0">
                <a:solidFill>
                  <a:schemeClr val="accent6">
                    <a:lumMod val="75000"/>
                  </a:schemeClr>
                </a:solidFill>
                <a:effectLst>
                  <a:outerShdw blurRad="12700" dist="38100" dir="1980000" algn="tl">
                    <a:srgbClr val="000000">
                      <a:alpha val="0"/>
                    </a:srgbClr>
                  </a:outerShdw>
                </a:effectLst>
              </a:rPr>
              <a:t>Qué puede ablandar lo duro y brusco de nuestro genio? (2 MCP, 620:3).</a:t>
            </a:r>
            <a:endParaRPr lang="pt-BR" sz="2800" b="1" dirty="0">
              <a:solidFill>
                <a:schemeClr val="accent6">
                  <a:lumMod val="75000"/>
                </a:schemeClr>
              </a:solidFill>
              <a:effectLst>
                <a:outerShdw blurRad="12700" dist="38100" dir="1980000" algn="tl">
                  <a:srgbClr val="000000">
                    <a:alpha val="0"/>
                  </a:srgbClr>
                </a:outerShdw>
              </a:effectLst>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444" y="2258990"/>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98596" y="2149033"/>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4</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55963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238019" y="1849388"/>
            <a:ext cx="8640960" cy="2308324"/>
          </a:xfrm>
          <a:prstGeom prst="rect">
            <a:avLst/>
          </a:prstGeom>
          <a:noFill/>
        </p:spPr>
        <p:txBody>
          <a:bodyPr wrap="square" rtlCol="0">
            <a:spAutoFit/>
          </a:bodyPr>
          <a:lstStyle/>
          <a:p>
            <a:pPr algn="ctr"/>
            <a:r>
              <a:rPr lang="es-ES" sz="2400" b="1" dirty="0"/>
              <a:t> “La _____________ de ___________ ablanda cuanto haya de duro y brusco en el genio, y suaviza los modales toscos y violentos. Hace amables las palabras y atrayente el porte. Aprendemos de Cristo a combinar la pureza y la integridad con una disposición alegre. Un cristiano bondadoso y cortés es el argumento más poderoso que se pueda presentar en favor del cristianismo” (2 MCP, 620:3).</a:t>
            </a:r>
            <a:endParaRPr lang="pt-BR" sz="2400" b="1" dirty="0">
              <a:solidFill>
                <a:srgbClr val="432003"/>
              </a:solidFill>
            </a:endParaRPr>
          </a:p>
        </p:txBody>
      </p:sp>
    </p:spTree>
    <p:extLst>
      <p:ext uri="{BB962C8B-B14F-4D97-AF65-F5344CB8AC3E}">
        <p14:creationId xmlns:p14="http://schemas.microsoft.com/office/powerpoint/2010/main" val="347577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238019" y="1849388"/>
            <a:ext cx="8640960" cy="2308324"/>
          </a:xfrm>
          <a:prstGeom prst="rect">
            <a:avLst/>
          </a:prstGeom>
          <a:noFill/>
        </p:spPr>
        <p:txBody>
          <a:bodyPr wrap="square" rtlCol="0">
            <a:spAutoFit/>
          </a:bodyPr>
          <a:lstStyle/>
          <a:p>
            <a:pPr algn="ctr"/>
            <a:r>
              <a:rPr lang="es-ES" sz="2400" b="1" dirty="0"/>
              <a:t> “La _____________ de ___________ ablanda cuanto haya de duro y brusco en el genio, y suaviza los modales toscos y violentos. Hace amables las palabras y atrayente el porte. Aprendemos de Cristo a combinar la pureza y la integridad con una disposición alegre. Un cristiano bondadoso y cortés es el argumento más poderoso que se pueda presentar en favor del cristianismo” (2 MCP, 620:3).</a:t>
            </a:r>
            <a:endParaRPr lang="pt-BR" sz="2400" b="1" dirty="0">
              <a:solidFill>
                <a:srgbClr val="432003"/>
              </a:solidFill>
            </a:endParaRPr>
          </a:p>
        </p:txBody>
      </p:sp>
      <p:sp>
        <p:nvSpPr>
          <p:cNvPr id="3" name="CaixaDeTexto 2"/>
          <p:cNvSpPr txBox="1"/>
          <p:nvPr/>
        </p:nvSpPr>
        <p:spPr>
          <a:xfrm>
            <a:off x="395536" y="1791535"/>
            <a:ext cx="2664296" cy="461665"/>
          </a:xfrm>
          <a:prstGeom prst="rect">
            <a:avLst/>
          </a:prstGeom>
          <a:noFill/>
        </p:spPr>
        <p:txBody>
          <a:bodyPr wrap="square" rtlCol="0">
            <a:spAutoFit/>
          </a:bodyPr>
          <a:lstStyle/>
          <a:p>
            <a:pPr algn="ctr"/>
            <a:r>
              <a:rPr lang="es-ES" sz="2400" b="1" dirty="0">
                <a:solidFill>
                  <a:srgbClr val="FF0000"/>
                </a:solidFill>
              </a:rPr>
              <a:t>religión</a:t>
            </a:r>
            <a:endParaRPr lang="pt-BR" sz="2400" b="1" dirty="0">
              <a:solidFill>
                <a:srgbClr val="FF0000"/>
              </a:solidFill>
            </a:endParaRPr>
          </a:p>
        </p:txBody>
      </p:sp>
      <p:sp>
        <p:nvSpPr>
          <p:cNvPr id="4" name="CaixaDeTexto 3"/>
          <p:cNvSpPr txBox="1"/>
          <p:nvPr/>
        </p:nvSpPr>
        <p:spPr>
          <a:xfrm>
            <a:off x="2699792" y="1791534"/>
            <a:ext cx="2664296" cy="461665"/>
          </a:xfrm>
          <a:prstGeom prst="rect">
            <a:avLst/>
          </a:prstGeom>
          <a:noFill/>
        </p:spPr>
        <p:txBody>
          <a:bodyPr wrap="square" rtlCol="0">
            <a:spAutoFit/>
          </a:bodyPr>
          <a:lstStyle/>
          <a:p>
            <a:pPr algn="ctr"/>
            <a:r>
              <a:rPr lang="es-ES" sz="2400" b="1" dirty="0">
                <a:solidFill>
                  <a:srgbClr val="FF0000"/>
                </a:solidFill>
              </a:rPr>
              <a:t>Jesús</a:t>
            </a:r>
            <a:endParaRPr lang="pt-BR" sz="2400" b="1" dirty="0">
              <a:solidFill>
                <a:srgbClr val="FF0000"/>
              </a:solidFill>
            </a:endParaRPr>
          </a:p>
        </p:txBody>
      </p:sp>
    </p:spTree>
    <p:extLst>
      <p:ext uri="{BB962C8B-B14F-4D97-AF65-F5344CB8AC3E}">
        <p14:creationId xmlns:p14="http://schemas.microsoft.com/office/powerpoint/2010/main" val="403036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63816" y="1921396"/>
            <a:ext cx="7335338" cy="2246769"/>
          </a:xfrm>
          <a:prstGeom prst="rect">
            <a:avLst/>
          </a:prstGeom>
          <a:noFill/>
        </p:spPr>
        <p:txBody>
          <a:bodyPr wrap="square" rtlCol="0">
            <a:spAutoFit/>
          </a:bodyPr>
          <a:lstStyle/>
          <a:p>
            <a:r>
              <a:rPr lang="es-ES" sz="2800" b="1" dirty="0" smtClean="0">
                <a:solidFill>
                  <a:schemeClr val="accent6">
                    <a:lumMod val="75000"/>
                  </a:schemeClr>
                </a:solidFill>
              </a:rPr>
              <a:t>Perdemos </a:t>
            </a:r>
            <a:r>
              <a:rPr lang="es-ES" sz="2800" b="1" dirty="0">
                <a:solidFill>
                  <a:schemeClr val="accent6">
                    <a:lumMod val="75000"/>
                  </a:schemeClr>
                </a:solidFill>
              </a:rPr>
              <a:t>mucho en nuestras relaciones como cristianos por falta de simpatía de unos hacia otros. ¿Qué nos proporciona el cultivo apropiado de los elementos sociales? (2 MCP, 625:2).</a:t>
            </a:r>
            <a:endParaRPr lang="pt-BR" sz="2800" b="1" dirty="0">
              <a:solidFill>
                <a:schemeClr val="accent6">
                  <a:lumMod val="75000"/>
                </a:schemeClr>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72" y="2274102"/>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824" y="2164145"/>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5</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169701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17775" y="2137420"/>
            <a:ext cx="8424936" cy="1569660"/>
          </a:xfrm>
          <a:prstGeom prst="rect">
            <a:avLst/>
          </a:prstGeom>
          <a:noFill/>
        </p:spPr>
        <p:txBody>
          <a:bodyPr wrap="square" rtlCol="0">
            <a:spAutoFit/>
          </a:bodyPr>
          <a:lstStyle/>
          <a:p>
            <a:pPr algn="ctr"/>
            <a:r>
              <a:rPr lang="es-ES" sz="2400" b="1" dirty="0"/>
              <a:t>“El cultivo apropiado de los elementos sociales de nuestra naturaleza nos _________ ________________ con otros y es para nosotros un medio de desarrollarnos y fortalecernos en el servicio de Dios” (2 MCP, 625:2).</a:t>
            </a:r>
            <a:endParaRPr lang="pt-BR" sz="2400" b="1" dirty="0">
              <a:solidFill>
                <a:srgbClr val="432003"/>
              </a:solidFill>
            </a:endParaRPr>
          </a:p>
        </p:txBody>
      </p:sp>
    </p:spTree>
    <p:extLst>
      <p:ext uri="{BB962C8B-B14F-4D97-AF65-F5344CB8AC3E}">
        <p14:creationId xmlns:p14="http://schemas.microsoft.com/office/powerpoint/2010/main" val="424377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17775" y="2137420"/>
            <a:ext cx="8424936" cy="1569660"/>
          </a:xfrm>
          <a:prstGeom prst="rect">
            <a:avLst/>
          </a:prstGeom>
          <a:noFill/>
        </p:spPr>
        <p:txBody>
          <a:bodyPr wrap="square" rtlCol="0">
            <a:spAutoFit/>
          </a:bodyPr>
          <a:lstStyle/>
          <a:p>
            <a:pPr algn="ctr"/>
            <a:r>
              <a:rPr lang="es-ES" sz="2400" b="1" dirty="0"/>
              <a:t>“El cultivo apropiado de los elementos sociales de nuestra naturaleza nos _________ ________________ con otros y es para nosotros un medio de desarrollarnos y fortalecernos en el servicio de Dios” (2 MCP, 625:2).</a:t>
            </a:r>
            <a:endParaRPr lang="pt-BR" sz="2400" b="1" dirty="0">
              <a:solidFill>
                <a:srgbClr val="432003"/>
              </a:solidFill>
            </a:endParaRPr>
          </a:p>
        </p:txBody>
      </p:sp>
      <p:sp>
        <p:nvSpPr>
          <p:cNvPr id="3" name="CaixaDeTexto 2"/>
          <p:cNvSpPr txBox="1"/>
          <p:nvPr/>
        </p:nvSpPr>
        <p:spPr>
          <a:xfrm>
            <a:off x="2915816" y="2494572"/>
            <a:ext cx="2664296" cy="461665"/>
          </a:xfrm>
          <a:prstGeom prst="rect">
            <a:avLst/>
          </a:prstGeom>
          <a:noFill/>
        </p:spPr>
        <p:txBody>
          <a:bodyPr wrap="square" rtlCol="0">
            <a:spAutoFit/>
          </a:bodyPr>
          <a:lstStyle/>
          <a:p>
            <a:pPr algn="ctr"/>
            <a:r>
              <a:rPr lang="es-ES" sz="2400" b="1" dirty="0" smtClean="0">
                <a:solidFill>
                  <a:srgbClr val="FF0000"/>
                </a:solidFill>
              </a:rPr>
              <a:t>hace </a:t>
            </a:r>
            <a:r>
              <a:rPr lang="es-ES" sz="2400" b="1" dirty="0">
                <a:solidFill>
                  <a:srgbClr val="FF0000"/>
                </a:solidFill>
              </a:rPr>
              <a:t>simpatizar</a:t>
            </a:r>
            <a:endParaRPr lang="pt-BR" sz="2400" b="1" dirty="0">
              <a:solidFill>
                <a:srgbClr val="FF0000"/>
              </a:solidFill>
            </a:endParaRPr>
          </a:p>
        </p:txBody>
      </p:sp>
    </p:spTree>
    <p:extLst>
      <p:ext uri="{BB962C8B-B14F-4D97-AF65-F5344CB8AC3E}">
        <p14:creationId xmlns:p14="http://schemas.microsoft.com/office/powerpoint/2010/main" val="125861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4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69182" y="2065412"/>
            <a:ext cx="7335338" cy="1384995"/>
          </a:xfrm>
          <a:prstGeom prst="rect">
            <a:avLst/>
          </a:prstGeom>
          <a:noFill/>
        </p:spPr>
        <p:txBody>
          <a:bodyPr wrap="square" rtlCol="0">
            <a:spAutoFit/>
          </a:bodyPr>
          <a:lstStyle/>
          <a:p>
            <a:r>
              <a:rPr lang="es-ES" sz="2800" b="1" dirty="0" smtClean="0">
                <a:solidFill>
                  <a:schemeClr val="accent6">
                    <a:lumMod val="75000"/>
                  </a:schemeClr>
                </a:solidFill>
              </a:rPr>
              <a:t>Cristo </a:t>
            </a:r>
            <a:r>
              <a:rPr lang="es-ES" sz="2800" b="1" dirty="0">
                <a:solidFill>
                  <a:schemeClr val="accent6">
                    <a:lumMod val="75000"/>
                  </a:schemeClr>
                </a:solidFill>
              </a:rPr>
              <a:t>enseñó a sus discípulos por el ejemplo. ¿Cómo eran las palabras que pronunciaba? </a:t>
            </a:r>
            <a:endParaRPr lang="es-ES" sz="2800" b="1" dirty="0" smtClean="0">
              <a:solidFill>
                <a:schemeClr val="accent6">
                  <a:lumMod val="75000"/>
                </a:schemeClr>
              </a:solidFill>
            </a:endParaRPr>
          </a:p>
          <a:p>
            <a:r>
              <a:rPr lang="es-ES" sz="2800" b="1" dirty="0" smtClean="0">
                <a:solidFill>
                  <a:schemeClr val="accent6">
                    <a:lumMod val="75000"/>
                  </a:schemeClr>
                </a:solidFill>
              </a:rPr>
              <a:t>(</a:t>
            </a:r>
            <a:r>
              <a:rPr lang="es-ES" sz="2800" b="1" dirty="0">
                <a:solidFill>
                  <a:schemeClr val="accent6">
                    <a:lumMod val="75000"/>
                  </a:schemeClr>
                </a:solidFill>
              </a:rPr>
              <a:t>2 MCP, 626:2).</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902" y="2121137"/>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517054" y="2011180"/>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6</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33282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921396"/>
            <a:ext cx="8424936" cy="1938992"/>
          </a:xfrm>
          <a:prstGeom prst="rect">
            <a:avLst/>
          </a:prstGeom>
          <a:noFill/>
        </p:spPr>
        <p:txBody>
          <a:bodyPr wrap="square" rtlCol="0">
            <a:spAutoFit/>
          </a:bodyPr>
          <a:lstStyle/>
          <a:p>
            <a:pPr algn="ctr"/>
            <a:r>
              <a:rPr lang="es-ES" sz="2400" b="1" dirty="0"/>
              <a:t>“Cristo enseñó a sus discípulos a conducirse en compañía de otros. […] Cada palabra que pronunciaba tenía ___________ de vida para vida. Hablaba con __________________ y ______________. Sus palabras eran como manzanas de _________ con figuras de plata” (2 MCP, 626:2).</a:t>
            </a:r>
            <a:endParaRPr lang="pt-BR" sz="2400" b="1" dirty="0">
              <a:solidFill>
                <a:srgbClr val="432003"/>
              </a:solidFill>
            </a:endParaRPr>
          </a:p>
        </p:txBody>
      </p:sp>
    </p:spTree>
    <p:extLst>
      <p:ext uri="{BB962C8B-B14F-4D97-AF65-F5344CB8AC3E}">
        <p14:creationId xmlns:p14="http://schemas.microsoft.com/office/powerpoint/2010/main" val="58911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1921396"/>
            <a:ext cx="8424936" cy="1938992"/>
          </a:xfrm>
          <a:prstGeom prst="rect">
            <a:avLst/>
          </a:prstGeom>
          <a:noFill/>
        </p:spPr>
        <p:txBody>
          <a:bodyPr wrap="square" rtlCol="0">
            <a:spAutoFit/>
          </a:bodyPr>
          <a:lstStyle/>
          <a:p>
            <a:pPr algn="ctr"/>
            <a:r>
              <a:rPr lang="es-ES" sz="2400" b="1" dirty="0"/>
              <a:t>“Cristo enseñó a sus discípulos a conducirse en compañía de otros. […] Cada palabra que pronunciaba tenía ___________ de vida para vida. Hablaba con __________________ y ______________. Sus palabras eran como manzanas de _________ con figuras de plata” (2 MCP, 626:2).</a:t>
            </a:r>
            <a:endParaRPr lang="pt-BR" sz="2400" b="1" dirty="0">
              <a:solidFill>
                <a:srgbClr val="432003"/>
              </a:solidFill>
            </a:endParaRPr>
          </a:p>
        </p:txBody>
      </p:sp>
      <p:sp>
        <p:nvSpPr>
          <p:cNvPr id="3" name="CaixaDeTexto 2"/>
          <p:cNvSpPr txBox="1"/>
          <p:nvPr/>
        </p:nvSpPr>
        <p:spPr>
          <a:xfrm>
            <a:off x="6084168" y="2276368"/>
            <a:ext cx="2664296" cy="461665"/>
          </a:xfrm>
          <a:prstGeom prst="rect">
            <a:avLst/>
          </a:prstGeom>
          <a:noFill/>
        </p:spPr>
        <p:txBody>
          <a:bodyPr wrap="square" rtlCol="0">
            <a:spAutoFit/>
          </a:bodyPr>
          <a:lstStyle/>
          <a:p>
            <a:pPr algn="ctr"/>
            <a:r>
              <a:rPr lang="es-ES" sz="2400" b="1" dirty="0" smtClean="0">
                <a:solidFill>
                  <a:srgbClr val="FF0000"/>
                </a:solidFill>
              </a:rPr>
              <a:t>sabor</a:t>
            </a:r>
            <a:endParaRPr lang="pt-BR" sz="2400" b="1" dirty="0">
              <a:solidFill>
                <a:srgbClr val="FF0000"/>
              </a:solidFill>
            </a:endParaRPr>
          </a:p>
        </p:txBody>
      </p:sp>
      <p:sp>
        <p:nvSpPr>
          <p:cNvPr id="5" name="CaixaDeTexto 4"/>
          <p:cNvSpPr txBox="1"/>
          <p:nvPr/>
        </p:nvSpPr>
        <p:spPr>
          <a:xfrm>
            <a:off x="4932040" y="2660059"/>
            <a:ext cx="2664296" cy="461665"/>
          </a:xfrm>
          <a:prstGeom prst="rect">
            <a:avLst/>
          </a:prstGeom>
          <a:noFill/>
        </p:spPr>
        <p:txBody>
          <a:bodyPr wrap="square" rtlCol="0">
            <a:spAutoFit/>
          </a:bodyPr>
          <a:lstStyle/>
          <a:p>
            <a:pPr algn="ctr"/>
            <a:r>
              <a:rPr lang="es-ES" sz="2400" b="1" dirty="0" smtClean="0">
                <a:solidFill>
                  <a:srgbClr val="FF0000"/>
                </a:solidFill>
              </a:rPr>
              <a:t>claridad</a:t>
            </a:r>
            <a:endParaRPr lang="pt-BR" sz="2400" b="1" dirty="0">
              <a:solidFill>
                <a:srgbClr val="FF0000"/>
              </a:solidFill>
            </a:endParaRPr>
          </a:p>
        </p:txBody>
      </p:sp>
      <p:sp>
        <p:nvSpPr>
          <p:cNvPr id="6" name="CaixaDeTexto 5"/>
          <p:cNvSpPr txBox="1"/>
          <p:nvPr/>
        </p:nvSpPr>
        <p:spPr>
          <a:xfrm>
            <a:off x="899592" y="3001516"/>
            <a:ext cx="2664296" cy="461665"/>
          </a:xfrm>
          <a:prstGeom prst="rect">
            <a:avLst/>
          </a:prstGeom>
          <a:noFill/>
        </p:spPr>
        <p:txBody>
          <a:bodyPr wrap="square" rtlCol="0">
            <a:spAutoFit/>
          </a:bodyPr>
          <a:lstStyle/>
          <a:p>
            <a:pPr algn="ctr"/>
            <a:r>
              <a:rPr lang="es-ES" sz="2400" b="1" dirty="0" smtClean="0">
                <a:solidFill>
                  <a:srgbClr val="FF0000"/>
                </a:solidFill>
              </a:rPr>
              <a:t>sencillez</a:t>
            </a:r>
            <a:endParaRPr lang="pt-BR" sz="2400" b="1" dirty="0">
              <a:solidFill>
                <a:srgbClr val="FF0000"/>
              </a:solidFill>
            </a:endParaRPr>
          </a:p>
        </p:txBody>
      </p:sp>
      <p:sp>
        <p:nvSpPr>
          <p:cNvPr id="7" name="CaixaDeTexto 6"/>
          <p:cNvSpPr txBox="1"/>
          <p:nvPr/>
        </p:nvSpPr>
        <p:spPr>
          <a:xfrm>
            <a:off x="899592" y="3398723"/>
            <a:ext cx="2664296" cy="461665"/>
          </a:xfrm>
          <a:prstGeom prst="rect">
            <a:avLst/>
          </a:prstGeom>
          <a:noFill/>
        </p:spPr>
        <p:txBody>
          <a:bodyPr wrap="square" rtlCol="0">
            <a:spAutoFit/>
          </a:bodyPr>
          <a:lstStyle/>
          <a:p>
            <a:pPr algn="ctr"/>
            <a:r>
              <a:rPr lang="es-ES" sz="2400" b="1" dirty="0" smtClean="0">
                <a:solidFill>
                  <a:srgbClr val="FF0000"/>
                </a:solidFill>
              </a:rPr>
              <a:t>oro</a:t>
            </a:r>
            <a:endParaRPr lang="pt-BR" sz="2400" b="1" dirty="0">
              <a:solidFill>
                <a:srgbClr val="FF0000"/>
              </a:solidFill>
            </a:endParaRPr>
          </a:p>
        </p:txBody>
      </p:sp>
    </p:spTree>
    <p:extLst>
      <p:ext uri="{BB962C8B-B14F-4D97-AF65-F5344CB8AC3E}">
        <p14:creationId xmlns:p14="http://schemas.microsoft.com/office/powerpoint/2010/main" val="420203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549986" y="2337459"/>
            <a:ext cx="7335338" cy="954107"/>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Cómo debe ser el hogar cristiano y cuál su influencia? (2 MCP, 627:3).</a:t>
            </a:r>
            <a:endParaRPr lang="pt-BR" sz="2800" b="1" dirty="0">
              <a:solidFill>
                <a:schemeClr val="accent6">
                  <a:lumMod val="75000"/>
                </a:schemeClr>
              </a:solidFill>
            </a:endParaRPr>
          </a:p>
        </p:txBody>
      </p:sp>
      <p:pic>
        <p:nvPicPr>
          <p:cNvPr id="5"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229" y="2178738"/>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79381" y="2068781"/>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7</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25654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09680" y="1489348"/>
            <a:ext cx="8424936" cy="3416320"/>
          </a:xfrm>
          <a:prstGeom prst="rect">
            <a:avLst/>
          </a:prstGeom>
          <a:noFill/>
        </p:spPr>
        <p:txBody>
          <a:bodyPr wrap="square" rtlCol="0">
            <a:spAutoFit/>
          </a:bodyPr>
          <a:lstStyle/>
          <a:p>
            <a:pPr algn="ctr"/>
            <a:r>
              <a:rPr lang="es-ES" sz="2400" b="1" dirty="0"/>
              <a:t>“[…] El hogar cristiano ha de ser una ______________  ______________, que ponga de relieve la excelencia de los _______________ principios de la vida. Semejante ejemplo será una fuerza para el bien en el mundo. La influencia de un hogar verdadero en el corazón y la vida de los hombres es mucho más _________________ que cualquier sermón que se pueda predicar. Al salir de semejante hogar paterno los jóvenes enseñarán las lecciones que en él hayan aprendido” </a:t>
            </a:r>
            <a:endParaRPr lang="es-ES" sz="2400" b="1" dirty="0" smtClean="0"/>
          </a:p>
          <a:p>
            <a:pPr algn="ctr"/>
            <a:r>
              <a:rPr lang="es-ES" sz="2400" b="1" dirty="0" smtClean="0"/>
              <a:t>(</a:t>
            </a:r>
            <a:r>
              <a:rPr lang="es-ES" sz="2400" b="1" dirty="0"/>
              <a:t>2 MCP, 627:3).</a:t>
            </a:r>
            <a:endParaRPr lang="pt-BR" sz="2400" b="1" dirty="0">
              <a:solidFill>
                <a:srgbClr val="432003"/>
              </a:solidFill>
            </a:endParaRPr>
          </a:p>
        </p:txBody>
      </p:sp>
    </p:spTree>
    <p:extLst>
      <p:ext uri="{BB962C8B-B14F-4D97-AF65-F5344CB8AC3E}">
        <p14:creationId xmlns:p14="http://schemas.microsoft.com/office/powerpoint/2010/main" val="45919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409680" y="1489348"/>
            <a:ext cx="8424936" cy="3416320"/>
          </a:xfrm>
          <a:prstGeom prst="rect">
            <a:avLst/>
          </a:prstGeom>
          <a:noFill/>
        </p:spPr>
        <p:txBody>
          <a:bodyPr wrap="square" rtlCol="0">
            <a:spAutoFit/>
          </a:bodyPr>
          <a:lstStyle/>
          <a:p>
            <a:pPr algn="ctr"/>
            <a:r>
              <a:rPr lang="es-ES" sz="2400" b="1" dirty="0"/>
              <a:t>“[…] El hogar cristiano ha de ser una ______________ </a:t>
            </a:r>
            <a:r>
              <a:rPr lang="es-ES" sz="2400" b="1" dirty="0" smtClean="0"/>
              <a:t>, </a:t>
            </a:r>
            <a:r>
              <a:rPr lang="es-ES" sz="2400" b="1" dirty="0"/>
              <a:t>que ponga de relieve la excelencia de los _______________ principios de la vida. Semejante ejemplo será una fuerza para el bien en el mundo. La influencia de un hogar verdadero en el corazón y la vida de los hombres es mucho más _________________ que cualquier sermón que se pueda predicar. Al salir de semejante hogar paterno los jóvenes enseñarán las lecciones que en él hayan aprendido” </a:t>
            </a:r>
            <a:endParaRPr lang="es-ES" sz="2400" b="1" dirty="0" smtClean="0"/>
          </a:p>
          <a:p>
            <a:pPr algn="ctr"/>
            <a:r>
              <a:rPr lang="es-ES" sz="2400" b="1" dirty="0" smtClean="0"/>
              <a:t>(</a:t>
            </a:r>
            <a:r>
              <a:rPr lang="es-ES" sz="2400" b="1" dirty="0"/>
              <a:t>2 MCP, 627:3).</a:t>
            </a:r>
            <a:endParaRPr lang="pt-BR" sz="2400" b="1" dirty="0">
              <a:solidFill>
                <a:srgbClr val="432003"/>
              </a:solidFill>
            </a:endParaRPr>
          </a:p>
        </p:txBody>
      </p:sp>
      <p:sp>
        <p:nvSpPr>
          <p:cNvPr id="3" name="CaixaDeTexto 2"/>
          <p:cNvSpPr txBox="1"/>
          <p:nvPr/>
        </p:nvSpPr>
        <p:spPr>
          <a:xfrm>
            <a:off x="5292080" y="1489348"/>
            <a:ext cx="2664296" cy="461665"/>
          </a:xfrm>
          <a:prstGeom prst="rect">
            <a:avLst/>
          </a:prstGeom>
          <a:noFill/>
        </p:spPr>
        <p:txBody>
          <a:bodyPr wrap="square" rtlCol="0">
            <a:spAutoFit/>
          </a:bodyPr>
          <a:lstStyle/>
          <a:p>
            <a:pPr algn="ctr"/>
            <a:r>
              <a:rPr lang="es-ES" sz="2400" b="1" dirty="0">
                <a:solidFill>
                  <a:srgbClr val="FF0000"/>
                </a:solidFill>
              </a:rPr>
              <a:t>lección objetiva</a:t>
            </a:r>
            <a:endParaRPr lang="pt-BR" sz="2400" b="1" dirty="0">
              <a:solidFill>
                <a:srgbClr val="FF0000"/>
              </a:solidFill>
            </a:endParaRPr>
          </a:p>
        </p:txBody>
      </p:sp>
      <p:sp>
        <p:nvSpPr>
          <p:cNvPr id="5" name="CaixaDeTexto 4"/>
          <p:cNvSpPr txBox="1"/>
          <p:nvPr/>
        </p:nvSpPr>
        <p:spPr>
          <a:xfrm>
            <a:off x="5004048" y="1891779"/>
            <a:ext cx="2664296" cy="461665"/>
          </a:xfrm>
          <a:prstGeom prst="rect">
            <a:avLst/>
          </a:prstGeom>
          <a:noFill/>
        </p:spPr>
        <p:txBody>
          <a:bodyPr wrap="square" rtlCol="0">
            <a:spAutoFit/>
          </a:bodyPr>
          <a:lstStyle/>
          <a:p>
            <a:pPr algn="ctr"/>
            <a:r>
              <a:rPr lang="es-ES" sz="2400" b="1" dirty="0">
                <a:solidFill>
                  <a:srgbClr val="FF0000"/>
                </a:solidFill>
              </a:rPr>
              <a:t>verdaderos</a:t>
            </a:r>
            <a:endParaRPr lang="pt-BR" sz="2400" b="1" dirty="0">
              <a:solidFill>
                <a:srgbClr val="FF0000"/>
              </a:solidFill>
            </a:endParaRPr>
          </a:p>
        </p:txBody>
      </p:sp>
      <p:sp>
        <p:nvSpPr>
          <p:cNvPr id="6" name="CaixaDeTexto 5"/>
          <p:cNvSpPr txBox="1"/>
          <p:nvPr/>
        </p:nvSpPr>
        <p:spPr>
          <a:xfrm>
            <a:off x="5292080" y="2966675"/>
            <a:ext cx="2664296" cy="461665"/>
          </a:xfrm>
          <a:prstGeom prst="rect">
            <a:avLst/>
          </a:prstGeom>
          <a:noFill/>
        </p:spPr>
        <p:txBody>
          <a:bodyPr wrap="square" rtlCol="0">
            <a:spAutoFit/>
          </a:bodyPr>
          <a:lstStyle/>
          <a:p>
            <a:pPr algn="ctr"/>
            <a:r>
              <a:rPr lang="es-ES" sz="2400" b="1" dirty="0">
                <a:solidFill>
                  <a:srgbClr val="FF0000"/>
                </a:solidFill>
              </a:rPr>
              <a:t>poderosa</a:t>
            </a:r>
            <a:endParaRPr lang="pt-BR" sz="2400" b="1" dirty="0">
              <a:solidFill>
                <a:srgbClr val="FF0000"/>
              </a:solidFill>
            </a:endParaRPr>
          </a:p>
        </p:txBody>
      </p:sp>
    </p:spTree>
    <p:extLst>
      <p:ext uri="{BB962C8B-B14F-4D97-AF65-F5344CB8AC3E}">
        <p14:creationId xmlns:p14="http://schemas.microsoft.com/office/powerpoint/2010/main" val="136746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20261" y="2407449"/>
            <a:ext cx="7056066" cy="954107"/>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Qué sucedería si el hogar siguiera los requisitos divinos? (2 MCP, 630:1).</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99" y="2266731"/>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99351" y="2156774"/>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8</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81504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2209428"/>
            <a:ext cx="8424936" cy="1569660"/>
          </a:xfrm>
          <a:prstGeom prst="rect">
            <a:avLst/>
          </a:prstGeom>
          <a:noFill/>
        </p:spPr>
        <p:txBody>
          <a:bodyPr wrap="square" rtlCol="0">
            <a:spAutoFit/>
          </a:bodyPr>
          <a:lstStyle/>
          <a:p>
            <a:pPr algn="ctr"/>
            <a:r>
              <a:rPr lang="es-ES" sz="2400" b="1" dirty="0"/>
              <a:t>“De todo hogar _______________ una influencia que ___________ a los hombres y mujeres fuertes en percepción espiritual y en poder moral, y así naciones e individuos serían colocados en un terreno ventajoso” (2 MCP, 630:1).</a:t>
            </a:r>
            <a:endParaRPr lang="pt-BR" sz="2400" b="1" dirty="0">
              <a:solidFill>
                <a:srgbClr val="432003"/>
              </a:solidFill>
            </a:endParaRPr>
          </a:p>
        </p:txBody>
      </p:sp>
    </p:spTree>
    <p:extLst>
      <p:ext uri="{BB962C8B-B14F-4D97-AF65-F5344CB8AC3E}">
        <p14:creationId xmlns:p14="http://schemas.microsoft.com/office/powerpoint/2010/main" val="406495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395536" y="2209428"/>
            <a:ext cx="8424936" cy="1569660"/>
          </a:xfrm>
          <a:prstGeom prst="rect">
            <a:avLst/>
          </a:prstGeom>
          <a:noFill/>
        </p:spPr>
        <p:txBody>
          <a:bodyPr wrap="square" rtlCol="0">
            <a:spAutoFit/>
          </a:bodyPr>
          <a:lstStyle/>
          <a:p>
            <a:pPr algn="ctr"/>
            <a:r>
              <a:rPr lang="es-ES" sz="2400" b="1" dirty="0"/>
              <a:t>“De todo hogar _______________ una influencia que ___________ a los hombres y mujeres fuertes en percepción espiritual y en poder moral, y así naciones e individuos serían colocados en un terreno ventajoso” (2 MCP, 630:1).</a:t>
            </a:r>
            <a:endParaRPr lang="pt-BR" sz="2400" b="1" dirty="0">
              <a:solidFill>
                <a:srgbClr val="432003"/>
              </a:solidFill>
            </a:endParaRPr>
          </a:p>
        </p:txBody>
      </p:sp>
      <p:sp>
        <p:nvSpPr>
          <p:cNvPr id="3" name="CaixaDeTexto 2"/>
          <p:cNvSpPr txBox="1"/>
          <p:nvPr/>
        </p:nvSpPr>
        <p:spPr>
          <a:xfrm>
            <a:off x="3131840" y="2209428"/>
            <a:ext cx="2664296" cy="461665"/>
          </a:xfrm>
          <a:prstGeom prst="rect">
            <a:avLst/>
          </a:prstGeom>
          <a:noFill/>
        </p:spPr>
        <p:txBody>
          <a:bodyPr wrap="square" rtlCol="0">
            <a:spAutoFit/>
          </a:bodyPr>
          <a:lstStyle/>
          <a:p>
            <a:pPr algn="ctr"/>
            <a:r>
              <a:rPr lang="es-ES" sz="2400" b="1" dirty="0">
                <a:solidFill>
                  <a:srgbClr val="FF0000"/>
                </a:solidFill>
              </a:rPr>
              <a:t>emanaría </a:t>
            </a:r>
            <a:endParaRPr lang="pt-BR" sz="2400" b="1" dirty="0">
              <a:solidFill>
                <a:srgbClr val="FF0000"/>
              </a:solidFill>
            </a:endParaRPr>
          </a:p>
        </p:txBody>
      </p:sp>
      <p:sp>
        <p:nvSpPr>
          <p:cNvPr id="5" name="CaixaDeTexto 4"/>
          <p:cNvSpPr txBox="1"/>
          <p:nvPr/>
        </p:nvSpPr>
        <p:spPr>
          <a:xfrm>
            <a:off x="423067" y="2533211"/>
            <a:ext cx="2664296" cy="461665"/>
          </a:xfrm>
          <a:prstGeom prst="rect">
            <a:avLst/>
          </a:prstGeom>
          <a:noFill/>
        </p:spPr>
        <p:txBody>
          <a:bodyPr wrap="square" rtlCol="0">
            <a:spAutoFit/>
          </a:bodyPr>
          <a:lstStyle/>
          <a:p>
            <a:pPr algn="ctr"/>
            <a:r>
              <a:rPr lang="es-ES" sz="2400" b="1" dirty="0">
                <a:solidFill>
                  <a:srgbClr val="FF0000"/>
                </a:solidFill>
              </a:rPr>
              <a:t>tornaría </a:t>
            </a:r>
            <a:endParaRPr lang="pt-BR" sz="2400" b="1" dirty="0">
              <a:solidFill>
                <a:srgbClr val="FF0000"/>
              </a:solidFill>
            </a:endParaRPr>
          </a:p>
        </p:txBody>
      </p:sp>
    </p:spTree>
    <p:extLst>
      <p:ext uri="{BB962C8B-B14F-4D97-AF65-F5344CB8AC3E}">
        <p14:creationId xmlns:p14="http://schemas.microsoft.com/office/powerpoint/2010/main" val="402417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467544" y="2201877"/>
            <a:ext cx="8275315" cy="1015663"/>
          </a:xfrm>
          <a:prstGeom prst="rect">
            <a:avLst/>
          </a:prstGeom>
          <a:noFill/>
        </p:spPr>
        <p:txBody>
          <a:bodyPr wrap="square" rtlCol="0">
            <a:spAutoFit/>
          </a:bodyPr>
          <a:lstStyle/>
          <a:p>
            <a:pPr algn="ctr"/>
            <a:r>
              <a:rPr lang="pt-BR"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38100" dist="43180" dir="5400000">
                    <a:srgbClr val="000000"/>
                  </a:innerShdw>
                </a:effectLst>
                <a:latin typeface="Arial Black" panose="020B0A04020102020204" pitchFamily="34" charset="0"/>
              </a:rPr>
              <a:t>CONCLUSIÓN</a:t>
            </a:r>
            <a:endParaRPr lang="pt-BR"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38100" dist="43180" dir="5400000">
                  <a:srgbClr val="000000"/>
                </a:innerShdw>
              </a:effectLst>
              <a:latin typeface="Arial Black" panose="020B0A04020102020204" pitchFamily="34" charset="0"/>
            </a:endParaRPr>
          </a:p>
        </p:txBody>
      </p:sp>
    </p:spTree>
    <p:extLst>
      <p:ext uri="{BB962C8B-B14F-4D97-AF65-F5344CB8AC3E}">
        <p14:creationId xmlns:p14="http://schemas.microsoft.com/office/powerpoint/2010/main" val="356301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611560" y="1633364"/>
            <a:ext cx="8064896" cy="2308324"/>
          </a:xfrm>
          <a:prstGeom prst="rect">
            <a:avLst/>
          </a:prstGeom>
        </p:spPr>
        <p:txBody>
          <a:bodyPr wrap="square">
            <a:spAutoFit/>
          </a:bodyPr>
          <a:lstStyle/>
          <a:p>
            <a:pPr algn="ctr"/>
            <a:r>
              <a:rPr lang="es-ES" sz="2400" b="1" dirty="0"/>
              <a:t>“Toda asociación en la vida requiere el ejercicio del dominio propio, hábitos y educación, que nuestra manera de ver las cosas varía mucho. Juzgamos de modos distintos. Nuestra comprensión de la verdad, nuestras ideas acerca del comportamiento en la vida, no son idénticas en todos los </a:t>
            </a:r>
            <a:r>
              <a:rPr lang="es-ES" sz="2400" b="1" dirty="0" smtClean="0"/>
              <a:t>aspectos…</a:t>
            </a:r>
            <a:endParaRPr lang="pt-BR" sz="2400" b="1" dirty="0">
              <a:solidFill>
                <a:srgbClr val="432003"/>
              </a:solidFill>
            </a:endParaRPr>
          </a:p>
        </p:txBody>
      </p:sp>
    </p:spTree>
    <p:extLst>
      <p:ext uri="{BB962C8B-B14F-4D97-AF65-F5344CB8AC3E}">
        <p14:creationId xmlns:p14="http://schemas.microsoft.com/office/powerpoint/2010/main" val="35895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755576" y="1489348"/>
            <a:ext cx="7776864" cy="2677656"/>
          </a:xfrm>
          <a:prstGeom prst="rect">
            <a:avLst/>
          </a:prstGeom>
          <a:noFill/>
        </p:spPr>
        <p:txBody>
          <a:bodyPr wrap="square" rtlCol="0">
            <a:spAutoFit/>
          </a:bodyPr>
          <a:lstStyle/>
          <a:p>
            <a:pPr algn="ctr"/>
            <a:r>
              <a:rPr lang="es-ES" sz="2400" b="1" dirty="0"/>
              <a:t>“Todos debemos llegar a ser testigos de Jesús. El poder social, santificado por la gracia de Cristo, debe ser aprovechado para ganar almas para el Salvador. Vea el mundo que no estamos egoístamente absortos en nuestros propios intereses, sino que deseamos que otros participen de nuestras bendiciones y privilegios […]” </a:t>
            </a:r>
            <a:endParaRPr lang="es-ES" sz="2400" b="1" dirty="0" smtClean="0"/>
          </a:p>
          <a:p>
            <a:pPr algn="ctr"/>
            <a:r>
              <a:rPr lang="es-ES" sz="2400" b="1" dirty="0" smtClean="0"/>
              <a:t>(</a:t>
            </a:r>
            <a:r>
              <a:rPr lang="es-ES" sz="2400" b="1" dirty="0"/>
              <a:t>Mente, carácter y personalidad, t. 2, p. 632).</a:t>
            </a:r>
            <a:endParaRPr lang="pt-BR" sz="2400" b="1" dirty="0">
              <a:solidFill>
                <a:srgbClr val="432003"/>
              </a:solidFill>
            </a:endParaRPr>
          </a:p>
        </p:txBody>
      </p:sp>
    </p:spTree>
    <p:extLst>
      <p:ext uri="{BB962C8B-B14F-4D97-AF65-F5344CB8AC3E}">
        <p14:creationId xmlns:p14="http://schemas.microsoft.com/office/powerpoint/2010/main" val="41628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aixaDeTexto 3"/>
          <p:cNvSpPr txBox="1"/>
          <p:nvPr/>
        </p:nvSpPr>
        <p:spPr>
          <a:xfrm>
            <a:off x="971600" y="1201316"/>
            <a:ext cx="3857428" cy="1077218"/>
          </a:xfrm>
          <a:prstGeom prst="rect">
            <a:avLst/>
          </a:prstGeom>
          <a:noFill/>
        </p:spPr>
        <p:txBody>
          <a:bodyPr wrap="square" rtlCol="0">
            <a:spAutoFit/>
          </a:bodyPr>
          <a:lstStyle/>
          <a:p>
            <a:pPr algn="ctr"/>
            <a:r>
              <a:rPr lang="pt-B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rPr>
              <a:t>ACTIVIDAD EN FAMILIA</a:t>
            </a:r>
            <a:endParaRPr lang="pt-BR"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anose="020B0A04020102020204" pitchFamily="34" charset="0"/>
            </a:endParaRPr>
          </a:p>
        </p:txBody>
      </p:sp>
      <p:sp>
        <p:nvSpPr>
          <p:cNvPr id="3" name="CaixaDeTexto 2"/>
          <p:cNvSpPr txBox="1"/>
          <p:nvPr/>
        </p:nvSpPr>
        <p:spPr>
          <a:xfrm>
            <a:off x="1619672" y="2607399"/>
            <a:ext cx="3096344" cy="1631216"/>
          </a:xfrm>
          <a:prstGeom prst="rect">
            <a:avLst/>
          </a:prstGeom>
          <a:noFill/>
        </p:spPr>
        <p:txBody>
          <a:bodyPr wrap="square" rtlCol="0">
            <a:spAutoFit/>
          </a:bodyPr>
          <a:lstStyle/>
          <a:p>
            <a:pPr algn="ctr"/>
            <a:r>
              <a:rPr lang="es-ES" sz="2000" b="1" dirty="0"/>
              <a:t>El próximo culto de recepción de sábado invite a una familia de interesados para disfrutar de ese momento </a:t>
            </a:r>
            <a:endParaRPr lang="pt-BR" sz="2000" b="1" dirty="0">
              <a:solidFill>
                <a:srgbClr val="432003"/>
              </a:solidFill>
            </a:endParaRPr>
          </a:p>
        </p:txBody>
      </p:sp>
      <p:sp>
        <p:nvSpPr>
          <p:cNvPr id="7" name="CaixaDeTexto 6"/>
          <p:cNvSpPr txBox="1"/>
          <p:nvPr/>
        </p:nvSpPr>
        <p:spPr>
          <a:xfrm rot="172434">
            <a:off x="4860032" y="2291308"/>
            <a:ext cx="3456384" cy="1015663"/>
          </a:xfrm>
          <a:prstGeom prst="rect">
            <a:avLst/>
          </a:prstGeom>
          <a:noFill/>
        </p:spPr>
        <p:txBody>
          <a:bodyPr wrap="square" rtlCol="0">
            <a:spAutoFit/>
          </a:bodyPr>
          <a:lstStyle/>
          <a:p>
            <a:pPr algn="ctr"/>
            <a:r>
              <a:rPr lang="es-ES" sz="2000" b="1" dirty="0"/>
              <a:t>y para que conozca qué bueno es estar en familia al </a:t>
            </a:r>
            <a:endParaRPr lang="es-ES" sz="2000" b="1" dirty="0" smtClean="0"/>
          </a:p>
          <a:p>
            <a:pPr algn="ctr"/>
            <a:r>
              <a:rPr lang="es-ES" sz="2000" b="1" dirty="0" smtClean="0"/>
              <a:t>comenzar </a:t>
            </a:r>
            <a:r>
              <a:rPr lang="es-ES" sz="2000" b="1" dirty="0"/>
              <a:t>el sábado. </a:t>
            </a:r>
            <a:endParaRPr lang="pt-BR" sz="2000" b="1" dirty="0">
              <a:solidFill>
                <a:srgbClr val="432003"/>
              </a:solidFill>
            </a:endParaRPr>
          </a:p>
        </p:txBody>
      </p:sp>
    </p:spTree>
    <p:extLst>
      <p:ext uri="{BB962C8B-B14F-4D97-AF65-F5344CB8AC3E}">
        <p14:creationId xmlns:p14="http://schemas.microsoft.com/office/powerpoint/2010/main" val="98713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539552" y="1849388"/>
            <a:ext cx="8064896" cy="1938992"/>
          </a:xfrm>
          <a:prstGeom prst="rect">
            <a:avLst/>
          </a:prstGeom>
        </p:spPr>
        <p:txBody>
          <a:bodyPr wrap="square">
            <a:spAutoFit/>
          </a:bodyPr>
          <a:lstStyle/>
          <a:p>
            <a:pPr algn="ctr"/>
            <a:r>
              <a:rPr lang="pt-BR" sz="2400" b="1" dirty="0" smtClean="0"/>
              <a:t>...</a:t>
            </a:r>
            <a:r>
              <a:rPr lang="es-ES" sz="2400" b="1" dirty="0"/>
              <a:t> No hay dos personas cuyas experiencias sean iguales en todo detalle. Las pruebas de uno no son las de otro. Los deberes que a uno le parecen fáciles, son para otro en extremo difíciles y lo dejan perplejo” </a:t>
            </a:r>
            <a:endParaRPr lang="es-ES" sz="2400" b="1" dirty="0" smtClean="0"/>
          </a:p>
          <a:p>
            <a:pPr algn="ctr"/>
            <a:r>
              <a:rPr lang="es-ES" sz="2400" b="1" dirty="0" smtClean="0"/>
              <a:t>(</a:t>
            </a:r>
            <a:r>
              <a:rPr lang="es-ES" sz="2400" b="1" dirty="0"/>
              <a:t>Mente, carácter y personalidad, t. 2, p. 618).</a:t>
            </a:r>
            <a:endParaRPr lang="pt-BR" sz="2400" b="1" dirty="0">
              <a:solidFill>
                <a:srgbClr val="432003"/>
              </a:solidFill>
            </a:endParaRPr>
          </a:p>
        </p:txBody>
      </p:sp>
    </p:spTree>
    <p:extLst>
      <p:ext uri="{BB962C8B-B14F-4D97-AF65-F5344CB8AC3E}">
        <p14:creationId xmlns:p14="http://schemas.microsoft.com/office/powerpoint/2010/main" val="223299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078" y="2325281"/>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1622880" y="2053115"/>
            <a:ext cx="7111089" cy="1815882"/>
          </a:xfrm>
          <a:prstGeom prst="rect">
            <a:avLst/>
          </a:prstGeom>
          <a:noFill/>
        </p:spPr>
        <p:txBody>
          <a:bodyPr wrap="square" rtlCol="0">
            <a:spAutoFit/>
          </a:bodyPr>
          <a:lstStyle/>
          <a:p>
            <a:r>
              <a:rPr lang="es-ES" sz="2800" b="1" dirty="0" smtClean="0">
                <a:solidFill>
                  <a:schemeClr val="accent6">
                    <a:lumMod val="75000"/>
                  </a:schemeClr>
                </a:solidFill>
              </a:rPr>
              <a:t>Con </a:t>
            </a:r>
            <a:r>
              <a:rPr lang="es-ES" sz="2800" b="1" dirty="0">
                <a:solidFill>
                  <a:schemeClr val="accent6">
                    <a:lumMod val="75000"/>
                  </a:schemeClr>
                </a:solidFill>
              </a:rPr>
              <a:t>frecuencia existen en la misma familia notables diferencias de temperamento y carácter. ¿Cómo debe actuar cada miembro de la familia? (2 MCP, 618:3). </a:t>
            </a:r>
            <a:endParaRPr lang="pt-BR" sz="2800" b="1" dirty="0">
              <a:solidFill>
                <a:schemeClr val="accent6">
                  <a:lumMod val="75000"/>
                </a:schemeClr>
              </a:solidFill>
            </a:endParaRPr>
          </a:p>
        </p:txBody>
      </p:sp>
      <p:sp>
        <p:nvSpPr>
          <p:cNvPr id="3" name="CaixaDeTexto 2"/>
          <p:cNvSpPr txBox="1"/>
          <p:nvPr/>
        </p:nvSpPr>
        <p:spPr>
          <a:xfrm>
            <a:off x="451094" y="2280942"/>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1</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405765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539552" y="1201316"/>
            <a:ext cx="8064896" cy="3785652"/>
          </a:xfrm>
          <a:prstGeom prst="rect">
            <a:avLst/>
          </a:prstGeom>
        </p:spPr>
        <p:txBody>
          <a:bodyPr wrap="square">
            <a:spAutoFit/>
          </a:bodyPr>
          <a:lstStyle/>
          <a:p>
            <a:pPr algn="ctr"/>
            <a:r>
              <a:rPr lang="es-ES" sz="2400" b="1" dirty="0"/>
              <a:t>“[…] está dentro de los planes de Dios que se relacionen personas de temperamentos variados. Cuando esto sucede, cada miembro del hogar debiera considerar como sagrados los ____________________ y los ________________ de los otros y debiera respetarlos. De esta manera se cultivarán la consideración mutua y la tolerancia, se suavizarán los prejuicios y se alisarán las asperezas del carácter. Si puede lograrse la armonía y la combinación de los diversos temperamentos será para beneficio mutuo” </a:t>
            </a:r>
            <a:endParaRPr lang="es-ES" sz="2400" b="1" dirty="0" smtClean="0"/>
          </a:p>
          <a:p>
            <a:pPr algn="ctr"/>
            <a:r>
              <a:rPr lang="es-ES" sz="2400" b="1" dirty="0" smtClean="0"/>
              <a:t>(</a:t>
            </a:r>
            <a:r>
              <a:rPr lang="es-ES" sz="2400" b="1" dirty="0"/>
              <a:t>2 MCP, 618:3-619:0).</a:t>
            </a:r>
            <a:endParaRPr lang="pt-BR" sz="2400" b="1" dirty="0">
              <a:solidFill>
                <a:srgbClr val="432003"/>
              </a:solidFill>
            </a:endParaRPr>
          </a:p>
        </p:txBody>
      </p:sp>
    </p:spTree>
    <p:extLst>
      <p:ext uri="{BB962C8B-B14F-4D97-AF65-F5344CB8AC3E}">
        <p14:creationId xmlns:p14="http://schemas.microsoft.com/office/powerpoint/2010/main" val="181260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p:cNvSpPr/>
          <p:nvPr/>
        </p:nvSpPr>
        <p:spPr>
          <a:xfrm>
            <a:off x="539552" y="1201316"/>
            <a:ext cx="8064896" cy="3785652"/>
          </a:xfrm>
          <a:prstGeom prst="rect">
            <a:avLst/>
          </a:prstGeom>
        </p:spPr>
        <p:txBody>
          <a:bodyPr wrap="square">
            <a:spAutoFit/>
          </a:bodyPr>
          <a:lstStyle/>
          <a:p>
            <a:pPr algn="ctr"/>
            <a:r>
              <a:rPr lang="es-ES" sz="2400" b="1" dirty="0"/>
              <a:t>“[…] está dentro de los planes de Dios que se relacionen personas de temperamentos variados. Cuando esto sucede, cada miembro del hogar debiera considerar como sagrados los ____________________ y los ________________ de los otros y debiera respetarlos. De esta manera se cultivarán la consideración mutua y la tolerancia, se suavizarán los prejuicios y se alisarán las asperezas del carácter. Si puede lograrse la armonía y la combinación de los diversos temperamentos será para beneficio mutuo” </a:t>
            </a:r>
            <a:endParaRPr lang="es-ES" sz="2400" b="1" dirty="0" smtClean="0"/>
          </a:p>
          <a:p>
            <a:pPr algn="ctr"/>
            <a:r>
              <a:rPr lang="es-ES" sz="2400" b="1" dirty="0" smtClean="0"/>
              <a:t>(</a:t>
            </a:r>
            <a:r>
              <a:rPr lang="es-ES" sz="2400" b="1" dirty="0"/>
              <a:t>2 MCP, 618:3-619:0).</a:t>
            </a:r>
            <a:endParaRPr lang="pt-BR" sz="2400" b="1" dirty="0">
              <a:solidFill>
                <a:srgbClr val="432003"/>
              </a:solidFill>
            </a:endParaRPr>
          </a:p>
        </p:txBody>
      </p:sp>
      <p:sp>
        <p:nvSpPr>
          <p:cNvPr id="3" name="CaixaDeTexto 2"/>
          <p:cNvSpPr txBox="1"/>
          <p:nvPr/>
        </p:nvSpPr>
        <p:spPr>
          <a:xfrm>
            <a:off x="755576" y="2251819"/>
            <a:ext cx="2664296" cy="461665"/>
          </a:xfrm>
          <a:prstGeom prst="rect">
            <a:avLst/>
          </a:prstGeom>
          <a:noFill/>
        </p:spPr>
        <p:txBody>
          <a:bodyPr wrap="square" rtlCol="0">
            <a:spAutoFit/>
          </a:bodyPr>
          <a:lstStyle/>
          <a:p>
            <a:pPr algn="ctr"/>
            <a:r>
              <a:rPr lang="es-ES" sz="2400" b="1" dirty="0" smtClean="0">
                <a:solidFill>
                  <a:srgbClr val="FF0000"/>
                </a:solidFill>
              </a:rPr>
              <a:t>sentimientos</a:t>
            </a:r>
            <a:endParaRPr lang="pt-BR" sz="2400" b="1" dirty="0">
              <a:solidFill>
                <a:srgbClr val="FF0000"/>
              </a:solidFill>
            </a:endParaRPr>
          </a:p>
        </p:txBody>
      </p:sp>
      <p:sp>
        <p:nvSpPr>
          <p:cNvPr id="4" name="CaixaDeTexto 3"/>
          <p:cNvSpPr txBox="1"/>
          <p:nvPr/>
        </p:nvSpPr>
        <p:spPr>
          <a:xfrm>
            <a:off x="4355976" y="2251818"/>
            <a:ext cx="2664296" cy="461665"/>
          </a:xfrm>
          <a:prstGeom prst="rect">
            <a:avLst/>
          </a:prstGeom>
          <a:noFill/>
        </p:spPr>
        <p:txBody>
          <a:bodyPr wrap="square" rtlCol="0">
            <a:spAutoFit/>
          </a:bodyPr>
          <a:lstStyle/>
          <a:p>
            <a:pPr algn="ctr"/>
            <a:r>
              <a:rPr lang="es-ES" sz="2400" b="1" dirty="0">
                <a:solidFill>
                  <a:srgbClr val="FF0000"/>
                </a:solidFill>
              </a:rPr>
              <a:t>derechos</a:t>
            </a:r>
            <a:endParaRPr lang="pt-BR" sz="2400" b="1" dirty="0">
              <a:solidFill>
                <a:srgbClr val="FF0000"/>
              </a:solidFill>
            </a:endParaRPr>
          </a:p>
        </p:txBody>
      </p:sp>
    </p:spTree>
    <p:extLst>
      <p:ext uri="{BB962C8B-B14F-4D97-AF65-F5344CB8AC3E}">
        <p14:creationId xmlns:p14="http://schemas.microsoft.com/office/powerpoint/2010/main" val="322045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46943" y="2511968"/>
            <a:ext cx="7045482" cy="954107"/>
          </a:xfrm>
          <a:prstGeom prst="rect">
            <a:avLst/>
          </a:prstGeom>
          <a:noFill/>
        </p:spPr>
        <p:txBody>
          <a:bodyPr wrap="square" rtlCol="0">
            <a:spAutoFit/>
          </a:bodyPr>
          <a:lstStyle/>
          <a:p>
            <a:r>
              <a:rPr lang="es-ES" sz="2800" b="1" dirty="0" smtClean="0">
                <a:solidFill>
                  <a:schemeClr val="accent6">
                    <a:lumMod val="75000"/>
                  </a:schemeClr>
                </a:solidFill>
              </a:rPr>
              <a:t>¿</a:t>
            </a:r>
            <a:r>
              <a:rPr lang="es-ES" sz="2800" b="1" dirty="0">
                <a:solidFill>
                  <a:schemeClr val="accent6">
                    <a:lumMod val="75000"/>
                  </a:schemeClr>
                </a:solidFill>
              </a:rPr>
              <a:t>Cómo quiere Dios que tratemos a las personas de trato difícil? (2 MCP, 619:2).</a:t>
            </a:r>
            <a:endParaRPr lang="pt-BR" sz="2800" b="1" dirty="0">
              <a:solidFill>
                <a:schemeClr val="accent6">
                  <a:lumMod val="75000"/>
                </a:schemeClr>
              </a:solidFill>
            </a:endParaRPr>
          </a:p>
        </p:txBody>
      </p:sp>
      <p:pic>
        <p:nvPicPr>
          <p:cNvPr id="4" name="Picture 4" descr="C:\Users\Alana\Documents\ppts igreja\Alaci\adoração em familia\pla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641" y="2335053"/>
            <a:ext cx="1296144" cy="127155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95793" y="2225096"/>
            <a:ext cx="1152128" cy="1446550"/>
          </a:xfrm>
          <a:prstGeom prst="rect">
            <a:avLst/>
          </a:prstGeom>
          <a:noFill/>
        </p:spPr>
        <p:txBody>
          <a:bodyPr wrap="square" rtlCol="0">
            <a:spAutoFit/>
          </a:bodyPr>
          <a:lstStyle/>
          <a:p>
            <a:r>
              <a:rPr lang="pt-BR" sz="8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rPr>
              <a:t>2</a:t>
            </a:r>
            <a:endParaRPr lang="pt-BR" sz="8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anose="020B0A04020102020204" pitchFamily="34" charset="0"/>
            </a:endParaRPr>
          </a:p>
        </p:txBody>
      </p:sp>
    </p:spTree>
    <p:extLst>
      <p:ext uri="{BB962C8B-B14F-4D97-AF65-F5344CB8AC3E}">
        <p14:creationId xmlns:p14="http://schemas.microsoft.com/office/powerpoint/2010/main" val="185196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p:cNvSpPr txBox="1"/>
          <p:nvPr/>
        </p:nvSpPr>
        <p:spPr>
          <a:xfrm>
            <a:off x="222898" y="1515731"/>
            <a:ext cx="8640960" cy="2677656"/>
          </a:xfrm>
          <a:prstGeom prst="rect">
            <a:avLst/>
          </a:prstGeom>
          <a:noFill/>
        </p:spPr>
        <p:txBody>
          <a:bodyPr wrap="square" rtlCol="0">
            <a:spAutoFit/>
          </a:bodyPr>
          <a:lstStyle/>
          <a:p>
            <a:pPr algn="ctr"/>
            <a:r>
              <a:rPr lang="es-ES" sz="2400" b="1" dirty="0"/>
              <a:t>“Dios quiere que nos ________________ mutuamente mediante la manifestación de simpatía y amor abnegado. Hay quienes han heredado caracteres y disposiciones peculiares. Son difíciles de tratar, pero, ¿somos perfectos nosotros? No se los debe _____________. No debemos hacer de sus errores una propiedad común. Cristo se compadece y ayuda a los que comenten errores de juicio […]” (2 MCP, 619:2). </a:t>
            </a:r>
            <a:endParaRPr lang="pt-BR" sz="2400" b="1" dirty="0">
              <a:solidFill>
                <a:srgbClr val="432003"/>
              </a:solidFill>
            </a:endParaRPr>
          </a:p>
        </p:txBody>
      </p:sp>
    </p:spTree>
    <p:extLst>
      <p:ext uri="{BB962C8B-B14F-4D97-AF65-F5344CB8AC3E}">
        <p14:creationId xmlns:p14="http://schemas.microsoft.com/office/powerpoint/2010/main" val="155395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TotalTime>
  <Words>1431</Words>
  <Application>Microsoft Office PowerPoint</Application>
  <PresentationFormat>Apresentação na tela (16:10)</PresentationFormat>
  <Paragraphs>65</Paragraphs>
  <Slides>31</Slides>
  <Notes>0</Notes>
  <HiddenSlides>0</HiddenSlides>
  <MMClips>0</MMClips>
  <ScaleCrop>false</ScaleCrop>
  <HeadingPairs>
    <vt:vector size="4" baseType="variant">
      <vt:variant>
        <vt:lpstr>Tema</vt:lpstr>
      </vt:variant>
      <vt:variant>
        <vt:i4>1</vt:i4>
      </vt:variant>
      <vt:variant>
        <vt:lpstr>Títulos de slides</vt:lpstr>
      </vt:variant>
      <vt:variant>
        <vt:i4>31</vt:i4>
      </vt:variant>
    </vt:vector>
  </HeadingPairs>
  <TitlesOfParts>
    <vt:vector size="32" baseType="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Alana</dc:creator>
  <cp:lastModifiedBy>Alana</cp:lastModifiedBy>
  <cp:revision>35</cp:revision>
  <dcterms:created xsi:type="dcterms:W3CDTF">2016-12-18T22:29:45Z</dcterms:created>
  <dcterms:modified xsi:type="dcterms:W3CDTF">2016-12-27T01:42:06Z</dcterms:modified>
</cp:coreProperties>
</file>