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85" r:id="rId6"/>
    <p:sldId id="260" r:id="rId7"/>
    <p:sldId id="286" r:id="rId8"/>
    <p:sldId id="262" r:id="rId9"/>
    <p:sldId id="287" r:id="rId10"/>
    <p:sldId id="264" r:id="rId11"/>
    <p:sldId id="288" r:id="rId12"/>
    <p:sldId id="266" r:id="rId13"/>
    <p:sldId id="289" r:id="rId14"/>
    <p:sldId id="278" r:id="rId15"/>
    <p:sldId id="267" r:id="rId16"/>
    <p:sldId id="282" r:id="rId17"/>
    <p:sldId id="290" r:id="rId18"/>
    <p:sldId id="269" r:id="rId19"/>
    <p:sldId id="291" r:id="rId20"/>
    <p:sldId id="283" r:id="rId21"/>
    <p:sldId id="270" r:id="rId22"/>
    <p:sldId id="284" r:id="rId23"/>
    <p:sldId id="292" r:id="rId24"/>
    <p:sldId id="293" r:id="rId25"/>
    <p:sldId id="272" r:id="rId26"/>
    <p:sldId id="273" r:id="rId27"/>
    <p:sldId id="274" r:id="rId28"/>
  </p:sldIdLst>
  <p:sldSz cx="9144000" cy="5715000" type="screen16x1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2003"/>
    <a:srgbClr val="6731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1002" y="-168"/>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775355"/>
            <a:ext cx="7772400" cy="1225021"/>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11E56669-A79B-40A5-97CF-2F4F44A0AFC7}" type="datetimeFigureOut">
              <a:rPr lang="pt-BR" smtClean="0"/>
              <a:t>26/12/2016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94004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11E56669-A79B-40A5-97CF-2F4F44A0AFC7}" type="datetimeFigureOut">
              <a:rPr lang="pt-BR" smtClean="0"/>
              <a:t>26/12/2016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327219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28865"/>
            <a:ext cx="2057400" cy="4876271"/>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28865"/>
            <a:ext cx="6019800" cy="4876271"/>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11E56669-A79B-40A5-97CF-2F4F44A0AFC7}" type="datetimeFigureOut">
              <a:rPr lang="pt-BR" smtClean="0"/>
              <a:t>26/12/2016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239823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11E56669-A79B-40A5-97CF-2F4F44A0AFC7}" type="datetimeFigureOut">
              <a:rPr lang="pt-BR" smtClean="0"/>
              <a:t>26/12/2016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29567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3672417"/>
            <a:ext cx="7772400" cy="1135063"/>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11E56669-A79B-40A5-97CF-2F4F44A0AFC7}" type="datetimeFigureOut">
              <a:rPr lang="pt-BR" smtClean="0"/>
              <a:t>26/12/2016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366748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11E56669-A79B-40A5-97CF-2F4F44A0AFC7}" type="datetimeFigureOut">
              <a:rPr lang="pt-BR" smtClean="0"/>
              <a:t>26/12/2016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20668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11E56669-A79B-40A5-97CF-2F4F44A0AFC7}" type="datetimeFigureOut">
              <a:rPr lang="pt-BR" smtClean="0"/>
              <a:t>26/12/2016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19640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11E56669-A79B-40A5-97CF-2F4F44A0AFC7}" type="datetimeFigureOut">
              <a:rPr lang="pt-BR" smtClean="0"/>
              <a:t>26/12/2016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332088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11E56669-A79B-40A5-97CF-2F4F44A0AFC7}" type="datetimeFigureOut">
              <a:rPr lang="pt-BR" smtClean="0"/>
              <a:t>26/12/2016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279979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27542"/>
            <a:ext cx="3008313" cy="968375"/>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11E56669-A79B-40A5-97CF-2F4F44A0AFC7}" type="datetimeFigureOut">
              <a:rPr lang="pt-BR" smtClean="0"/>
              <a:t>26/12/2016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359438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000500"/>
            <a:ext cx="5486400" cy="472282"/>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11E56669-A79B-40A5-97CF-2F4F44A0AFC7}" type="datetimeFigureOut">
              <a:rPr lang="pt-BR" smtClean="0"/>
              <a:t>26/12/2016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326905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11E56669-A79B-40A5-97CF-2F4F44A0AFC7}" type="datetimeFigureOut">
              <a:rPr lang="pt-BR" smtClean="0"/>
              <a:t>26/12/2016</a:t>
            </a:fld>
            <a:endParaRPr lang="pt-BR"/>
          </a:p>
        </p:txBody>
      </p:sp>
      <p:sp>
        <p:nvSpPr>
          <p:cNvPr id="5" name="Espaço Reservado para Rodapé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B40D250B-0925-4842-9B75-EFF20823E1DA}" type="slidenum">
              <a:rPr lang="pt-BR" smtClean="0"/>
              <a:t>‹nº›</a:t>
            </a:fld>
            <a:endParaRPr lang="pt-BR"/>
          </a:p>
        </p:txBody>
      </p:sp>
    </p:spTree>
    <p:extLst>
      <p:ext uri="{BB962C8B-B14F-4D97-AF65-F5344CB8AC3E}">
        <p14:creationId xmlns:p14="http://schemas.microsoft.com/office/powerpoint/2010/main" val="2446040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24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574714" y="1273324"/>
            <a:ext cx="7040632" cy="1384995"/>
          </a:xfrm>
          <a:prstGeom prst="rect">
            <a:avLst/>
          </a:prstGeom>
          <a:noFill/>
        </p:spPr>
        <p:txBody>
          <a:bodyPr wrap="square" rtlCol="0">
            <a:spAutoFit/>
          </a:bodyPr>
          <a:lstStyle/>
          <a:p>
            <a:r>
              <a:rPr lang="es-ES" sz="2800" b="1" dirty="0" smtClean="0">
                <a:solidFill>
                  <a:schemeClr val="accent6">
                    <a:lumMod val="75000"/>
                  </a:schemeClr>
                </a:solidFill>
                <a:effectLst>
                  <a:outerShdw blurRad="12700" dist="38100" dir="1980000" algn="tl">
                    <a:srgbClr val="000000">
                      <a:alpha val="0"/>
                    </a:srgbClr>
                  </a:outerShdw>
                </a:effectLst>
              </a:rPr>
              <a:t>Las </a:t>
            </a:r>
            <a:r>
              <a:rPr lang="es-ES" sz="2800" b="1" dirty="0">
                <a:solidFill>
                  <a:schemeClr val="accent6">
                    <a:lumMod val="75000"/>
                  </a:schemeClr>
                </a:solidFill>
                <a:effectLst>
                  <a:outerShdw blurRad="12700" dist="38100" dir="1980000" algn="tl">
                    <a:srgbClr val="000000">
                      <a:alpha val="0"/>
                    </a:srgbClr>
                  </a:outerShdw>
                </a:effectLst>
              </a:rPr>
              <a:t>tendencias heredadas y cultivadas se forman hábitos. ¿Cuál fue la tendencia presentada por Judas? (2 MCP, 601:3).</a:t>
            </a:r>
            <a:endParaRPr lang="pt-BR" sz="2800" b="1" dirty="0">
              <a:solidFill>
                <a:schemeClr val="accent6">
                  <a:lumMod val="75000"/>
                </a:schemeClr>
              </a:solidFill>
              <a:effectLst>
                <a:outerShdw blurRad="12700" dist="38100" dir="1980000" algn="tl">
                  <a:srgbClr val="000000">
                    <a:alpha val="0"/>
                  </a:srgbClr>
                </a:outerShdw>
              </a:effectLst>
            </a:endParaRPr>
          </a:p>
        </p:txBody>
      </p:sp>
      <p:pic>
        <p:nvPicPr>
          <p:cNvPr id="4"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570" y="1304883"/>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490722" y="1194926"/>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4</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
        <p:nvSpPr>
          <p:cNvPr id="6" name="CaixaDeTexto 5"/>
          <p:cNvSpPr txBox="1"/>
          <p:nvPr/>
        </p:nvSpPr>
        <p:spPr>
          <a:xfrm>
            <a:off x="395536" y="2857500"/>
            <a:ext cx="8424936" cy="1938992"/>
          </a:xfrm>
          <a:prstGeom prst="rect">
            <a:avLst/>
          </a:prstGeom>
          <a:noFill/>
        </p:spPr>
        <p:txBody>
          <a:bodyPr wrap="square" rtlCol="0">
            <a:spAutoFit/>
          </a:bodyPr>
          <a:lstStyle/>
          <a:p>
            <a:pPr algn="ctr"/>
            <a:r>
              <a:rPr lang="es-ES" sz="2400" b="1" dirty="0"/>
              <a:t>“La gran tendencia de Judas hacia el mal, heredada y cultivada, fue la _____________. Y al llevarla a la práctica se convirtió en un hábito que él manifestó en todos los negocios. Los principios cristianos de rectitud y justicia no tenían lugar en sus ventas ni en sus compras [...]” (2 MCP, 601:3).</a:t>
            </a:r>
            <a:endParaRPr lang="pt-BR" sz="2400" b="1" dirty="0">
              <a:solidFill>
                <a:srgbClr val="432003"/>
              </a:solidFill>
            </a:endParaRPr>
          </a:p>
        </p:txBody>
      </p:sp>
    </p:spTree>
    <p:extLst>
      <p:ext uri="{BB962C8B-B14F-4D97-AF65-F5344CB8AC3E}">
        <p14:creationId xmlns:p14="http://schemas.microsoft.com/office/powerpoint/2010/main" val="55963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574714" y="1273324"/>
            <a:ext cx="7040632" cy="1384995"/>
          </a:xfrm>
          <a:prstGeom prst="rect">
            <a:avLst/>
          </a:prstGeom>
          <a:noFill/>
        </p:spPr>
        <p:txBody>
          <a:bodyPr wrap="square" rtlCol="0">
            <a:spAutoFit/>
          </a:bodyPr>
          <a:lstStyle/>
          <a:p>
            <a:r>
              <a:rPr lang="es-ES" sz="2800" b="1" dirty="0" smtClean="0">
                <a:solidFill>
                  <a:schemeClr val="accent6">
                    <a:lumMod val="75000"/>
                  </a:schemeClr>
                </a:solidFill>
                <a:effectLst>
                  <a:outerShdw blurRad="12700" dist="38100" dir="1980000" algn="tl">
                    <a:srgbClr val="000000">
                      <a:alpha val="0"/>
                    </a:srgbClr>
                  </a:outerShdw>
                </a:effectLst>
              </a:rPr>
              <a:t>Las </a:t>
            </a:r>
            <a:r>
              <a:rPr lang="es-ES" sz="2800" b="1" dirty="0">
                <a:solidFill>
                  <a:schemeClr val="accent6">
                    <a:lumMod val="75000"/>
                  </a:schemeClr>
                </a:solidFill>
                <a:effectLst>
                  <a:outerShdw blurRad="12700" dist="38100" dir="1980000" algn="tl">
                    <a:srgbClr val="000000">
                      <a:alpha val="0"/>
                    </a:srgbClr>
                  </a:outerShdw>
                </a:effectLst>
              </a:rPr>
              <a:t>tendencias heredadas y cultivadas se forman hábitos. ¿Cuál fue la tendencia presentada por Judas? (2 MCP, 601:3).</a:t>
            </a:r>
            <a:endParaRPr lang="pt-BR" sz="2800" b="1" dirty="0">
              <a:solidFill>
                <a:schemeClr val="accent6">
                  <a:lumMod val="75000"/>
                </a:schemeClr>
              </a:solidFill>
              <a:effectLst>
                <a:outerShdw blurRad="12700" dist="38100" dir="1980000" algn="tl">
                  <a:srgbClr val="000000">
                    <a:alpha val="0"/>
                  </a:srgbClr>
                </a:outerShdw>
              </a:effectLst>
            </a:endParaRPr>
          </a:p>
        </p:txBody>
      </p:sp>
      <p:pic>
        <p:nvPicPr>
          <p:cNvPr id="4"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570" y="1304883"/>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490722" y="1194926"/>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4</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
        <p:nvSpPr>
          <p:cNvPr id="6" name="CaixaDeTexto 5"/>
          <p:cNvSpPr txBox="1"/>
          <p:nvPr/>
        </p:nvSpPr>
        <p:spPr>
          <a:xfrm>
            <a:off x="395536" y="2857500"/>
            <a:ext cx="8424936" cy="1938992"/>
          </a:xfrm>
          <a:prstGeom prst="rect">
            <a:avLst/>
          </a:prstGeom>
          <a:noFill/>
        </p:spPr>
        <p:txBody>
          <a:bodyPr wrap="square" rtlCol="0">
            <a:spAutoFit/>
          </a:bodyPr>
          <a:lstStyle/>
          <a:p>
            <a:pPr algn="ctr"/>
            <a:r>
              <a:rPr lang="es-ES" sz="2400" b="1" dirty="0"/>
              <a:t>“La gran tendencia de Judas hacia el mal, heredada y cultivada, fue la _____________. Y al llevarla a la práctica se convirtió en un hábito que él manifestó en todos los negocios. Los principios cristianos de rectitud y justicia no tenían lugar en sus ventas ni en sus compras [...]” (2 MCP, 601:3).</a:t>
            </a:r>
            <a:endParaRPr lang="pt-BR" sz="2400" b="1" dirty="0">
              <a:solidFill>
                <a:srgbClr val="432003"/>
              </a:solidFill>
            </a:endParaRPr>
          </a:p>
        </p:txBody>
      </p:sp>
      <p:sp>
        <p:nvSpPr>
          <p:cNvPr id="7" name="CaixaDeTexto 6"/>
          <p:cNvSpPr txBox="1"/>
          <p:nvPr/>
        </p:nvSpPr>
        <p:spPr>
          <a:xfrm>
            <a:off x="926642" y="3259931"/>
            <a:ext cx="3163647" cy="461665"/>
          </a:xfrm>
          <a:prstGeom prst="rect">
            <a:avLst/>
          </a:prstGeom>
          <a:noFill/>
        </p:spPr>
        <p:txBody>
          <a:bodyPr wrap="square" rtlCol="0">
            <a:spAutoFit/>
          </a:bodyPr>
          <a:lstStyle/>
          <a:p>
            <a:pPr algn="ctr"/>
            <a:r>
              <a:rPr lang="es-ES" sz="2400" b="1" dirty="0" smtClean="0">
                <a:solidFill>
                  <a:srgbClr val="FF0000"/>
                </a:solidFill>
              </a:rPr>
              <a:t>Codicia</a:t>
            </a:r>
            <a:endParaRPr lang="pt-BR" sz="2400" b="1" dirty="0">
              <a:solidFill>
                <a:srgbClr val="FF0000"/>
              </a:solidFill>
            </a:endParaRPr>
          </a:p>
        </p:txBody>
      </p:sp>
    </p:spTree>
    <p:extLst>
      <p:ext uri="{BB962C8B-B14F-4D97-AF65-F5344CB8AC3E}">
        <p14:creationId xmlns:p14="http://schemas.microsoft.com/office/powerpoint/2010/main" val="86134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563816" y="2209428"/>
            <a:ext cx="7335338" cy="1384995"/>
          </a:xfrm>
          <a:prstGeom prst="rect">
            <a:avLst/>
          </a:prstGeom>
          <a:noFill/>
        </p:spPr>
        <p:txBody>
          <a:bodyPr wrap="square" rtlCol="0">
            <a:spAutoFit/>
          </a:bodyPr>
          <a:lstStyle/>
          <a:p>
            <a:r>
              <a:rPr lang="es-ES" sz="2800" b="1" dirty="0" smtClean="0">
                <a:solidFill>
                  <a:schemeClr val="accent6">
                    <a:lumMod val="75000"/>
                  </a:schemeClr>
                </a:solidFill>
              </a:rPr>
              <a:t>¿</a:t>
            </a:r>
            <a:r>
              <a:rPr lang="es-ES" sz="2800" b="1" dirty="0">
                <a:solidFill>
                  <a:schemeClr val="accent6">
                    <a:lumMod val="75000"/>
                  </a:schemeClr>
                </a:solidFill>
              </a:rPr>
              <a:t>Qué alerta se da a los jóvenes sobre la formación de sus hábitos de vida? </a:t>
            </a:r>
            <a:endParaRPr lang="es-ES" sz="2800" b="1" dirty="0" smtClean="0">
              <a:solidFill>
                <a:schemeClr val="accent6">
                  <a:lumMod val="75000"/>
                </a:schemeClr>
              </a:solidFill>
            </a:endParaRPr>
          </a:p>
          <a:p>
            <a:r>
              <a:rPr lang="es-ES" sz="2800" b="1" dirty="0" smtClean="0">
                <a:solidFill>
                  <a:schemeClr val="accent6">
                    <a:lumMod val="75000"/>
                  </a:schemeClr>
                </a:solidFill>
              </a:rPr>
              <a:t>(</a:t>
            </a:r>
            <a:r>
              <a:rPr lang="es-ES" sz="2800" b="1" dirty="0">
                <a:solidFill>
                  <a:schemeClr val="accent6">
                    <a:lumMod val="75000"/>
                  </a:schemeClr>
                </a:solidFill>
              </a:rPr>
              <a:t>2 MCP, 601:4).</a:t>
            </a:r>
            <a:endParaRPr lang="pt-BR" sz="2800" b="1" dirty="0">
              <a:solidFill>
                <a:schemeClr val="accent6">
                  <a:lumMod val="75000"/>
                </a:schemeClr>
              </a:solidFill>
            </a:endParaRPr>
          </a:p>
        </p:txBody>
      </p:sp>
      <p:pic>
        <p:nvPicPr>
          <p:cNvPr id="5"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672" y="2274102"/>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479824" y="2164145"/>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5</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Tree>
    <p:extLst>
      <p:ext uri="{BB962C8B-B14F-4D97-AF65-F5344CB8AC3E}">
        <p14:creationId xmlns:p14="http://schemas.microsoft.com/office/powerpoint/2010/main" val="169701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395536" y="1993404"/>
            <a:ext cx="8424936" cy="1938992"/>
          </a:xfrm>
          <a:prstGeom prst="rect">
            <a:avLst/>
          </a:prstGeom>
          <a:noFill/>
        </p:spPr>
        <p:txBody>
          <a:bodyPr wrap="square" rtlCol="0">
            <a:spAutoFit/>
          </a:bodyPr>
          <a:lstStyle/>
          <a:p>
            <a:pPr algn="ctr"/>
            <a:r>
              <a:rPr lang="es-ES" sz="2400" b="1" dirty="0"/>
              <a:t>“Hay que _______________ que la juventud está formando hábitos que, en nueve casos de cada diez, _______________ su ____________. La influencia de las compañías que tienen, de las amistades que entablan y de los principios que adoptan, los acompañará toda la vida” (2 MCP, 601:4-602:0).</a:t>
            </a:r>
            <a:endParaRPr lang="pt-BR" sz="2400" b="1" dirty="0">
              <a:solidFill>
                <a:srgbClr val="432003"/>
              </a:solidFill>
            </a:endParaRPr>
          </a:p>
        </p:txBody>
      </p:sp>
    </p:spTree>
    <p:extLst>
      <p:ext uri="{BB962C8B-B14F-4D97-AF65-F5344CB8AC3E}">
        <p14:creationId xmlns:p14="http://schemas.microsoft.com/office/powerpoint/2010/main" val="256561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395536" y="1993404"/>
            <a:ext cx="8424936" cy="1938992"/>
          </a:xfrm>
          <a:prstGeom prst="rect">
            <a:avLst/>
          </a:prstGeom>
          <a:noFill/>
        </p:spPr>
        <p:txBody>
          <a:bodyPr wrap="square" rtlCol="0">
            <a:spAutoFit/>
          </a:bodyPr>
          <a:lstStyle/>
          <a:p>
            <a:pPr algn="ctr"/>
            <a:r>
              <a:rPr lang="es-ES" sz="2400" b="1" dirty="0"/>
              <a:t>“Hay que _______________ que la juventud está formando hábitos que, en nueve casos de cada diez, _______________ su ____________. La influencia de las compañías que tienen, de las amistades que entablan y de los principios que adoptan, los acompañará toda la vida” (2 MCP, 601:4-602:0).</a:t>
            </a:r>
            <a:endParaRPr lang="pt-BR" sz="2400" b="1" dirty="0">
              <a:solidFill>
                <a:srgbClr val="432003"/>
              </a:solidFill>
            </a:endParaRPr>
          </a:p>
        </p:txBody>
      </p:sp>
      <p:sp>
        <p:nvSpPr>
          <p:cNvPr id="3" name="CaixaDeTexto 2"/>
          <p:cNvSpPr txBox="1"/>
          <p:nvPr/>
        </p:nvSpPr>
        <p:spPr>
          <a:xfrm>
            <a:off x="1619672" y="1993404"/>
            <a:ext cx="3163647" cy="461665"/>
          </a:xfrm>
          <a:prstGeom prst="rect">
            <a:avLst/>
          </a:prstGeom>
          <a:noFill/>
        </p:spPr>
        <p:txBody>
          <a:bodyPr wrap="square" rtlCol="0">
            <a:spAutoFit/>
          </a:bodyPr>
          <a:lstStyle/>
          <a:p>
            <a:pPr algn="ctr"/>
            <a:r>
              <a:rPr lang="es-ES" sz="2400" b="1" dirty="0">
                <a:solidFill>
                  <a:srgbClr val="FF0000"/>
                </a:solidFill>
              </a:rPr>
              <a:t>recordar</a:t>
            </a:r>
            <a:endParaRPr lang="pt-BR" sz="2400" b="1" dirty="0">
              <a:solidFill>
                <a:srgbClr val="FF0000"/>
              </a:solidFill>
            </a:endParaRPr>
          </a:p>
        </p:txBody>
      </p:sp>
      <p:sp>
        <p:nvSpPr>
          <p:cNvPr id="5" name="CaixaDeTexto 4"/>
          <p:cNvSpPr txBox="1"/>
          <p:nvPr/>
        </p:nvSpPr>
        <p:spPr>
          <a:xfrm>
            <a:off x="5436096" y="2353444"/>
            <a:ext cx="3163647" cy="461665"/>
          </a:xfrm>
          <a:prstGeom prst="rect">
            <a:avLst/>
          </a:prstGeom>
          <a:noFill/>
        </p:spPr>
        <p:txBody>
          <a:bodyPr wrap="square" rtlCol="0">
            <a:spAutoFit/>
          </a:bodyPr>
          <a:lstStyle/>
          <a:p>
            <a:pPr algn="ctr"/>
            <a:r>
              <a:rPr lang="es-ES" sz="2400" b="1" dirty="0">
                <a:solidFill>
                  <a:srgbClr val="FF0000"/>
                </a:solidFill>
              </a:rPr>
              <a:t>decidirán</a:t>
            </a:r>
            <a:endParaRPr lang="pt-BR" sz="2400" b="1" dirty="0">
              <a:solidFill>
                <a:srgbClr val="FF0000"/>
              </a:solidFill>
            </a:endParaRPr>
          </a:p>
        </p:txBody>
      </p:sp>
      <p:sp>
        <p:nvSpPr>
          <p:cNvPr id="6" name="CaixaDeTexto 5"/>
          <p:cNvSpPr txBox="1"/>
          <p:nvPr/>
        </p:nvSpPr>
        <p:spPr>
          <a:xfrm>
            <a:off x="-108520" y="2732067"/>
            <a:ext cx="3163647" cy="461665"/>
          </a:xfrm>
          <a:prstGeom prst="rect">
            <a:avLst/>
          </a:prstGeom>
          <a:noFill/>
        </p:spPr>
        <p:txBody>
          <a:bodyPr wrap="square" rtlCol="0">
            <a:spAutoFit/>
          </a:bodyPr>
          <a:lstStyle/>
          <a:p>
            <a:pPr algn="ctr"/>
            <a:r>
              <a:rPr lang="es-ES" sz="2400" b="1" dirty="0">
                <a:solidFill>
                  <a:srgbClr val="FF0000"/>
                </a:solidFill>
              </a:rPr>
              <a:t>futuro</a:t>
            </a:r>
            <a:endParaRPr lang="pt-BR" sz="2400" b="1" dirty="0">
              <a:solidFill>
                <a:srgbClr val="FF0000"/>
              </a:solidFill>
            </a:endParaRPr>
          </a:p>
        </p:txBody>
      </p:sp>
    </p:spTree>
    <p:extLst>
      <p:ext uri="{BB962C8B-B14F-4D97-AF65-F5344CB8AC3E}">
        <p14:creationId xmlns:p14="http://schemas.microsoft.com/office/powerpoint/2010/main" val="424377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669182" y="2064414"/>
            <a:ext cx="7335338" cy="1384995"/>
          </a:xfrm>
          <a:prstGeom prst="rect">
            <a:avLst/>
          </a:prstGeom>
          <a:noFill/>
        </p:spPr>
        <p:txBody>
          <a:bodyPr wrap="square" rtlCol="0">
            <a:spAutoFit/>
          </a:bodyPr>
          <a:lstStyle/>
          <a:p>
            <a:r>
              <a:rPr lang="es-ES" sz="2800" b="1" dirty="0" smtClean="0">
                <a:solidFill>
                  <a:schemeClr val="accent6">
                    <a:lumMod val="75000"/>
                  </a:schemeClr>
                </a:solidFill>
              </a:rPr>
              <a:t>¿</a:t>
            </a:r>
            <a:r>
              <a:rPr lang="es-ES" sz="2800" b="1" dirty="0">
                <a:solidFill>
                  <a:schemeClr val="accent6">
                    <a:lumMod val="75000"/>
                  </a:schemeClr>
                </a:solidFill>
              </a:rPr>
              <a:t>Qué consejos se da a las madres en la tarea de formar hábitos saludables en sus hijos? </a:t>
            </a:r>
            <a:endParaRPr lang="es-ES" sz="2800" b="1" dirty="0" smtClean="0">
              <a:solidFill>
                <a:schemeClr val="accent6">
                  <a:lumMod val="75000"/>
                </a:schemeClr>
              </a:solidFill>
            </a:endParaRPr>
          </a:p>
          <a:p>
            <a:r>
              <a:rPr lang="es-ES" sz="2800" b="1" dirty="0" smtClean="0">
                <a:solidFill>
                  <a:schemeClr val="accent6">
                    <a:lumMod val="75000"/>
                  </a:schemeClr>
                </a:solidFill>
              </a:rPr>
              <a:t>(</a:t>
            </a:r>
            <a:r>
              <a:rPr lang="es-ES" sz="2800" b="1" dirty="0">
                <a:solidFill>
                  <a:schemeClr val="accent6">
                    <a:lumMod val="75000"/>
                  </a:schemeClr>
                </a:solidFill>
              </a:rPr>
              <a:t>2 MCP, 602:3).</a:t>
            </a:r>
            <a:endParaRPr lang="pt-BR" sz="2800" b="1" dirty="0">
              <a:solidFill>
                <a:schemeClr val="accent6">
                  <a:lumMod val="75000"/>
                </a:schemeClr>
              </a:solidFill>
            </a:endParaRPr>
          </a:p>
        </p:txBody>
      </p:sp>
      <p:pic>
        <p:nvPicPr>
          <p:cNvPr id="4"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902" y="2121137"/>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517054" y="2011180"/>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6</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Tree>
    <p:extLst>
      <p:ext uri="{BB962C8B-B14F-4D97-AF65-F5344CB8AC3E}">
        <p14:creationId xmlns:p14="http://schemas.microsoft.com/office/powerpoint/2010/main" val="332828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395536" y="1489348"/>
            <a:ext cx="8424936" cy="3046988"/>
          </a:xfrm>
          <a:prstGeom prst="rect">
            <a:avLst/>
          </a:prstGeom>
          <a:noFill/>
        </p:spPr>
        <p:txBody>
          <a:bodyPr wrap="square" rtlCol="0">
            <a:spAutoFit/>
          </a:bodyPr>
          <a:lstStyle/>
          <a:p>
            <a:pPr algn="ctr"/>
            <a:r>
              <a:rPr lang="es-ES" sz="2400" b="1" dirty="0"/>
              <a:t>“El Señor estará con ustedes, madres, mientras tratan de formar buenos hábitos en sus hijos. Pero tendrán que _____________ ___________ el proceso de adiestramiento, o su futura tarea será muy difícil. __________________ línea sobre línea, precepto sobre precepto, un poquito aquí y un poquito allá. _____________ que sus hijos pertenecen a Dios, y que deben convertirse en hijos e hijas de él. Su intención es que las familias de la tierra sean muestras de la familia del cielo” (2 MCP, 602:3).</a:t>
            </a:r>
            <a:endParaRPr lang="pt-BR" sz="2400" b="1" dirty="0">
              <a:solidFill>
                <a:srgbClr val="432003"/>
              </a:solidFill>
            </a:endParaRPr>
          </a:p>
        </p:txBody>
      </p:sp>
    </p:spTree>
    <p:extLst>
      <p:ext uri="{BB962C8B-B14F-4D97-AF65-F5344CB8AC3E}">
        <p14:creationId xmlns:p14="http://schemas.microsoft.com/office/powerpoint/2010/main" val="58911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395536" y="1489348"/>
            <a:ext cx="8424936" cy="3046988"/>
          </a:xfrm>
          <a:prstGeom prst="rect">
            <a:avLst/>
          </a:prstGeom>
          <a:noFill/>
        </p:spPr>
        <p:txBody>
          <a:bodyPr wrap="square" rtlCol="0">
            <a:spAutoFit/>
          </a:bodyPr>
          <a:lstStyle/>
          <a:p>
            <a:pPr algn="ctr"/>
            <a:r>
              <a:rPr lang="es-ES" sz="2400" b="1" dirty="0"/>
              <a:t>“El Señor estará con ustedes, madres, mientras tratan de formar buenos hábitos en sus hijos. Pero tendrán que </a:t>
            </a:r>
            <a:r>
              <a:rPr lang="es-ES" sz="2400" b="1" dirty="0" smtClean="0"/>
              <a:t>_______________ el </a:t>
            </a:r>
            <a:r>
              <a:rPr lang="es-ES" sz="2400" b="1" dirty="0"/>
              <a:t>proceso de adiestramiento, o su futura tarea será muy difícil. __________________ línea sobre línea, precepto sobre precepto, un poquito aquí y un poquito allá. _____________ que sus hijos pertenecen a Dios, y que deben convertirse en hijos e hijas de él. Su intención es que las familias de la tierra sean muestras de la familia del cielo” (2 MCP, 602:3).</a:t>
            </a:r>
            <a:endParaRPr lang="pt-BR" sz="2400" b="1" dirty="0">
              <a:solidFill>
                <a:srgbClr val="432003"/>
              </a:solidFill>
            </a:endParaRPr>
          </a:p>
        </p:txBody>
      </p:sp>
      <p:sp>
        <p:nvSpPr>
          <p:cNvPr id="3" name="CaixaDeTexto 2"/>
          <p:cNvSpPr txBox="1"/>
          <p:nvPr/>
        </p:nvSpPr>
        <p:spPr>
          <a:xfrm>
            <a:off x="6016865" y="1849388"/>
            <a:ext cx="3163647" cy="461665"/>
          </a:xfrm>
          <a:prstGeom prst="rect">
            <a:avLst/>
          </a:prstGeom>
          <a:noFill/>
        </p:spPr>
        <p:txBody>
          <a:bodyPr wrap="square" rtlCol="0">
            <a:spAutoFit/>
          </a:bodyPr>
          <a:lstStyle/>
          <a:p>
            <a:pPr algn="ctr"/>
            <a:r>
              <a:rPr lang="es-ES" sz="2400" b="1" dirty="0">
                <a:solidFill>
                  <a:srgbClr val="FF0000"/>
                </a:solidFill>
              </a:rPr>
              <a:t>empezar pronto</a:t>
            </a:r>
            <a:endParaRPr lang="pt-BR" sz="2400" b="1" dirty="0">
              <a:solidFill>
                <a:srgbClr val="FF0000"/>
              </a:solidFill>
            </a:endParaRPr>
          </a:p>
        </p:txBody>
      </p:sp>
      <p:sp>
        <p:nvSpPr>
          <p:cNvPr id="5" name="CaixaDeTexto 4"/>
          <p:cNvSpPr txBox="1"/>
          <p:nvPr/>
        </p:nvSpPr>
        <p:spPr>
          <a:xfrm>
            <a:off x="251520" y="2583640"/>
            <a:ext cx="3163647" cy="461665"/>
          </a:xfrm>
          <a:prstGeom prst="rect">
            <a:avLst/>
          </a:prstGeom>
          <a:noFill/>
        </p:spPr>
        <p:txBody>
          <a:bodyPr wrap="square" rtlCol="0">
            <a:spAutoFit/>
          </a:bodyPr>
          <a:lstStyle/>
          <a:p>
            <a:pPr algn="ctr"/>
            <a:r>
              <a:rPr lang="es-ES" sz="2400" b="1" dirty="0">
                <a:solidFill>
                  <a:srgbClr val="FF0000"/>
                </a:solidFill>
              </a:rPr>
              <a:t>Enséñenles</a:t>
            </a:r>
            <a:endParaRPr lang="pt-BR" sz="2400" b="1" dirty="0">
              <a:solidFill>
                <a:srgbClr val="FF0000"/>
              </a:solidFill>
            </a:endParaRPr>
          </a:p>
        </p:txBody>
      </p:sp>
      <p:sp>
        <p:nvSpPr>
          <p:cNvPr id="6" name="CaixaDeTexto 5"/>
          <p:cNvSpPr txBox="1"/>
          <p:nvPr/>
        </p:nvSpPr>
        <p:spPr>
          <a:xfrm>
            <a:off x="4360681" y="2929508"/>
            <a:ext cx="3163647" cy="461665"/>
          </a:xfrm>
          <a:prstGeom prst="rect">
            <a:avLst/>
          </a:prstGeom>
          <a:noFill/>
        </p:spPr>
        <p:txBody>
          <a:bodyPr wrap="square" rtlCol="0">
            <a:spAutoFit/>
          </a:bodyPr>
          <a:lstStyle/>
          <a:p>
            <a:pPr algn="ctr"/>
            <a:r>
              <a:rPr lang="es-ES" sz="2400" b="1" dirty="0">
                <a:solidFill>
                  <a:srgbClr val="FF0000"/>
                </a:solidFill>
              </a:rPr>
              <a:t>Recuerden</a:t>
            </a:r>
            <a:endParaRPr lang="pt-BR" sz="2400" b="1" dirty="0">
              <a:solidFill>
                <a:srgbClr val="FF0000"/>
              </a:solidFill>
            </a:endParaRPr>
          </a:p>
        </p:txBody>
      </p:sp>
    </p:spTree>
    <p:extLst>
      <p:ext uri="{BB962C8B-B14F-4D97-AF65-F5344CB8AC3E}">
        <p14:creationId xmlns:p14="http://schemas.microsoft.com/office/powerpoint/2010/main" val="218328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563373" y="1921396"/>
            <a:ext cx="7335338" cy="1815882"/>
          </a:xfrm>
          <a:prstGeom prst="rect">
            <a:avLst/>
          </a:prstGeom>
          <a:noFill/>
        </p:spPr>
        <p:txBody>
          <a:bodyPr wrap="square" rtlCol="0">
            <a:spAutoFit/>
          </a:bodyPr>
          <a:lstStyle/>
          <a:p>
            <a:r>
              <a:rPr lang="es-ES" sz="2800" b="1" dirty="0" smtClean="0">
                <a:solidFill>
                  <a:schemeClr val="accent6">
                    <a:lumMod val="75000"/>
                  </a:schemeClr>
                </a:solidFill>
              </a:rPr>
              <a:t>¿</a:t>
            </a:r>
            <a:r>
              <a:rPr lang="es-ES" sz="2800" b="1" dirty="0">
                <a:solidFill>
                  <a:schemeClr val="accent6">
                    <a:lumMod val="75000"/>
                  </a:schemeClr>
                </a:solidFill>
              </a:rPr>
              <a:t>Por medio de qué actitud somos transformados a imagen de Dios? ¿Qué debemos hacer con los hábitos malos? </a:t>
            </a:r>
            <a:endParaRPr lang="es-ES" sz="2800" b="1" dirty="0" smtClean="0">
              <a:solidFill>
                <a:schemeClr val="accent6">
                  <a:lumMod val="75000"/>
                </a:schemeClr>
              </a:solidFill>
            </a:endParaRPr>
          </a:p>
          <a:p>
            <a:r>
              <a:rPr lang="es-ES" sz="2800" b="1" dirty="0" smtClean="0">
                <a:solidFill>
                  <a:schemeClr val="accent6">
                    <a:lumMod val="75000"/>
                  </a:schemeClr>
                </a:solidFill>
              </a:rPr>
              <a:t>(</a:t>
            </a:r>
            <a:r>
              <a:rPr lang="es-ES" sz="2800" b="1" dirty="0">
                <a:solidFill>
                  <a:schemeClr val="accent6">
                    <a:lumMod val="75000"/>
                  </a:schemeClr>
                </a:solidFill>
              </a:rPr>
              <a:t>2 MCP, 603:3).</a:t>
            </a:r>
            <a:endParaRPr lang="pt-BR" sz="2800" b="1" dirty="0">
              <a:solidFill>
                <a:schemeClr val="accent6">
                  <a:lumMod val="75000"/>
                </a:schemeClr>
              </a:solidFill>
            </a:endParaRPr>
          </a:p>
        </p:txBody>
      </p:sp>
      <p:pic>
        <p:nvPicPr>
          <p:cNvPr id="5"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229" y="2178738"/>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479381" y="2068781"/>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7</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Tree>
    <p:extLst>
      <p:ext uri="{BB962C8B-B14F-4D97-AF65-F5344CB8AC3E}">
        <p14:creationId xmlns:p14="http://schemas.microsoft.com/office/powerpoint/2010/main" val="25654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395536" y="1705372"/>
            <a:ext cx="8424936" cy="2308324"/>
          </a:xfrm>
          <a:prstGeom prst="rect">
            <a:avLst/>
          </a:prstGeom>
          <a:noFill/>
        </p:spPr>
        <p:txBody>
          <a:bodyPr wrap="square" rtlCol="0">
            <a:spAutoFit/>
          </a:bodyPr>
          <a:lstStyle/>
          <a:p>
            <a:pPr algn="ctr"/>
            <a:r>
              <a:rPr lang="es-ES" sz="2400" b="1" dirty="0"/>
              <a:t>“Al ________________ como por medio de un espejo la gloria del Señor, somos transformados a su imagen, de gloria en gloria, por su Espíritu. […] Los pecados que nos asedian __________ ser ____________, y los malos sentimientos deben ser desarraigados, y un carácter santo y santas emociones deben ser engendrados en nosotros por el Espíritu de Dios” (2 MCP, 603:3).</a:t>
            </a:r>
            <a:endParaRPr lang="pt-BR" sz="2400" b="1" dirty="0">
              <a:solidFill>
                <a:srgbClr val="432003"/>
              </a:solidFill>
            </a:endParaRPr>
          </a:p>
        </p:txBody>
      </p:sp>
    </p:spTree>
    <p:extLst>
      <p:ext uri="{BB962C8B-B14F-4D97-AF65-F5344CB8AC3E}">
        <p14:creationId xmlns:p14="http://schemas.microsoft.com/office/powerpoint/2010/main" val="258603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54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395536" y="1705372"/>
            <a:ext cx="8424936" cy="2308324"/>
          </a:xfrm>
          <a:prstGeom prst="rect">
            <a:avLst/>
          </a:prstGeom>
          <a:noFill/>
        </p:spPr>
        <p:txBody>
          <a:bodyPr wrap="square" rtlCol="0">
            <a:spAutoFit/>
          </a:bodyPr>
          <a:lstStyle/>
          <a:p>
            <a:pPr algn="ctr"/>
            <a:r>
              <a:rPr lang="es-ES" sz="2400" b="1" dirty="0"/>
              <a:t>“Al ________________ como por medio de un espejo la gloria del Señor, somos transformados a su imagen, de gloria en gloria, por su Espíritu. […] Los pecados que nos asedian __________ ser ____________, y los malos sentimientos deben ser desarraigados, y un carácter santo y santas emociones deben ser engendrados en nosotros por el Espíritu de Dios” (2 MCP, 603:3).</a:t>
            </a:r>
            <a:endParaRPr lang="pt-BR" sz="2400" b="1" dirty="0">
              <a:solidFill>
                <a:srgbClr val="432003"/>
              </a:solidFill>
            </a:endParaRPr>
          </a:p>
        </p:txBody>
      </p:sp>
      <p:sp>
        <p:nvSpPr>
          <p:cNvPr id="3" name="CaixaDeTexto 2"/>
          <p:cNvSpPr txBox="1"/>
          <p:nvPr/>
        </p:nvSpPr>
        <p:spPr>
          <a:xfrm>
            <a:off x="611560" y="1705372"/>
            <a:ext cx="3163647" cy="461665"/>
          </a:xfrm>
          <a:prstGeom prst="rect">
            <a:avLst/>
          </a:prstGeom>
          <a:noFill/>
        </p:spPr>
        <p:txBody>
          <a:bodyPr wrap="square" rtlCol="0">
            <a:spAutoFit/>
          </a:bodyPr>
          <a:lstStyle/>
          <a:p>
            <a:pPr algn="ctr"/>
            <a:r>
              <a:rPr lang="es-ES" sz="2400" b="1" dirty="0">
                <a:solidFill>
                  <a:srgbClr val="FF0000"/>
                </a:solidFill>
              </a:rPr>
              <a:t>contemplar</a:t>
            </a:r>
            <a:endParaRPr lang="pt-BR" sz="2400" b="1" dirty="0">
              <a:solidFill>
                <a:srgbClr val="FF0000"/>
              </a:solidFill>
            </a:endParaRPr>
          </a:p>
        </p:txBody>
      </p:sp>
      <p:sp>
        <p:nvSpPr>
          <p:cNvPr id="5" name="CaixaDeTexto 4"/>
          <p:cNvSpPr txBox="1"/>
          <p:nvPr/>
        </p:nvSpPr>
        <p:spPr>
          <a:xfrm>
            <a:off x="5584817" y="2428820"/>
            <a:ext cx="3163647" cy="461665"/>
          </a:xfrm>
          <a:prstGeom prst="rect">
            <a:avLst/>
          </a:prstGeom>
          <a:noFill/>
        </p:spPr>
        <p:txBody>
          <a:bodyPr wrap="square" rtlCol="0">
            <a:spAutoFit/>
          </a:bodyPr>
          <a:lstStyle/>
          <a:p>
            <a:pPr algn="ctr"/>
            <a:r>
              <a:rPr lang="es-ES" sz="2400" b="1" dirty="0">
                <a:solidFill>
                  <a:srgbClr val="FF0000"/>
                </a:solidFill>
              </a:rPr>
              <a:t>deben</a:t>
            </a:r>
            <a:endParaRPr lang="pt-BR" sz="2400" b="1" dirty="0">
              <a:solidFill>
                <a:srgbClr val="FF0000"/>
              </a:solidFill>
            </a:endParaRPr>
          </a:p>
        </p:txBody>
      </p:sp>
      <p:sp>
        <p:nvSpPr>
          <p:cNvPr id="6" name="CaixaDeTexto 5"/>
          <p:cNvSpPr txBox="1"/>
          <p:nvPr/>
        </p:nvSpPr>
        <p:spPr>
          <a:xfrm>
            <a:off x="760281" y="2785492"/>
            <a:ext cx="3163647" cy="461665"/>
          </a:xfrm>
          <a:prstGeom prst="rect">
            <a:avLst/>
          </a:prstGeom>
          <a:noFill/>
        </p:spPr>
        <p:txBody>
          <a:bodyPr wrap="square" rtlCol="0">
            <a:spAutoFit/>
          </a:bodyPr>
          <a:lstStyle/>
          <a:p>
            <a:pPr algn="ctr"/>
            <a:r>
              <a:rPr lang="es-ES" sz="2400" b="1" dirty="0">
                <a:solidFill>
                  <a:srgbClr val="FF0000"/>
                </a:solidFill>
              </a:rPr>
              <a:t>vencidos</a:t>
            </a:r>
            <a:endParaRPr lang="pt-BR" sz="2400" b="1" dirty="0">
              <a:solidFill>
                <a:srgbClr val="FF0000"/>
              </a:solidFill>
            </a:endParaRPr>
          </a:p>
        </p:txBody>
      </p:sp>
    </p:spTree>
    <p:extLst>
      <p:ext uri="{BB962C8B-B14F-4D97-AF65-F5344CB8AC3E}">
        <p14:creationId xmlns:p14="http://schemas.microsoft.com/office/powerpoint/2010/main" val="45919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620261" y="1547909"/>
            <a:ext cx="7056066" cy="954107"/>
          </a:xfrm>
          <a:prstGeom prst="rect">
            <a:avLst/>
          </a:prstGeom>
          <a:noFill/>
        </p:spPr>
        <p:txBody>
          <a:bodyPr wrap="square" rtlCol="0">
            <a:spAutoFit/>
          </a:bodyPr>
          <a:lstStyle/>
          <a:p>
            <a:r>
              <a:rPr lang="es-ES" sz="2800" b="1" dirty="0" smtClean="0">
                <a:solidFill>
                  <a:schemeClr val="accent6">
                    <a:lumMod val="75000"/>
                  </a:schemeClr>
                </a:solidFill>
              </a:rPr>
              <a:t>¿Cómo </a:t>
            </a:r>
            <a:r>
              <a:rPr lang="es-ES" sz="2800" b="1" dirty="0">
                <a:solidFill>
                  <a:schemeClr val="accent6">
                    <a:lumMod val="75000"/>
                  </a:schemeClr>
                </a:solidFill>
              </a:rPr>
              <a:t>podemos romper con la esclavitud de los hábitos malos?  (2 MCP, </a:t>
            </a:r>
            <a:r>
              <a:rPr lang="es-ES" sz="2800" b="1" dirty="0" smtClean="0">
                <a:solidFill>
                  <a:schemeClr val="accent6">
                    <a:lumMod val="75000"/>
                  </a:schemeClr>
                </a:solidFill>
              </a:rPr>
              <a:t>604:1)</a:t>
            </a:r>
            <a:endParaRPr lang="pt-BR" sz="2800" b="1" dirty="0">
              <a:solidFill>
                <a:schemeClr val="accent6">
                  <a:lumMod val="75000"/>
                </a:schemeClr>
              </a:solidFill>
            </a:endParaRPr>
          </a:p>
        </p:txBody>
      </p:sp>
      <p:pic>
        <p:nvPicPr>
          <p:cNvPr id="4"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199" y="1389188"/>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499351" y="1279231"/>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8</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
        <p:nvSpPr>
          <p:cNvPr id="6" name="CaixaDeTexto 5"/>
          <p:cNvSpPr txBox="1"/>
          <p:nvPr/>
        </p:nvSpPr>
        <p:spPr>
          <a:xfrm>
            <a:off x="527416" y="2660738"/>
            <a:ext cx="8424936" cy="2308324"/>
          </a:xfrm>
          <a:prstGeom prst="rect">
            <a:avLst/>
          </a:prstGeom>
          <a:noFill/>
        </p:spPr>
        <p:txBody>
          <a:bodyPr wrap="square" rtlCol="0">
            <a:spAutoFit/>
          </a:bodyPr>
          <a:lstStyle/>
          <a:p>
            <a:pPr algn="ctr"/>
            <a:r>
              <a:rPr lang="es-ES" sz="2400" b="1" dirty="0"/>
              <a:t>“Los hombres necesitan aprender que no pueden poseer en su plenitud las bendiciones de la obediencia, sino cuando reciben la ___________de Cristo. Esta es la que capacita al hombre para obedecer las leyes de Dios y para liberarse de la esclavitud de los malos hábitos. Es el único poder que puede hacerlo firme en el buen camino y ayudarlo a </a:t>
            </a:r>
            <a:r>
              <a:rPr lang="es-ES" sz="2400" b="1" dirty="0" smtClean="0"/>
              <a:t>permanecer </a:t>
            </a:r>
            <a:r>
              <a:rPr lang="es-ES" sz="2400" b="1" dirty="0"/>
              <a:t>en él” (2 MCP, 604:2).</a:t>
            </a:r>
            <a:endParaRPr lang="pt-BR" sz="2400" b="1" dirty="0">
              <a:solidFill>
                <a:srgbClr val="432003"/>
              </a:solidFill>
            </a:endParaRPr>
          </a:p>
        </p:txBody>
      </p:sp>
    </p:spTree>
    <p:extLst>
      <p:ext uri="{BB962C8B-B14F-4D97-AF65-F5344CB8AC3E}">
        <p14:creationId xmlns:p14="http://schemas.microsoft.com/office/powerpoint/2010/main" val="81504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395536" y="1849388"/>
            <a:ext cx="8424936" cy="2308324"/>
          </a:xfrm>
          <a:prstGeom prst="rect">
            <a:avLst/>
          </a:prstGeom>
          <a:noFill/>
        </p:spPr>
        <p:txBody>
          <a:bodyPr wrap="square" rtlCol="0">
            <a:spAutoFit/>
          </a:bodyPr>
          <a:lstStyle/>
          <a:p>
            <a:pPr algn="ctr"/>
            <a:r>
              <a:rPr lang="es-ES" sz="2400" b="1" dirty="0"/>
              <a:t>“Por medio del ___________ de ___________, los hombres y las mujeres han quebrantado las cadenas de los hábitos pecaminosos. Han renunciado al egoísmo. El profano se transforma en reverente, el borracho en sobrio, el libertino en puro. Las almas que reflejaban la imagen de Satanás han llegado a transformarse a la imagen de Dios” (2 MCP, 604:3).</a:t>
            </a:r>
            <a:endParaRPr lang="pt-BR" sz="2400" b="1" dirty="0">
              <a:solidFill>
                <a:srgbClr val="432003"/>
              </a:solidFill>
            </a:endParaRPr>
          </a:p>
        </p:txBody>
      </p:sp>
    </p:spTree>
    <p:extLst>
      <p:ext uri="{BB962C8B-B14F-4D97-AF65-F5344CB8AC3E}">
        <p14:creationId xmlns:p14="http://schemas.microsoft.com/office/powerpoint/2010/main" val="402417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620261" y="1547909"/>
            <a:ext cx="7056066" cy="954107"/>
          </a:xfrm>
          <a:prstGeom prst="rect">
            <a:avLst/>
          </a:prstGeom>
          <a:noFill/>
        </p:spPr>
        <p:txBody>
          <a:bodyPr wrap="square" rtlCol="0">
            <a:spAutoFit/>
          </a:bodyPr>
          <a:lstStyle/>
          <a:p>
            <a:r>
              <a:rPr lang="es-ES" sz="2800" b="1" dirty="0" smtClean="0">
                <a:solidFill>
                  <a:schemeClr val="accent6">
                    <a:lumMod val="75000"/>
                  </a:schemeClr>
                </a:solidFill>
              </a:rPr>
              <a:t>¿Cómo </a:t>
            </a:r>
            <a:r>
              <a:rPr lang="es-ES" sz="2800" b="1" dirty="0">
                <a:solidFill>
                  <a:schemeClr val="accent6">
                    <a:lumMod val="75000"/>
                  </a:schemeClr>
                </a:solidFill>
              </a:rPr>
              <a:t>podemos romper con la esclavitud de los hábitos malos?  (2 MCP, </a:t>
            </a:r>
            <a:r>
              <a:rPr lang="es-ES" sz="2800" b="1" dirty="0" smtClean="0">
                <a:solidFill>
                  <a:schemeClr val="accent6">
                    <a:lumMod val="75000"/>
                  </a:schemeClr>
                </a:solidFill>
              </a:rPr>
              <a:t>604:1)</a:t>
            </a:r>
            <a:endParaRPr lang="pt-BR" sz="2800" b="1" dirty="0">
              <a:solidFill>
                <a:schemeClr val="accent6">
                  <a:lumMod val="75000"/>
                </a:schemeClr>
              </a:solidFill>
            </a:endParaRPr>
          </a:p>
        </p:txBody>
      </p:sp>
      <p:pic>
        <p:nvPicPr>
          <p:cNvPr id="4"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199" y="1389188"/>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499351" y="1279231"/>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8</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
        <p:nvSpPr>
          <p:cNvPr id="6" name="CaixaDeTexto 5"/>
          <p:cNvSpPr txBox="1"/>
          <p:nvPr/>
        </p:nvSpPr>
        <p:spPr>
          <a:xfrm>
            <a:off x="527416" y="2660738"/>
            <a:ext cx="8424936" cy="2308324"/>
          </a:xfrm>
          <a:prstGeom prst="rect">
            <a:avLst/>
          </a:prstGeom>
          <a:noFill/>
        </p:spPr>
        <p:txBody>
          <a:bodyPr wrap="square" rtlCol="0">
            <a:spAutoFit/>
          </a:bodyPr>
          <a:lstStyle/>
          <a:p>
            <a:pPr algn="ctr"/>
            <a:r>
              <a:rPr lang="es-ES" sz="2400" b="1" dirty="0"/>
              <a:t>“Los hombres necesitan aprender que no pueden poseer en su plenitud las bendiciones de la obediencia, sino cuando reciben la ___________de Cristo. Esta es la que capacita al hombre para obedecer las leyes de Dios y para liberarse de la esclavitud de los malos hábitos. Es el único poder que puede hacerlo firme en el buen camino y ayudarlo a </a:t>
            </a:r>
            <a:r>
              <a:rPr lang="es-ES" sz="2400" b="1" dirty="0" smtClean="0"/>
              <a:t>permanecer </a:t>
            </a:r>
            <a:r>
              <a:rPr lang="es-ES" sz="2400" b="1" dirty="0"/>
              <a:t>en él” (2 MCP, 604:2).</a:t>
            </a:r>
            <a:endParaRPr lang="pt-BR" sz="2400" b="1" dirty="0">
              <a:solidFill>
                <a:srgbClr val="432003"/>
              </a:solidFill>
            </a:endParaRPr>
          </a:p>
        </p:txBody>
      </p:sp>
      <p:sp>
        <p:nvSpPr>
          <p:cNvPr id="7" name="CaixaDeTexto 6"/>
          <p:cNvSpPr txBox="1"/>
          <p:nvPr/>
        </p:nvSpPr>
        <p:spPr>
          <a:xfrm>
            <a:off x="69655" y="3353235"/>
            <a:ext cx="3163647" cy="461665"/>
          </a:xfrm>
          <a:prstGeom prst="rect">
            <a:avLst/>
          </a:prstGeom>
          <a:noFill/>
        </p:spPr>
        <p:txBody>
          <a:bodyPr wrap="square" rtlCol="0">
            <a:spAutoFit/>
          </a:bodyPr>
          <a:lstStyle/>
          <a:p>
            <a:pPr algn="ctr"/>
            <a:r>
              <a:rPr lang="es-ES" sz="2400" b="1" dirty="0">
                <a:solidFill>
                  <a:srgbClr val="FF0000"/>
                </a:solidFill>
              </a:rPr>
              <a:t>gracia</a:t>
            </a:r>
            <a:endParaRPr lang="pt-BR" sz="2400" b="1" dirty="0">
              <a:solidFill>
                <a:srgbClr val="FF0000"/>
              </a:solidFill>
            </a:endParaRPr>
          </a:p>
        </p:txBody>
      </p:sp>
    </p:spTree>
    <p:extLst>
      <p:ext uri="{BB962C8B-B14F-4D97-AF65-F5344CB8AC3E}">
        <p14:creationId xmlns:p14="http://schemas.microsoft.com/office/powerpoint/2010/main" val="128792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395536" y="1849388"/>
            <a:ext cx="8424936" cy="2308324"/>
          </a:xfrm>
          <a:prstGeom prst="rect">
            <a:avLst/>
          </a:prstGeom>
          <a:noFill/>
        </p:spPr>
        <p:txBody>
          <a:bodyPr wrap="square" rtlCol="0">
            <a:spAutoFit/>
          </a:bodyPr>
          <a:lstStyle/>
          <a:p>
            <a:pPr algn="ctr"/>
            <a:r>
              <a:rPr lang="es-ES" sz="2400" b="1" dirty="0"/>
              <a:t>“Por medio del ___________ de ___________, los hombres y las mujeres han quebrantado las cadenas de los hábitos pecaminosos. Han renunciado al egoísmo. El profano se transforma en reverente, el borracho en sobrio, el libertino en puro. Las almas que reflejaban la imagen de Satanás han llegado a transformarse a la imagen de Dios” (2 MCP, 604:3).</a:t>
            </a:r>
            <a:endParaRPr lang="pt-BR" sz="2400" b="1" dirty="0">
              <a:solidFill>
                <a:srgbClr val="432003"/>
              </a:solidFill>
            </a:endParaRPr>
          </a:p>
        </p:txBody>
      </p:sp>
      <p:sp>
        <p:nvSpPr>
          <p:cNvPr id="3" name="CaixaDeTexto 2"/>
          <p:cNvSpPr txBox="1"/>
          <p:nvPr/>
        </p:nvSpPr>
        <p:spPr>
          <a:xfrm>
            <a:off x="1763688" y="1841906"/>
            <a:ext cx="3163647" cy="461665"/>
          </a:xfrm>
          <a:prstGeom prst="rect">
            <a:avLst/>
          </a:prstGeom>
          <a:noFill/>
        </p:spPr>
        <p:txBody>
          <a:bodyPr wrap="square" rtlCol="0">
            <a:spAutoFit/>
          </a:bodyPr>
          <a:lstStyle/>
          <a:p>
            <a:pPr algn="ctr"/>
            <a:r>
              <a:rPr lang="es-ES" sz="2400" b="1" dirty="0">
                <a:solidFill>
                  <a:srgbClr val="FF0000"/>
                </a:solidFill>
              </a:rPr>
              <a:t>poder </a:t>
            </a:r>
            <a:endParaRPr lang="pt-BR" sz="2400" b="1" dirty="0">
              <a:solidFill>
                <a:srgbClr val="FF0000"/>
              </a:solidFill>
            </a:endParaRPr>
          </a:p>
        </p:txBody>
      </p:sp>
      <p:sp>
        <p:nvSpPr>
          <p:cNvPr id="5" name="CaixaDeTexto 4"/>
          <p:cNvSpPr txBox="1"/>
          <p:nvPr/>
        </p:nvSpPr>
        <p:spPr>
          <a:xfrm>
            <a:off x="3923928" y="1841905"/>
            <a:ext cx="3163647" cy="461665"/>
          </a:xfrm>
          <a:prstGeom prst="rect">
            <a:avLst/>
          </a:prstGeom>
          <a:noFill/>
        </p:spPr>
        <p:txBody>
          <a:bodyPr wrap="square" rtlCol="0">
            <a:spAutoFit/>
          </a:bodyPr>
          <a:lstStyle/>
          <a:p>
            <a:pPr algn="ctr"/>
            <a:r>
              <a:rPr lang="es-ES" sz="2400" b="1" dirty="0">
                <a:solidFill>
                  <a:srgbClr val="FF0000"/>
                </a:solidFill>
              </a:rPr>
              <a:t>Cristo</a:t>
            </a:r>
            <a:endParaRPr lang="pt-BR" sz="2400" b="1" dirty="0">
              <a:solidFill>
                <a:srgbClr val="FF0000"/>
              </a:solidFill>
            </a:endParaRPr>
          </a:p>
        </p:txBody>
      </p:sp>
    </p:spTree>
    <p:extLst>
      <p:ext uri="{BB962C8B-B14F-4D97-AF65-F5344CB8AC3E}">
        <p14:creationId xmlns:p14="http://schemas.microsoft.com/office/powerpoint/2010/main" val="202831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467544" y="2201877"/>
            <a:ext cx="8275315" cy="1015663"/>
          </a:xfrm>
          <a:prstGeom prst="rect">
            <a:avLst/>
          </a:prstGeom>
          <a:noFill/>
        </p:spPr>
        <p:txBody>
          <a:bodyPr wrap="square" rtlCol="0">
            <a:spAutoFit/>
          </a:bodyPr>
          <a:lstStyle/>
          <a:p>
            <a:pPr algn="ctr"/>
            <a:r>
              <a:rPr lang="pt-BR"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38100" dist="43180" dir="5400000">
                    <a:srgbClr val="000000"/>
                  </a:innerShdw>
                </a:effectLst>
                <a:latin typeface="Arial Black" panose="020B0A04020102020204" pitchFamily="34" charset="0"/>
              </a:rPr>
              <a:t>CONCLUSIÓN</a:t>
            </a:r>
            <a:endParaRPr lang="pt-BR"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38100" dist="43180" dir="5400000">
                  <a:srgbClr val="000000"/>
                </a:innerShdw>
              </a:effectLst>
              <a:latin typeface="Arial Black" panose="020B0A04020102020204" pitchFamily="34" charset="0"/>
            </a:endParaRPr>
          </a:p>
        </p:txBody>
      </p:sp>
    </p:spTree>
    <p:extLst>
      <p:ext uri="{BB962C8B-B14F-4D97-AF65-F5344CB8AC3E}">
        <p14:creationId xmlns:p14="http://schemas.microsoft.com/office/powerpoint/2010/main" val="356301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395536" y="1633364"/>
            <a:ext cx="8424936" cy="2677656"/>
          </a:xfrm>
          <a:prstGeom prst="rect">
            <a:avLst/>
          </a:prstGeom>
          <a:noFill/>
        </p:spPr>
        <p:txBody>
          <a:bodyPr wrap="square" rtlCol="0">
            <a:spAutoFit/>
          </a:bodyPr>
          <a:lstStyle/>
          <a:p>
            <a:pPr algn="ctr"/>
            <a:r>
              <a:rPr lang="es-ES" sz="2400" b="1" dirty="0"/>
              <a:t>La única seguridad para el alma consiste en pensar bien, pues acerca del hombre se nos dice: “Cual es su pensamiento en su alma, tal es él” (Prov. 23:7). El poder del dominio propio se acrecienta con el ejercicio. Lo que al principio parece difícil, se vuelve fácil con la práctica, hasta que los buenos pensamientos y acciones llegan a ser habituales” </a:t>
            </a:r>
            <a:endParaRPr lang="es-ES" sz="2400" b="1" dirty="0" smtClean="0"/>
          </a:p>
          <a:p>
            <a:pPr algn="ctr"/>
            <a:r>
              <a:rPr lang="es-ES" sz="2400" b="1" dirty="0" smtClean="0"/>
              <a:t>(</a:t>
            </a:r>
            <a:r>
              <a:rPr lang="es-ES" sz="2400" b="1" dirty="0"/>
              <a:t>Mente carácter y personalidad, t.2, p. 604).</a:t>
            </a:r>
            <a:endParaRPr lang="pt-BR" sz="2400" b="1" dirty="0">
              <a:solidFill>
                <a:srgbClr val="432003"/>
              </a:solidFill>
            </a:endParaRPr>
          </a:p>
        </p:txBody>
      </p:sp>
    </p:spTree>
    <p:extLst>
      <p:ext uri="{BB962C8B-B14F-4D97-AF65-F5344CB8AC3E}">
        <p14:creationId xmlns:p14="http://schemas.microsoft.com/office/powerpoint/2010/main" val="416289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971600" y="1201316"/>
            <a:ext cx="6624736" cy="584775"/>
          </a:xfrm>
          <a:prstGeom prst="rect">
            <a:avLst/>
          </a:prstGeom>
          <a:noFill/>
        </p:spPr>
        <p:txBody>
          <a:bodyPr wrap="square" rtlCol="0">
            <a:spAutoFit/>
          </a:bodyPr>
          <a:lstStyle/>
          <a:p>
            <a:pPr algn="ctr"/>
            <a:r>
              <a:rPr lang="pt-BR"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rPr>
              <a:t>ACTIVIDAD EN FAMILIA </a:t>
            </a:r>
            <a:endParaRPr lang="pt-BR"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endParaRPr>
          </a:p>
        </p:txBody>
      </p:sp>
      <p:sp>
        <p:nvSpPr>
          <p:cNvPr id="3" name="CaixaDeTexto 2"/>
          <p:cNvSpPr txBox="1"/>
          <p:nvPr/>
        </p:nvSpPr>
        <p:spPr>
          <a:xfrm>
            <a:off x="1403648" y="1633364"/>
            <a:ext cx="5760640" cy="2308324"/>
          </a:xfrm>
          <a:prstGeom prst="rect">
            <a:avLst/>
          </a:prstGeom>
          <a:noFill/>
        </p:spPr>
        <p:txBody>
          <a:bodyPr wrap="square" rtlCol="0">
            <a:spAutoFit/>
          </a:bodyPr>
          <a:lstStyle/>
          <a:p>
            <a:pPr algn="ctr"/>
            <a:r>
              <a:rPr lang="es-ES" sz="2400" b="1" dirty="0"/>
              <a:t>Sugiera a cada miembro que reflexione sobre cuáles son los hábitos buenos que debe fortalecer y que vicios debe abandonar en su vida. Cada uno puede aportar sugerencias para realizar mejoras entre ellos. </a:t>
            </a:r>
            <a:endParaRPr lang="pt-BR" sz="2400" b="1" dirty="0">
              <a:solidFill>
                <a:srgbClr val="432003"/>
              </a:solidFill>
            </a:endParaRPr>
          </a:p>
        </p:txBody>
      </p:sp>
    </p:spTree>
    <p:extLst>
      <p:ext uri="{BB962C8B-B14F-4D97-AF65-F5344CB8AC3E}">
        <p14:creationId xmlns:p14="http://schemas.microsoft.com/office/powerpoint/2010/main" val="98713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611560" y="1417340"/>
            <a:ext cx="8064896" cy="3416320"/>
          </a:xfrm>
          <a:prstGeom prst="rect">
            <a:avLst/>
          </a:prstGeom>
        </p:spPr>
        <p:txBody>
          <a:bodyPr wrap="square">
            <a:spAutoFit/>
          </a:bodyPr>
          <a:lstStyle/>
          <a:p>
            <a:pPr algn="ctr"/>
            <a:r>
              <a:rPr lang="es-ES" sz="2400" b="1" dirty="0"/>
              <a:t>“[…] La Palabra de Dios abunda en principios generales para la formación de hábitos correctos de vida, y los testimonios, generales y personales, han sido considerados para atraer su atención más especialmente a esos principios.</a:t>
            </a:r>
          </a:p>
          <a:p>
            <a:pPr algn="ctr"/>
            <a:r>
              <a:rPr lang="es-ES" sz="2400" b="1" dirty="0"/>
              <a:t>“[…] Una vez formado, el hábito es como una red de hierro. Usted intentará luchar desesperadamente contra él, pero no podrá romperlo. Su única conducta segura consiste en edificar para el tiempo y la eternidad” </a:t>
            </a:r>
            <a:endParaRPr lang="es-ES" sz="2400" b="1" dirty="0" smtClean="0"/>
          </a:p>
          <a:p>
            <a:pPr algn="ctr"/>
            <a:r>
              <a:rPr lang="es-ES" sz="2400" b="1" dirty="0" smtClean="0"/>
              <a:t>(</a:t>
            </a:r>
            <a:r>
              <a:rPr lang="es-ES" sz="2400" b="1" dirty="0"/>
              <a:t>Mente, carácter y personalidad, t. 2, p. 599:1, 2).</a:t>
            </a:r>
          </a:p>
        </p:txBody>
      </p:sp>
    </p:spTree>
    <p:extLst>
      <p:ext uri="{BB962C8B-B14F-4D97-AF65-F5344CB8AC3E}">
        <p14:creationId xmlns:p14="http://schemas.microsoft.com/office/powerpoint/2010/main" val="358958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8"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096" y="1258619"/>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1587697" y="1417340"/>
            <a:ext cx="6842677" cy="954107"/>
          </a:xfrm>
          <a:prstGeom prst="rect">
            <a:avLst/>
          </a:prstGeom>
          <a:noFill/>
        </p:spPr>
        <p:txBody>
          <a:bodyPr wrap="square" rtlCol="0">
            <a:spAutoFit/>
          </a:bodyPr>
          <a:lstStyle/>
          <a:p>
            <a:r>
              <a:rPr lang="es-ES" sz="2800" b="1" dirty="0" smtClean="0">
                <a:solidFill>
                  <a:schemeClr val="accent6">
                    <a:lumMod val="75000"/>
                  </a:schemeClr>
                </a:solidFill>
              </a:rPr>
              <a:t>¿</a:t>
            </a:r>
            <a:r>
              <a:rPr lang="es-ES" sz="2800" b="1" dirty="0">
                <a:solidFill>
                  <a:schemeClr val="accent6">
                    <a:lumMod val="75000"/>
                  </a:schemeClr>
                </a:solidFill>
              </a:rPr>
              <a:t>Cuál es nuestro deber en relación a los hábitos? (2 MCP, 599:3). </a:t>
            </a:r>
            <a:endParaRPr lang="pt-BR" sz="2800" b="1" dirty="0">
              <a:solidFill>
                <a:schemeClr val="accent6">
                  <a:lumMod val="75000"/>
                </a:schemeClr>
              </a:solidFill>
            </a:endParaRPr>
          </a:p>
        </p:txBody>
      </p:sp>
      <p:sp>
        <p:nvSpPr>
          <p:cNvPr id="3" name="CaixaDeTexto 2"/>
          <p:cNvSpPr txBox="1"/>
          <p:nvPr/>
        </p:nvSpPr>
        <p:spPr>
          <a:xfrm>
            <a:off x="421112" y="1214280"/>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1</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
        <p:nvSpPr>
          <p:cNvPr id="6" name="CaixaDeTexto 5"/>
          <p:cNvSpPr txBox="1"/>
          <p:nvPr/>
        </p:nvSpPr>
        <p:spPr>
          <a:xfrm>
            <a:off x="273850" y="2929508"/>
            <a:ext cx="8424936" cy="1569660"/>
          </a:xfrm>
          <a:prstGeom prst="rect">
            <a:avLst/>
          </a:prstGeom>
          <a:noFill/>
        </p:spPr>
        <p:txBody>
          <a:bodyPr wrap="square" rtlCol="0">
            <a:spAutoFit/>
          </a:bodyPr>
          <a:lstStyle/>
          <a:p>
            <a:pPr algn="ctr"/>
            <a:r>
              <a:rPr lang="es-ES" sz="2400" b="1" dirty="0"/>
              <a:t>“Todos tienen el deber de ____________ __________ estrictas en sus hábitos de vida. Esto es para vuestro propio bien, estimados jóvenes y señoritas, tanto en sentido físico como moral” (2 MCP, 599:3).</a:t>
            </a:r>
            <a:endParaRPr lang="pt-BR" sz="2400" b="1" dirty="0">
              <a:solidFill>
                <a:srgbClr val="432003"/>
              </a:solidFill>
            </a:endParaRPr>
          </a:p>
        </p:txBody>
      </p:sp>
    </p:spTree>
    <p:extLst>
      <p:ext uri="{BB962C8B-B14F-4D97-AF65-F5344CB8AC3E}">
        <p14:creationId xmlns:p14="http://schemas.microsoft.com/office/powerpoint/2010/main" val="405765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8"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096" y="1258619"/>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1587697" y="1417340"/>
            <a:ext cx="6842677" cy="954107"/>
          </a:xfrm>
          <a:prstGeom prst="rect">
            <a:avLst/>
          </a:prstGeom>
          <a:noFill/>
        </p:spPr>
        <p:txBody>
          <a:bodyPr wrap="square" rtlCol="0">
            <a:spAutoFit/>
          </a:bodyPr>
          <a:lstStyle/>
          <a:p>
            <a:r>
              <a:rPr lang="es-ES" sz="2800" b="1" dirty="0" smtClean="0">
                <a:solidFill>
                  <a:schemeClr val="accent6">
                    <a:lumMod val="75000"/>
                  </a:schemeClr>
                </a:solidFill>
              </a:rPr>
              <a:t>¿</a:t>
            </a:r>
            <a:r>
              <a:rPr lang="es-ES" sz="2800" b="1" dirty="0">
                <a:solidFill>
                  <a:schemeClr val="accent6">
                    <a:lumMod val="75000"/>
                  </a:schemeClr>
                </a:solidFill>
              </a:rPr>
              <a:t>Cuál es nuestro deber en relación a los hábitos? (2 MCP, 599:3). </a:t>
            </a:r>
            <a:endParaRPr lang="pt-BR" sz="2800" b="1" dirty="0">
              <a:solidFill>
                <a:schemeClr val="accent6">
                  <a:lumMod val="75000"/>
                </a:schemeClr>
              </a:solidFill>
            </a:endParaRPr>
          </a:p>
        </p:txBody>
      </p:sp>
      <p:sp>
        <p:nvSpPr>
          <p:cNvPr id="3" name="CaixaDeTexto 2"/>
          <p:cNvSpPr txBox="1"/>
          <p:nvPr/>
        </p:nvSpPr>
        <p:spPr>
          <a:xfrm>
            <a:off x="421112" y="1214280"/>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1</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
        <p:nvSpPr>
          <p:cNvPr id="6" name="CaixaDeTexto 5"/>
          <p:cNvSpPr txBox="1"/>
          <p:nvPr/>
        </p:nvSpPr>
        <p:spPr>
          <a:xfrm>
            <a:off x="273850" y="2929508"/>
            <a:ext cx="8424936" cy="1569660"/>
          </a:xfrm>
          <a:prstGeom prst="rect">
            <a:avLst/>
          </a:prstGeom>
          <a:noFill/>
        </p:spPr>
        <p:txBody>
          <a:bodyPr wrap="square" rtlCol="0">
            <a:spAutoFit/>
          </a:bodyPr>
          <a:lstStyle/>
          <a:p>
            <a:pPr algn="ctr"/>
            <a:r>
              <a:rPr lang="es-ES" sz="2400" b="1" dirty="0"/>
              <a:t>“Todos tienen el deber de </a:t>
            </a:r>
            <a:r>
              <a:rPr lang="es-ES" sz="2400" b="1" dirty="0" smtClean="0"/>
              <a:t>_____________________ </a:t>
            </a:r>
            <a:r>
              <a:rPr lang="es-ES" sz="2400" b="1" dirty="0"/>
              <a:t>estrictas en sus hábitos de vida. Esto es para vuestro propio bien, estimados jóvenes y señoritas, tanto en sentido físico como moral” </a:t>
            </a:r>
            <a:endParaRPr lang="es-ES" sz="2400" b="1" dirty="0" smtClean="0"/>
          </a:p>
          <a:p>
            <a:pPr algn="ctr"/>
            <a:r>
              <a:rPr lang="es-ES" sz="2400" b="1" dirty="0" smtClean="0"/>
              <a:t>(</a:t>
            </a:r>
            <a:r>
              <a:rPr lang="es-ES" sz="2400" b="1" dirty="0"/>
              <a:t>2 MCP, 599:3).</a:t>
            </a:r>
            <a:endParaRPr lang="pt-BR" sz="2400" b="1" dirty="0">
              <a:solidFill>
                <a:srgbClr val="432003"/>
              </a:solidFill>
            </a:endParaRPr>
          </a:p>
        </p:txBody>
      </p:sp>
      <p:sp>
        <p:nvSpPr>
          <p:cNvPr id="4" name="CaixaDeTexto 3"/>
          <p:cNvSpPr txBox="1"/>
          <p:nvPr/>
        </p:nvSpPr>
        <p:spPr>
          <a:xfrm>
            <a:off x="3923928" y="2929508"/>
            <a:ext cx="3182026" cy="461665"/>
          </a:xfrm>
          <a:prstGeom prst="rect">
            <a:avLst/>
          </a:prstGeom>
          <a:noFill/>
        </p:spPr>
        <p:txBody>
          <a:bodyPr wrap="square" rtlCol="0">
            <a:spAutoFit/>
          </a:bodyPr>
          <a:lstStyle/>
          <a:p>
            <a:pPr algn="ctr"/>
            <a:r>
              <a:rPr lang="es-ES" sz="2400" b="1" dirty="0" smtClean="0">
                <a:solidFill>
                  <a:srgbClr val="FF0000"/>
                </a:solidFill>
              </a:rPr>
              <a:t>observar</a:t>
            </a:r>
            <a:r>
              <a:rPr lang="pt-BR" sz="2400" b="1" dirty="0" smtClean="0">
                <a:solidFill>
                  <a:srgbClr val="FF0000"/>
                </a:solidFill>
              </a:rPr>
              <a:t> </a:t>
            </a:r>
            <a:r>
              <a:rPr lang="es-ES" sz="2400" b="1" dirty="0" smtClean="0">
                <a:solidFill>
                  <a:srgbClr val="FF0000"/>
                </a:solidFill>
              </a:rPr>
              <a:t>reglas</a:t>
            </a:r>
            <a:endParaRPr lang="pt-BR" sz="2400" b="1" dirty="0">
              <a:solidFill>
                <a:srgbClr val="FF0000"/>
              </a:solidFill>
            </a:endParaRPr>
          </a:p>
        </p:txBody>
      </p:sp>
    </p:spTree>
    <p:extLst>
      <p:ext uri="{BB962C8B-B14F-4D97-AF65-F5344CB8AC3E}">
        <p14:creationId xmlns:p14="http://schemas.microsoft.com/office/powerpoint/2010/main" val="125397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646943" y="1557861"/>
            <a:ext cx="7045482" cy="954107"/>
          </a:xfrm>
          <a:prstGeom prst="rect">
            <a:avLst/>
          </a:prstGeom>
          <a:noFill/>
        </p:spPr>
        <p:txBody>
          <a:bodyPr wrap="square" rtlCol="0">
            <a:spAutoFit/>
          </a:bodyPr>
          <a:lstStyle/>
          <a:p>
            <a:r>
              <a:rPr lang="es-ES" sz="2800" b="1" dirty="0" smtClean="0">
                <a:solidFill>
                  <a:schemeClr val="accent6">
                    <a:lumMod val="75000"/>
                  </a:schemeClr>
                </a:solidFill>
              </a:rPr>
              <a:t>¿</a:t>
            </a:r>
            <a:r>
              <a:rPr lang="es-ES" sz="2800" b="1" dirty="0">
                <a:solidFill>
                  <a:schemeClr val="accent6">
                    <a:lumMod val="75000"/>
                  </a:schemeClr>
                </a:solidFill>
              </a:rPr>
              <a:t>Qué consejo se da a quienes cambian el día por la noche? (2 MCP,  599:4).</a:t>
            </a:r>
            <a:endParaRPr lang="pt-BR" sz="2800" b="1" dirty="0">
              <a:solidFill>
                <a:schemeClr val="accent6">
                  <a:lumMod val="75000"/>
                </a:schemeClr>
              </a:solidFill>
            </a:endParaRPr>
          </a:p>
        </p:txBody>
      </p:sp>
      <p:pic>
        <p:nvPicPr>
          <p:cNvPr id="4"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641" y="1380946"/>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495793" y="1270989"/>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2</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
        <p:nvSpPr>
          <p:cNvPr id="6" name="CaixaDeTexto 5"/>
          <p:cNvSpPr txBox="1"/>
          <p:nvPr/>
        </p:nvSpPr>
        <p:spPr>
          <a:xfrm>
            <a:off x="222898" y="2854559"/>
            <a:ext cx="8640960" cy="1938992"/>
          </a:xfrm>
          <a:prstGeom prst="rect">
            <a:avLst/>
          </a:prstGeom>
          <a:noFill/>
        </p:spPr>
        <p:txBody>
          <a:bodyPr wrap="square" rtlCol="0">
            <a:spAutoFit/>
          </a:bodyPr>
          <a:lstStyle/>
          <a:p>
            <a:pPr algn="ctr"/>
            <a:r>
              <a:rPr lang="es-ES" sz="2400" b="1" dirty="0"/>
              <a:t>“¿No sería mejor, por lo tanto, ___________ el ____________ de hacer de la noche día, y noche las primeras horas de la mañana? Si los jóvenes quisieran formar hábitos de regularidad y orden, mejorarían su salud, su espíritu, su memoria y su disposición” </a:t>
            </a:r>
            <a:endParaRPr lang="es-ES" sz="2400" b="1" dirty="0" smtClean="0"/>
          </a:p>
          <a:p>
            <a:pPr algn="ctr"/>
            <a:r>
              <a:rPr lang="es-ES" sz="2400" b="1" dirty="0" smtClean="0"/>
              <a:t>(</a:t>
            </a:r>
            <a:r>
              <a:rPr lang="es-ES" sz="2400" b="1" dirty="0"/>
              <a:t>2 MCP, 599:4).</a:t>
            </a:r>
            <a:endParaRPr lang="pt-BR" sz="2400" b="1" dirty="0">
              <a:solidFill>
                <a:srgbClr val="432003"/>
              </a:solidFill>
            </a:endParaRPr>
          </a:p>
        </p:txBody>
      </p:sp>
    </p:spTree>
    <p:extLst>
      <p:ext uri="{BB962C8B-B14F-4D97-AF65-F5344CB8AC3E}">
        <p14:creationId xmlns:p14="http://schemas.microsoft.com/office/powerpoint/2010/main" val="185196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646943" y="1557861"/>
            <a:ext cx="7045482" cy="954107"/>
          </a:xfrm>
          <a:prstGeom prst="rect">
            <a:avLst/>
          </a:prstGeom>
          <a:noFill/>
        </p:spPr>
        <p:txBody>
          <a:bodyPr wrap="square" rtlCol="0">
            <a:spAutoFit/>
          </a:bodyPr>
          <a:lstStyle/>
          <a:p>
            <a:r>
              <a:rPr lang="es-ES" sz="2800" b="1" dirty="0" smtClean="0">
                <a:solidFill>
                  <a:schemeClr val="accent6">
                    <a:lumMod val="75000"/>
                  </a:schemeClr>
                </a:solidFill>
              </a:rPr>
              <a:t>¿</a:t>
            </a:r>
            <a:r>
              <a:rPr lang="es-ES" sz="2800" b="1" dirty="0">
                <a:solidFill>
                  <a:schemeClr val="accent6">
                    <a:lumMod val="75000"/>
                  </a:schemeClr>
                </a:solidFill>
              </a:rPr>
              <a:t>Qué consejo se da a quienes cambian el día por la noche? (2 MCP,  599:4).</a:t>
            </a:r>
            <a:endParaRPr lang="pt-BR" sz="2800" b="1" dirty="0">
              <a:solidFill>
                <a:schemeClr val="accent6">
                  <a:lumMod val="75000"/>
                </a:schemeClr>
              </a:solidFill>
            </a:endParaRPr>
          </a:p>
        </p:txBody>
      </p:sp>
      <p:pic>
        <p:nvPicPr>
          <p:cNvPr id="4"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641" y="1380946"/>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495793" y="1270989"/>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2</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
        <p:nvSpPr>
          <p:cNvPr id="6" name="CaixaDeTexto 5"/>
          <p:cNvSpPr txBox="1"/>
          <p:nvPr/>
        </p:nvSpPr>
        <p:spPr>
          <a:xfrm>
            <a:off x="222898" y="2854559"/>
            <a:ext cx="8640960" cy="1938992"/>
          </a:xfrm>
          <a:prstGeom prst="rect">
            <a:avLst/>
          </a:prstGeom>
          <a:noFill/>
        </p:spPr>
        <p:txBody>
          <a:bodyPr wrap="square" rtlCol="0">
            <a:spAutoFit/>
          </a:bodyPr>
          <a:lstStyle/>
          <a:p>
            <a:pPr algn="ctr"/>
            <a:r>
              <a:rPr lang="es-ES" sz="2400" b="1" dirty="0"/>
              <a:t>“¿No sería mejor, por lo tanto, ___________ el ____________ de hacer de la noche día, y noche las primeras horas de la mañana? Si los jóvenes quisieran formar hábitos de regularidad y orden, mejorarían su salud, su espíritu, su memoria y su disposición” </a:t>
            </a:r>
            <a:endParaRPr lang="es-ES" sz="2400" b="1" dirty="0" smtClean="0"/>
          </a:p>
          <a:p>
            <a:pPr algn="ctr"/>
            <a:r>
              <a:rPr lang="es-ES" sz="2400" b="1" dirty="0" smtClean="0"/>
              <a:t>(</a:t>
            </a:r>
            <a:r>
              <a:rPr lang="es-ES" sz="2400" b="1" dirty="0"/>
              <a:t>2 MCP, 599:4).</a:t>
            </a:r>
            <a:endParaRPr lang="pt-BR" sz="2400" b="1" dirty="0">
              <a:solidFill>
                <a:srgbClr val="432003"/>
              </a:solidFill>
            </a:endParaRPr>
          </a:p>
        </p:txBody>
      </p:sp>
      <p:sp>
        <p:nvSpPr>
          <p:cNvPr id="7" name="CaixaDeTexto 6"/>
          <p:cNvSpPr txBox="1"/>
          <p:nvPr/>
        </p:nvSpPr>
        <p:spPr>
          <a:xfrm>
            <a:off x="4355976" y="2827883"/>
            <a:ext cx="1713409" cy="461665"/>
          </a:xfrm>
          <a:prstGeom prst="rect">
            <a:avLst/>
          </a:prstGeom>
          <a:noFill/>
        </p:spPr>
        <p:txBody>
          <a:bodyPr wrap="square" rtlCol="0">
            <a:spAutoFit/>
          </a:bodyPr>
          <a:lstStyle/>
          <a:p>
            <a:pPr algn="ctr"/>
            <a:r>
              <a:rPr lang="es-ES" sz="2400" b="1" dirty="0" smtClean="0">
                <a:solidFill>
                  <a:srgbClr val="FF0000"/>
                </a:solidFill>
              </a:rPr>
              <a:t>romper</a:t>
            </a:r>
            <a:endParaRPr lang="pt-BR" sz="2400" b="1" dirty="0">
              <a:solidFill>
                <a:srgbClr val="FF0000"/>
              </a:solidFill>
            </a:endParaRPr>
          </a:p>
        </p:txBody>
      </p:sp>
      <p:sp>
        <p:nvSpPr>
          <p:cNvPr id="8" name="CaixaDeTexto 7"/>
          <p:cNvSpPr txBox="1"/>
          <p:nvPr/>
        </p:nvSpPr>
        <p:spPr>
          <a:xfrm>
            <a:off x="6444208" y="2827883"/>
            <a:ext cx="1713409" cy="461665"/>
          </a:xfrm>
          <a:prstGeom prst="rect">
            <a:avLst/>
          </a:prstGeom>
          <a:noFill/>
        </p:spPr>
        <p:txBody>
          <a:bodyPr wrap="square" rtlCol="0">
            <a:spAutoFit/>
          </a:bodyPr>
          <a:lstStyle/>
          <a:p>
            <a:pPr algn="ctr"/>
            <a:r>
              <a:rPr lang="es-ES" sz="2400" b="1" dirty="0" smtClean="0">
                <a:solidFill>
                  <a:srgbClr val="FF0000"/>
                </a:solidFill>
              </a:rPr>
              <a:t>hábito</a:t>
            </a:r>
            <a:endParaRPr lang="pt-BR" sz="2400" b="1" dirty="0">
              <a:solidFill>
                <a:srgbClr val="FF0000"/>
              </a:solidFill>
            </a:endParaRPr>
          </a:p>
        </p:txBody>
      </p:sp>
    </p:spTree>
    <p:extLst>
      <p:ext uri="{BB962C8B-B14F-4D97-AF65-F5344CB8AC3E}">
        <p14:creationId xmlns:p14="http://schemas.microsoft.com/office/powerpoint/2010/main" val="60745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517162" y="1273324"/>
            <a:ext cx="7335338" cy="1384995"/>
          </a:xfrm>
          <a:prstGeom prst="rect">
            <a:avLst/>
          </a:prstGeom>
          <a:noFill/>
        </p:spPr>
        <p:txBody>
          <a:bodyPr wrap="square" rtlCol="0">
            <a:spAutoFit/>
          </a:bodyPr>
          <a:lstStyle/>
          <a:p>
            <a:r>
              <a:rPr lang="es-ES" sz="2800" b="1" dirty="0" smtClean="0">
                <a:solidFill>
                  <a:schemeClr val="accent6">
                    <a:lumMod val="75000"/>
                  </a:schemeClr>
                </a:solidFill>
              </a:rPr>
              <a:t>¿</a:t>
            </a:r>
            <a:r>
              <a:rPr lang="es-ES" sz="2800" b="1" dirty="0">
                <a:solidFill>
                  <a:schemeClr val="accent6">
                    <a:lumMod val="75000"/>
                  </a:schemeClr>
                </a:solidFill>
              </a:rPr>
              <a:t>Es difícil desaprender hábitos erróneos, por ejemplo, problemas con la puntualidad? </a:t>
            </a:r>
            <a:endParaRPr lang="es-ES" sz="2800" b="1" dirty="0" smtClean="0">
              <a:solidFill>
                <a:schemeClr val="accent6">
                  <a:lumMod val="75000"/>
                </a:schemeClr>
              </a:solidFill>
            </a:endParaRPr>
          </a:p>
          <a:p>
            <a:r>
              <a:rPr lang="es-ES" sz="2800" b="1" dirty="0" smtClean="0">
                <a:solidFill>
                  <a:schemeClr val="accent6">
                    <a:lumMod val="75000"/>
                  </a:schemeClr>
                </a:solidFill>
              </a:rPr>
              <a:t>(</a:t>
            </a:r>
            <a:r>
              <a:rPr lang="es-ES" sz="2800" b="1" dirty="0">
                <a:solidFill>
                  <a:schemeClr val="accent6">
                    <a:lumMod val="75000"/>
                  </a:schemeClr>
                </a:solidFill>
              </a:rPr>
              <a:t>2 MCP, 600:5). </a:t>
            </a:r>
            <a:endParaRPr lang="pt-BR" sz="2800" b="1" dirty="0">
              <a:solidFill>
                <a:schemeClr val="accent6">
                  <a:lumMod val="75000"/>
                </a:schemeClr>
              </a:solidFill>
            </a:endParaRPr>
          </a:p>
        </p:txBody>
      </p:sp>
      <p:pic>
        <p:nvPicPr>
          <p:cNvPr id="5"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722" y="1355156"/>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454874" y="1245199"/>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3</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
        <p:nvSpPr>
          <p:cNvPr id="7" name="CaixaDeTexto 6"/>
          <p:cNvSpPr txBox="1"/>
          <p:nvPr/>
        </p:nvSpPr>
        <p:spPr>
          <a:xfrm>
            <a:off x="265404" y="2857500"/>
            <a:ext cx="8640960" cy="1938992"/>
          </a:xfrm>
          <a:prstGeom prst="rect">
            <a:avLst/>
          </a:prstGeom>
          <a:noFill/>
        </p:spPr>
        <p:txBody>
          <a:bodyPr wrap="square" rtlCol="0">
            <a:spAutoFit/>
          </a:bodyPr>
          <a:lstStyle/>
          <a:p>
            <a:pPr algn="ctr"/>
            <a:r>
              <a:rPr lang="es-ES" sz="2000" b="1" dirty="0"/>
              <a:t>“Será difícil para usted hacer ahora los cambios en su carácter que Dios le pide que haga, porque ya en su juventud le era difícil ser puntual y rápido para la acción. Cuando el carácter ya está formado, los hábitos fijados, y las facultades mentales y morales se han vuelto firmes, es </a:t>
            </a:r>
            <a:r>
              <a:rPr lang="es-ES" sz="2000" b="1" dirty="0" smtClean="0"/>
              <a:t>___________________________ </a:t>
            </a:r>
            <a:r>
              <a:rPr lang="es-ES" sz="2000" b="1" dirty="0"/>
              <a:t>desaprender los malos hábitos y ser rápidos para actuar. […] Las demoras son virtuales derrotas” (2 MCP, 600:5, 601:2).</a:t>
            </a:r>
            <a:endParaRPr lang="pt-BR" sz="2000" b="1" dirty="0">
              <a:solidFill>
                <a:srgbClr val="432003"/>
              </a:solidFill>
            </a:endParaRPr>
          </a:p>
        </p:txBody>
      </p:sp>
    </p:spTree>
    <p:extLst>
      <p:ext uri="{BB962C8B-B14F-4D97-AF65-F5344CB8AC3E}">
        <p14:creationId xmlns:p14="http://schemas.microsoft.com/office/powerpoint/2010/main" val="167310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517162" y="1273324"/>
            <a:ext cx="7335338" cy="1384995"/>
          </a:xfrm>
          <a:prstGeom prst="rect">
            <a:avLst/>
          </a:prstGeom>
          <a:noFill/>
        </p:spPr>
        <p:txBody>
          <a:bodyPr wrap="square" rtlCol="0">
            <a:spAutoFit/>
          </a:bodyPr>
          <a:lstStyle/>
          <a:p>
            <a:r>
              <a:rPr lang="es-ES" sz="2800" b="1" dirty="0" smtClean="0">
                <a:solidFill>
                  <a:schemeClr val="accent6">
                    <a:lumMod val="75000"/>
                  </a:schemeClr>
                </a:solidFill>
              </a:rPr>
              <a:t>¿</a:t>
            </a:r>
            <a:r>
              <a:rPr lang="es-ES" sz="2800" b="1" dirty="0">
                <a:solidFill>
                  <a:schemeClr val="accent6">
                    <a:lumMod val="75000"/>
                  </a:schemeClr>
                </a:solidFill>
              </a:rPr>
              <a:t>Es difícil desaprender hábitos erróneos, por ejemplo, problemas con la puntualidad? </a:t>
            </a:r>
            <a:endParaRPr lang="es-ES" sz="2800" b="1" dirty="0" smtClean="0">
              <a:solidFill>
                <a:schemeClr val="accent6">
                  <a:lumMod val="75000"/>
                </a:schemeClr>
              </a:solidFill>
            </a:endParaRPr>
          </a:p>
          <a:p>
            <a:r>
              <a:rPr lang="es-ES" sz="2800" b="1" dirty="0" smtClean="0">
                <a:solidFill>
                  <a:schemeClr val="accent6">
                    <a:lumMod val="75000"/>
                  </a:schemeClr>
                </a:solidFill>
              </a:rPr>
              <a:t>(</a:t>
            </a:r>
            <a:r>
              <a:rPr lang="es-ES" sz="2800" b="1" dirty="0">
                <a:solidFill>
                  <a:schemeClr val="accent6">
                    <a:lumMod val="75000"/>
                  </a:schemeClr>
                </a:solidFill>
              </a:rPr>
              <a:t>2 MCP, 600:5). </a:t>
            </a:r>
            <a:endParaRPr lang="pt-BR" sz="2800" b="1" dirty="0">
              <a:solidFill>
                <a:schemeClr val="accent6">
                  <a:lumMod val="75000"/>
                </a:schemeClr>
              </a:solidFill>
            </a:endParaRPr>
          </a:p>
        </p:txBody>
      </p:sp>
      <p:pic>
        <p:nvPicPr>
          <p:cNvPr id="5"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722" y="1355156"/>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454874" y="1245199"/>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3</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
        <p:nvSpPr>
          <p:cNvPr id="7" name="CaixaDeTexto 6"/>
          <p:cNvSpPr txBox="1"/>
          <p:nvPr/>
        </p:nvSpPr>
        <p:spPr>
          <a:xfrm>
            <a:off x="265404" y="2857500"/>
            <a:ext cx="8640960" cy="1938992"/>
          </a:xfrm>
          <a:prstGeom prst="rect">
            <a:avLst/>
          </a:prstGeom>
          <a:noFill/>
        </p:spPr>
        <p:txBody>
          <a:bodyPr wrap="square" rtlCol="0">
            <a:spAutoFit/>
          </a:bodyPr>
          <a:lstStyle/>
          <a:p>
            <a:pPr algn="ctr"/>
            <a:r>
              <a:rPr lang="es-ES" sz="2000" b="1" dirty="0"/>
              <a:t>“Será difícil para usted hacer ahora los cambios en su carácter que Dios le pide que haga, porque ya en su juventud le era difícil ser puntual y rápido para la acción. Cuando el carácter ya está formado, los hábitos fijados, y las facultades mentales y morales se han vuelto firmes, es </a:t>
            </a:r>
            <a:r>
              <a:rPr lang="es-ES" sz="2000" b="1" dirty="0" smtClean="0"/>
              <a:t>___________________________ </a:t>
            </a:r>
            <a:r>
              <a:rPr lang="es-ES" sz="2000" b="1" dirty="0"/>
              <a:t>desaprender los malos hábitos y ser rápidos para actuar. […] Las demoras son virtuales derrotas” (2 MCP, 600:5, 601:2).</a:t>
            </a:r>
            <a:endParaRPr lang="pt-BR" sz="2000" b="1" dirty="0">
              <a:solidFill>
                <a:srgbClr val="432003"/>
              </a:solidFill>
            </a:endParaRPr>
          </a:p>
        </p:txBody>
      </p:sp>
      <p:sp>
        <p:nvSpPr>
          <p:cNvPr id="8" name="CaixaDeTexto 7"/>
          <p:cNvSpPr txBox="1"/>
          <p:nvPr/>
        </p:nvSpPr>
        <p:spPr>
          <a:xfrm>
            <a:off x="5224777" y="3721596"/>
            <a:ext cx="3163647" cy="461665"/>
          </a:xfrm>
          <a:prstGeom prst="rect">
            <a:avLst/>
          </a:prstGeom>
          <a:noFill/>
        </p:spPr>
        <p:txBody>
          <a:bodyPr wrap="square" rtlCol="0">
            <a:spAutoFit/>
          </a:bodyPr>
          <a:lstStyle/>
          <a:p>
            <a:pPr algn="ctr"/>
            <a:r>
              <a:rPr lang="es-ES" sz="2400" b="1" dirty="0" smtClean="0">
                <a:solidFill>
                  <a:srgbClr val="FF0000"/>
                </a:solidFill>
              </a:rPr>
              <a:t>sumamente </a:t>
            </a:r>
            <a:r>
              <a:rPr lang="es-ES" sz="2400" b="1" dirty="0">
                <a:solidFill>
                  <a:srgbClr val="FF0000"/>
                </a:solidFill>
              </a:rPr>
              <a:t>difícil</a:t>
            </a:r>
            <a:endParaRPr lang="pt-BR" sz="2400" b="1" dirty="0">
              <a:solidFill>
                <a:srgbClr val="FF0000"/>
              </a:solidFill>
            </a:endParaRPr>
          </a:p>
        </p:txBody>
      </p:sp>
    </p:spTree>
    <p:extLst>
      <p:ext uri="{BB962C8B-B14F-4D97-AF65-F5344CB8AC3E}">
        <p14:creationId xmlns:p14="http://schemas.microsoft.com/office/powerpoint/2010/main" val="86124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582</TotalTime>
  <Words>1736</Words>
  <Application>Microsoft Office PowerPoint</Application>
  <PresentationFormat>Apresentação na tela (16:10)</PresentationFormat>
  <Paragraphs>77</Paragraphs>
  <Slides>27</Slides>
  <Notes>0</Notes>
  <HiddenSlides>0</HiddenSlides>
  <MMClips>0</MMClips>
  <ScaleCrop>false</ScaleCrop>
  <HeadingPairs>
    <vt:vector size="4" baseType="variant">
      <vt:variant>
        <vt:lpstr>Tema</vt:lpstr>
      </vt:variant>
      <vt:variant>
        <vt:i4>1</vt:i4>
      </vt:variant>
      <vt:variant>
        <vt:lpstr>Títulos de slides</vt:lpstr>
      </vt:variant>
      <vt:variant>
        <vt:i4>27</vt:i4>
      </vt:variant>
    </vt:vector>
  </HeadingPairs>
  <TitlesOfParts>
    <vt:vector size="28"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Alana</dc:creator>
  <cp:lastModifiedBy>Alana</cp:lastModifiedBy>
  <cp:revision>31</cp:revision>
  <dcterms:created xsi:type="dcterms:W3CDTF">2016-12-18T22:29:45Z</dcterms:created>
  <dcterms:modified xsi:type="dcterms:W3CDTF">2016-12-27T00:28:24Z</dcterms:modified>
</cp:coreProperties>
</file>