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5" r:id="rId6"/>
    <p:sldId id="260" r:id="rId7"/>
    <p:sldId id="261" r:id="rId8"/>
    <p:sldId id="276" r:id="rId9"/>
    <p:sldId id="262" r:id="rId10"/>
    <p:sldId id="277" r:id="rId11"/>
    <p:sldId id="278" r:id="rId12"/>
    <p:sldId id="279" r:id="rId13"/>
    <p:sldId id="264" r:id="rId14"/>
    <p:sldId id="280" r:id="rId15"/>
    <p:sldId id="265" r:id="rId16"/>
    <p:sldId id="266" r:id="rId17"/>
    <p:sldId id="281" r:id="rId18"/>
    <p:sldId id="282" r:id="rId19"/>
    <p:sldId id="283" r:id="rId20"/>
    <p:sldId id="268" r:id="rId21"/>
    <p:sldId id="285" r:id="rId22"/>
    <p:sldId id="286" r:id="rId23"/>
    <p:sldId id="284" r:id="rId24"/>
    <p:sldId id="287" r:id="rId25"/>
    <p:sldId id="288" r:id="rId26"/>
    <p:sldId id="271" r:id="rId27"/>
    <p:sldId id="272" r:id="rId28"/>
    <p:sldId id="273" r:id="rId29"/>
    <p:sldId id="274" r:id="rId30"/>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2003"/>
    <a:srgbClr val="673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002" y="-16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94004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27219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28865"/>
            <a:ext cx="2057400" cy="4876271"/>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28865"/>
            <a:ext cx="6019800" cy="4876271"/>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239823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29567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66748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11E56669-A79B-40A5-97CF-2F4F44A0AFC7}" type="datetimeFigureOut">
              <a:rPr lang="pt-BR" smtClean="0"/>
              <a:t>26/12/2016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2066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11E56669-A79B-40A5-97CF-2F4F44A0AFC7}" type="datetimeFigureOut">
              <a:rPr lang="pt-BR" smtClean="0"/>
              <a:t>26/12/2016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19640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11E56669-A79B-40A5-97CF-2F4F44A0AFC7}" type="datetimeFigureOut">
              <a:rPr lang="pt-BR" smtClean="0"/>
              <a:t>26/12/2016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32088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1E56669-A79B-40A5-97CF-2F4F44A0AFC7}" type="datetimeFigureOut">
              <a:rPr lang="pt-BR" smtClean="0"/>
              <a:t>26/12/2016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279979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11E56669-A79B-40A5-97CF-2F4F44A0AFC7}" type="datetimeFigureOut">
              <a:rPr lang="pt-BR" smtClean="0"/>
              <a:t>26/12/2016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59438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11E56669-A79B-40A5-97CF-2F4F44A0AFC7}" type="datetimeFigureOut">
              <a:rPr lang="pt-BR" smtClean="0"/>
              <a:t>26/12/2016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26905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40D250B-0925-4842-9B75-EFF20823E1DA}" type="slidenum">
              <a:rPr lang="pt-BR" smtClean="0"/>
              <a:t>‹nº›</a:t>
            </a:fld>
            <a:endParaRPr lang="pt-BR"/>
          </a:p>
        </p:txBody>
      </p:sp>
    </p:spTree>
    <p:extLst>
      <p:ext uri="{BB962C8B-B14F-4D97-AF65-F5344CB8AC3E}">
        <p14:creationId xmlns:p14="http://schemas.microsoft.com/office/powerpoint/2010/main" val="2446040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24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63816" y="1615361"/>
            <a:ext cx="7335338" cy="954107"/>
          </a:xfrm>
          <a:prstGeom prst="rect">
            <a:avLst/>
          </a:prstGeom>
          <a:noFill/>
        </p:spPr>
        <p:txBody>
          <a:bodyPr wrap="square" rtlCol="0">
            <a:spAutoFit/>
          </a:bodyPr>
          <a:lstStyle/>
          <a:p>
            <a:r>
              <a:rPr lang="es-ES" sz="2800" b="1" dirty="0" smtClean="0">
                <a:solidFill>
                  <a:schemeClr val="accent6">
                    <a:lumMod val="75000"/>
                  </a:schemeClr>
                </a:solidFill>
              </a:rPr>
              <a:t>¿Qué </a:t>
            </a:r>
            <a:r>
              <a:rPr lang="es-ES" sz="2800" b="1" dirty="0">
                <a:solidFill>
                  <a:schemeClr val="accent6">
                    <a:lumMod val="75000"/>
                  </a:schemeClr>
                </a:solidFill>
              </a:rPr>
              <a:t>cautela debemos tener en relación al trabajo? (2 MCP, 375:4- 376:0).</a:t>
            </a:r>
            <a:endParaRPr lang="pt-BR" sz="2800" b="1" dirty="0">
              <a:solidFill>
                <a:schemeClr val="accent6">
                  <a:lumMod val="75000"/>
                </a:schemeClr>
              </a:solidFill>
            </a:endParaRPr>
          </a:p>
        </p:txBody>
      </p:sp>
      <p:sp>
        <p:nvSpPr>
          <p:cNvPr id="4" name="CaixaDeTexto 3"/>
          <p:cNvSpPr txBox="1"/>
          <p:nvPr/>
        </p:nvSpPr>
        <p:spPr>
          <a:xfrm>
            <a:off x="256996" y="3289548"/>
            <a:ext cx="8625877" cy="1107996"/>
          </a:xfrm>
          <a:prstGeom prst="rect">
            <a:avLst/>
          </a:prstGeom>
          <a:noFill/>
        </p:spPr>
        <p:txBody>
          <a:bodyPr wrap="square" rtlCol="0">
            <a:spAutoFit/>
          </a:bodyPr>
          <a:lstStyle/>
          <a:p>
            <a:pPr algn="ctr"/>
            <a:r>
              <a:rPr lang="es-ES" sz="2200" b="1" dirty="0">
                <a:solidFill>
                  <a:srgbClr val="432003"/>
                </a:solidFill>
              </a:rPr>
              <a:t>“[…] El esfuerzo físico y mental, combinado con sabiduría, conservará al hombre entero en una condición tal que lo hará acepto a Dios [...]” </a:t>
            </a:r>
            <a:endParaRPr lang="es-ES" sz="2200" b="1" dirty="0" smtClean="0">
              <a:solidFill>
                <a:srgbClr val="432003"/>
              </a:solidFill>
            </a:endParaRPr>
          </a:p>
          <a:p>
            <a:pPr algn="ctr"/>
            <a:r>
              <a:rPr lang="es-ES" sz="2200" b="1" dirty="0" smtClean="0">
                <a:solidFill>
                  <a:srgbClr val="432003"/>
                </a:solidFill>
              </a:rPr>
              <a:t>(</a:t>
            </a:r>
            <a:r>
              <a:rPr lang="es-ES" sz="2200" b="1" dirty="0">
                <a:solidFill>
                  <a:srgbClr val="432003"/>
                </a:solidFill>
              </a:rPr>
              <a:t>2 MCP 375:4- 376:0).</a:t>
            </a:r>
            <a:endParaRPr lang="pt-BR" sz="2200" b="1" dirty="0">
              <a:solidFill>
                <a:srgbClr val="432003"/>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1527297"/>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79824" y="141734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3</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35781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63816" y="1615361"/>
            <a:ext cx="7335338" cy="954107"/>
          </a:xfrm>
          <a:prstGeom prst="rect">
            <a:avLst/>
          </a:prstGeom>
          <a:noFill/>
        </p:spPr>
        <p:txBody>
          <a:bodyPr wrap="square" rtlCol="0">
            <a:spAutoFit/>
          </a:bodyPr>
          <a:lstStyle/>
          <a:p>
            <a:r>
              <a:rPr lang="es-ES" sz="2800" b="1" dirty="0" smtClean="0">
                <a:solidFill>
                  <a:schemeClr val="accent6">
                    <a:lumMod val="75000"/>
                  </a:schemeClr>
                </a:solidFill>
              </a:rPr>
              <a:t>¿Qué </a:t>
            </a:r>
            <a:r>
              <a:rPr lang="es-ES" sz="2800" b="1" dirty="0">
                <a:solidFill>
                  <a:schemeClr val="accent6">
                    <a:lumMod val="75000"/>
                  </a:schemeClr>
                </a:solidFill>
              </a:rPr>
              <a:t>cautela debemos tener en relación al trabajo? (2 MCP, 375:4- 376:0).</a:t>
            </a:r>
            <a:endParaRPr lang="pt-BR" sz="2800" b="1" dirty="0">
              <a:solidFill>
                <a:schemeClr val="accent6">
                  <a:lumMod val="75000"/>
                </a:schemeClr>
              </a:solidFill>
            </a:endParaRPr>
          </a:p>
        </p:txBody>
      </p:sp>
      <p:sp>
        <p:nvSpPr>
          <p:cNvPr id="4" name="CaixaDeTexto 3"/>
          <p:cNvSpPr txBox="1"/>
          <p:nvPr/>
        </p:nvSpPr>
        <p:spPr>
          <a:xfrm>
            <a:off x="273277" y="3016612"/>
            <a:ext cx="8625877" cy="1785104"/>
          </a:xfrm>
          <a:prstGeom prst="rect">
            <a:avLst/>
          </a:prstGeom>
          <a:noFill/>
        </p:spPr>
        <p:txBody>
          <a:bodyPr wrap="square" rtlCol="0">
            <a:spAutoFit/>
          </a:bodyPr>
          <a:lstStyle/>
          <a:p>
            <a:pPr algn="ctr"/>
            <a:r>
              <a:rPr lang="es-ES" sz="2200" b="1" dirty="0">
                <a:solidFill>
                  <a:srgbClr val="432003"/>
                </a:solidFill>
              </a:rPr>
              <a:t>“[...] Se necesita ejercicio físico diario para disfrutar de salud. No es el trabajo, sino el _________________ de trabajo, sin períodos de descanso, lo que quebranta a la gente, y pone en peligro las fuerzas vitales. Los que trabajan en exceso pronto llegan a la situación de trabajar en forma desesperada”.</a:t>
            </a:r>
            <a:endParaRPr lang="pt-BR" sz="2200" b="1" dirty="0">
              <a:solidFill>
                <a:srgbClr val="432003"/>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1527297"/>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79824" y="141734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3</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7" name="CaixaDeTexto 6"/>
          <p:cNvSpPr txBox="1"/>
          <p:nvPr/>
        </p:nvSpPr>
        <p:spPr>
          <a:xfrm>
            <a:off x="2987824" y="3270384"/>
            <a:ext cx="1800200" cy="523220"/>
          </a:xfrm>
          <a:prstGeom prst="rect">
            <a:avLst/>
          </a:prstGeom>
          <a:noFill/>
        </p:spPr>
        <p:txBody>
          <a:bodyPr wrap="square" rtlCol="0">
            <a:spAutoFit/>
          </a:bodyPr>
          <a:lstStyle/>
          <a:p>
            <a:pPr lvl="0" algn="ctr"/>
            <a:r>
              <a:rPr lang="es-ES" sz="2800" b="1" dirty="0" smtClean="0">
                <a:solidFill>
                  <a:srgbClr val="FF0000"/>
                </a:solidFill>
              </a:rPr>
              <a:t>exceso</a:t>
            </a:r>
            <a:endParaRPr lang="pt-BR" sz="2800" b="1" dirty="0">
              <a:solidFill>
                <a:srgbClr val="FF0000"/>
              </a:solidFill>
            </a:endParaRPr>
          </a:p>
        </p:txBody>
      </p:sp>
    </p:spTree>
    <p:extLst>
      <p:ext uri="{BB962C8B-B14F-4D97-AF65-F5344CB8AC3E}">
        <p14:creationId xmlns:p14="http://schemas.microsoft.com/office/powerpoint/2010/main" val="209636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63816" y="1615361"/>
            <a:ext cx="7335338" cy="954107"/>
          </a:xfrm>
          <a:prstGeom prst="rect">
            <a:avLst/>
          </a:prstGeom>
          <a:noFill/>
        </p:spPr>
        <p:txBody>
          <a:bodyPr wrap="square" rtlCol="0">
            <a:spAutoFit/>
          </a:bodyPr>
          <a:lstStyle/>
          <a:p>
            <a:r>
              <a:rPr lang="es-ES" sz="2800" b="1" dirty="0" smtClean="0">
                <a:solidFill>
                  <a:schemeClr val="accent6">
                    <a:lumMod val="75000"/>
                  </a:schemeClr>
                </a:solidFill>
              </a:rPr>
              <a:t>¿Qué </a:t>
            </a:r>
            <a:r>
              <a:rPr lang="es-ES" sz="2800" b="1" dirty="0">
                <a:solidFill>
                  <a:schemeClr val="accent6">
                    <a:lumMod val="75000"/>
                  </a:schemeClr>
                </a:solidFill>
              </a:rPr>
              <a:t>cautela debemos tener en relación al trabajo? (2 MCP, 375:4- 376:0).</a:t>
            </a:r>
            <a:endParaRPr lang="pt-BR" sz="2800" b="1" dirty="0">
              <a:solidFill>
                <a:schemeClr val="accent6">
                  <a:lumMod val="75000"/>
                </a:schemeClr>
              </a:solidFill>
            </a:endParaRPr>
          </a:p>
        </p:txBody>
      </p:sp>
      <p:sp>
        <p:nvSpPr>
          <p:cNvPr id="4" name="CaixaDeTexto 3"/>
          <p:cNvSpPr txBox="1"/>
          <p:nvPr/>
        </p:nvSpPr>
        <p:spPr>
          <a:xfrm>
            <a:off x="256996" y="3289548"/>
            <a:ext cx="8625877" cy="1107996"/>
          </a:xfrm>
          <a:prstGeom prst="rect">
            <a:avLst/>
          </a:prstGeom>
          <a:noFill/>
        </p:spPr>
        <p:txBody>
          <a:bodyPr wrap="square" rtlCol="0">
            <a:spAutoFit/>
          </a:bodyPr>
          <a:lstStyle/>
          <a:p>
            <a:pPr algn="ctr"/>
            <a:r>
              <a:rPr lang="es-ES" sz="2200" b="1" dirty="0">
                <a:solidFill>
                  <a:srgbClr val="432003"/>
                </a:solidFill>
              </a:rPr>
              <a:t>“[…] El esfuerzo físico y mental, combinado con sabiduría, conservará al hombre entero en una condición tal que lo hará acepto a Dios [...]” </a:t>
            </a:r>
            <a:endParaRPr lang="es-ES" sz="2200" b="1" dirty="0" smtClean="0">
              <a:solidFill>
                <a:srgbClr val="432003"/>
              </a:solidFill>
            </a:endParaRPr>
          </a:p>
          <a:p>
            <a:pPr algn="ctr"/>
            <a:r>
              <a:rPr lang="es-ES" sz="2200" b="1" dirty="0" smtClean="0">
                <a:solidFill>
                  <a:srgbClr val="432003"/>
                </a:solidFill>
              </a:rPr>
              <a:t>(</a:t>
            </a:r>
            <a:r>
              <a:rPr lang="es-ES" sz="2200" b="1" dirty="0">
                <a:solidFill>
                  <a:srgbClr val="432003"/>
                </a:solidFill>
              </a:rPr>
              <a:t>2 MCP 375:4- 376:0).</a:t>
            </a:r>
            <a:endParaRPr lang="pt-BR" sz="2200" b="1" dirty="0">
              <a:solidFill>
                <a:srgbClr val="432003"/>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1527297"/>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79824" y="141734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3</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88383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63816" y="2110124"/>
            <a:ext cx="7335338" cy="1200329"/>
          </a:xfrm>
          <a:prstGeom prst="rect">
            <a:avLst/>
          </a:prstGeom>
          <a:noFill/>
        </p:spPr>
        <p:txBody>
          <a:bodyPr wrap="square" rtlCol="0">
            <a:spAutoFit/>
          </a:bodyPr>
          <a:lstStyle/>
          <a:p>
            <a:r>
              <a:rPr lang="es-ES" sz="2400" b="1" dirty="0" smtClean="0">
                <a:solidFill>
                  <a:schemeClr val="accent6">
                    <a:lumMod val="75000"/>
                  </a:schemeClr>
                </a:solidFill>
                <a:effectLst>
                  <a:outerShdw blurRad="12700" dist="38100" dir="1980000" algn="tl">
                    <a:srgbClr val="000000">
                      <a:alpha val="0"/>
                    </a:srgbClr>
                  </a:outerShdw>
                </a:effectLst>
              </a:rPr>
              <a:t>No </a:t>
            </a:r>
            <a:r>
              <a:rPr lang="es-ES" sz="2400" b="1" dirty="0">
                <a:solidFill>
                  <a:schemeClr val="accent6">
                    <a:lumMod val="75000"/>
                  </a:schemeClr>
                </a:solidFill>
                <a:effectLst>
                  <a:outerShdw blurRad="12700" dist="38100" dir="1980000" algn="tl">
                    <a:srgbClr val="000000">
                      <a:alpha val="0"/>
                    </a:srgbClr>
                  </a:outerShdw>
                </a:effectLst>
              </a:rPr>
              <a:t>todos podemos tener siempre las mismas opiniones ni las mismas ideas. ¿Cómo puede haber armonía entre el esposo y la esposa? (2 MCP, 377:2).</a:t>
            </a:r>
            <a:endParaRPr lang="pt-BR" sz="2400" b="1" dirty="0">
              <a:solidFill>
                <a:schemeClr val="accent6">
                  <a:lumMod val="75000"/>
                </a:schemeClr>
              </a:solidFill>
              <a:effectLst>
                <a:outerShdw blurRad="12700" dist="38100" dir="1980000" algn="tl">
                  <a:srgbClr val="000000">
                    <a:alpha val="0"/>
                  </a:srgbClr>
                </a:outerShdw>
              </a:effectLst>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2096971"/>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79824" y="1987014"/>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4</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55963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313388"/>
            <a:ext cx="8424936" cy="3416320"/>
          </a:xfrm>
          <a:prstGeom prst="rect">
            <a:avLst/>
          </a:prstGeom>
          <a:noFill/>
        </p:spPr>
        <p:txBody>
          <a:bodyPr wrap="square" rtlCol="0">
            <a:spAutoFit/>
          </a:bodyPr>
          <a:lstStyle/>
          <a:p>
            <a:pPr algn="ctr"/>
            <a:r>
              <a:rPr lang="es-ES" sz="2400" b="1" dirty="0"/>
              <a:t>“No todos podemos tener la misma mente o albergar las mismas ideas; pero cada uno __________ ser de _________________ y _____________________ para el otro, de modo que si uno carece de algo, el otro puede suplir lo que éste necesita. […]En lugar de manejar todo en forma exclusiva, debería consultar con su esposa y llegar a decisiones conjuntas. Usted no alienta el esfuerzo independiente de los miembros de su familia; si no se cumplen estrictamente las órdenes que usted da, con frecuencia los compara con delincuentes” (2 MCP, 377:2).</a:t>
            </a:r>
            <a:endParaRPr lang="pt-BR" sz="2400" b="1" dirty="0">
              <a:solidFill>
                <a:srgbClr val="432003"/>
              </a:solidFill>
            </a:endParaRPr>
          </a:p>
        </p:txBody>
      </p:sp>
    </p:spTree>
    <p:extLst>
      <p:ext uri="{BB962C8B-B14F-4D97-AF65-F5344CB8AC3E}">
        <p14:creationId xmlns:p14="http://schemas.microsoft.com/office/powerpoint/2010/main" val="38666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313388"/>
            <a:ext cx="8424936" cy="3416320"/>
          </a:xfrm>
          <a:prstGeom prst="rect">
            <a:avLst/>
          </a:prstGeom>
          <a:noFill/>
        </p:spPr>
        <p:txBody>
          <a:bodyPr wrap="square" rtlCol="0">
            <a:spAutoFit/>
          </a:bodyPr>
          <a:lstStyle/>
          <a:p>
            <a:pPr algn="ctr"/>
            <a:r>
              <a:rPr lang="es-ES" sz="2400" b="1" dirty="0"/>
              <a:t>“No todos podemos tener la misma mente o albergar las mismas ideas; pero cada uno __________ ser de _________________ y _____________________ para el otro, de modo que si uno carece de algo, el otro puede suplir lo que éste necesita. […]En lugar de manejar todo en forma exclusiva, debería consultar con su esposa y llegar a decisiones conjuntas. Usted no alienta el esfuerzo independiente de los miembros de su familia; si no se cumplen estrictamente las órdenes que usted da, con frecuencia los compara con delincuentes” (2 MCP, 377:2).</a:t>
            </a:r>
            <a:endParaRPr lang="pt-BR" sz="2400" b="1" dirty="0">
              <a:solidFill>
                <a:srgbClr val="432003"/>
              </a:solidFill>
            </a:endParaRPr>
          </a:p>
        </p:txBody>
      </p:sp>
      <p:sp>
        <p:nvSpPr>
          <p:cNvPr id="3" name="CaixaDeTexto 2"/>
          <p:cNvSpPr txBox="1"/>
          <p:nvPr/>
        </p:nvSpPr>
        <p:spPr>
          <a:xfrm>
            <a:off x="3203848" y="1633364"/>
            <a:ext cx="1800200" cy="523220"/>
          </a:xfrm>
          <a:prstGeom prst="rect">
            <a:avLst/>
          </a:prstGeom>
          <a:noFill/>
        </p:spPr>
        <p:txBody>
          <a:bodyPr wrap="square" rtlCol="0">
            <a:spAutoFit/>
          </a:bodyPr>
          <a:lstStyle/>
          <a:p>
            <a:pPr lvl="0" algn="ctr"/>
            <a:r>
              <a:rPr lang="es-ES" sz="2800" b="1" dirty="0" smtClean="0">
                <a:solidFill>
                  <a:srgbClr val="FF0000"/>
                </a:solidFill>
              </a:rPr>
              <a:t>debe</a:t>
            </a:r>
            <a:endParaRPr lang="pt-BR" sz="2800" b="1" dirty="0">
              <a:solidFill>
                <a:srgbClr val="FF0000"/>
              </a:solidFill>
            </a:endParaRPr>
          </a:p>
        </p:txBody>
      </p:sp>
      <p:sp>
        <p:nvSpPr>
          <p:cNvPr id="5" name="CaixaDeTexto 4"/>
          <p:cNvSpPr txBox="1"/>
          <p:nvPr/>
        </p:nvSpPr>
        <p:spPr>
          <a:xfrm>
            <a:off x="6156176" y="1633364"/>
            <a:ext cx="1800200" cy="523220"/>
          </a:xfrm>
          <a:prstGeom prst="rect">
            <a:avLst/>
          </a:prstGeom>
          <a:noFill/>
        </p:spPr>
        <p:txBody>
          <a:bodyPr wrap="square" rtlCol="0">
            <a:spAutoFit/>
          </a:bodyPr>
          <a:lstStyle/>
          <a:p>
            <a:pPr lvl="0" algn="ctr"/>
            <a:r>
              <a:rPr lang="es-ES" sz="2800" b="1" dirty="0" smtClean="0">
                <a:solidFill>
                  <a:srgbClr val="FF0000"/>
                </a:solidFill>
              </a:rPr>
              <a:t>beneficio</a:t>
            </a:r>
            <a:endParaRPr lang="pt-BR" sz="2800" b="1" dirty="0">
              <a:solidFill>
                <a:srgbClr val="FF0000"/>
              </a:solidFill>
            </a:endParaRPr>
          </a:p>
        </p:txBody>
      </p:sp>
      <p:sp>
        <p:nvSpPr>
          <p:cNvPr id="6" name="CaixaDeTexto 5"/>
          <p:cNvSpPr txBox="1"/>
          <p:nvPr/>
        </p:nvSpPr>
        <p:spPr>
          <a:xfrm>
            <a:off x="1547664" y="1974240"/>
            <a:ext cx="1800200" cy="523220"/>
          </a:xfrm>
          <a:prstGeom prst="rect">
            <a:avLst/>
          </a:prstGeom>
          <a:noFill/>
        </p:spPr>
        <p:txBody>
          <a:bodyPr wrap="square" rtlCol="0">
            <a:spAutoFit/>
          </a:bodyPr>
          <a:lstStyle/>
          <a:p>
            <a:pPr lvl="0" algn="ctr"/>
            <a:r>
              <a:rPr lang="es-ES" sz="2800" b="1" dirty="0" smtClean="0">
                <a:solidFill>
                  <a:srgbClr val="FF0000"/>
                </a:solidFill>
              </a:rPr>
              <a:t>bendición</a:t>
            </a:r>
            <a:endParaRPr lang="pt-BR" sz="2800" b="1" dirty="0">
              <a:solidFill>
                <a:srgbClr val="FF0000"/>
              </a:solidFill>
            </a:endParaRPr>
          </a:p>
        </p:txBody>
      </p:sp>
    </p:spTree>
    <p:extLst>
      <p:ext uri="{BB962C8B-B14F-4D97-AF65-F5344CB8AC3E}">
        <p14:creationId xmlns:p14="http://schemas.microsoft.com/office/powerpoint/2010/main" val="352104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63816" y="1489348"/>
            <a:ext cx="7335338" cy="1384995"/>
          </a:xfrm>
          <a:prstGeom prst="rect">
            <a:avLst/>
          </a:prstGeom>
          <a:noFill/>
        </p:spPr>
        <p:txBody>
          <a:bodyPr wrap="square" rtlCol="0">
            <a:spAutoFit/>
          </a:bodyPr>
          <a:lstStyle/>
          <a:p>
            <a:r>
              <a:rPr lang="es-ES" sz="2800" b="1" dirty="0" smtClean="0">
                <a:solidFill>
                  <a:schemeClr val="accent6">
                    <a:lumMod val="75000"/>
                  </a:schemeClr>
                </a:solidFill>
              </a:rPr>
              <a:t>¿Qué </a:t>
            </a:r>
            <a:r>
              <a:rPr lang="es-ES" sz="2800" b="1" dirty="0">
                <a:solidFill>
                  <a:schemeClr val="accent6">
                    <a:lumMod val="75000"/>
                  </a:schemeClr>
                </a:solidFill>
              </a:rPr>
              <a:t>se necesita buscar para alcanzar la norma más elevada de adquisiciones morales e intelectuales? (2 MCP, 378:2).</a:t>
            </a:r>
            <a:endParaRPr lang="pt-BR" sz="2800" b="1" dirty="0">
              <a:solidFill>
                <a:schemeClr val="accent6">
                  <a:lumMod val="75000"/>
                </a:schemeClr>
              </a:solidFill>
            </a:endParaRPr>
          </a:p>
        </p:txBody>
      </p:sp>
      <p:sp>
        <p:nvSpPr>
          <p:cNvPr id="4" name="CaixaDeTexto 3"/>
          <p:cNvSpPr txBox="1"/>
          <p:nvPr/>
        </p:nvSpPr>
        <p:spPr>
          <a:xfrm>
            <a:off x="395536" y="2929508"/>
            <a:ext cx="8424936" cy="1938992"/>
          </a:xfrm>
          <a:prstGeom prst="rect">
            <a:avLst/>
          </a:prstGeom>
          <a:noFill/>
        </p:spPr>
        <p:txBody>
          <a:bodyPr wrap="square" rtlCol="0">
            <a:spAutoFit/>
          </a:bodyPr>
          <a:lstStyle/>
          <a:p>
            <a:pPr algn="ctr"/>
            <a:r>
              <a:rPr lang="es-ES" sz="2400" b="1" dirty="0">
                <a:solidFill>
                  <a:srgbClr val="432003"/>
                </a:solidFill>
              </a:rPr>
              <a:t>“A fin de alcanzar las más altas condiciones morales e intelectuales, es necesario buscar __________________ y ________________ de Dios, y observar estricta _____________________ en todos los hábitos de la vida” </a:t>
            </a:r>
            <a:endParaRPr lang="es-ES" sz="2400" b="1" dirty="0" smtClean="0">
              <a:solidFill>
                <a:srgbClr val="432003"/>
              </a:solidFill>
            </a:endParaRPr>
          </a:p>
          <a:p>
            <a:pPr algn="ctr"/>
            <a:r>
              <a:rPr lang="es-ES" sz="2400" b="1" dirty="0" smtClean="0">
                <a:solidFill>
                  <a:srgbClr val="432003"/>
                </a:solidFill>
              </a:rPr>
              <a:t>(</a:t>
            </a:r>
            <a:r>
              <a:rPr lang="es-ES" sz="2400" b="1" dirty="0">
                <a:solidFill>
                  <a:srgbClr val="432003"/>
                </a:solidFill>
              </a:rPr>
              <a:t>2 MCP, 378:2).</a:t>
            </a:r>
            <a:endParaRPr lang="pt-BR" sz="2400" b="1" dirty="0">
              <a:solidFill>
                <a:srgbClr val="432003"/>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1527297"/>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79824" y="141734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5</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169701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63816" y="1489348"/>
            <a:ext cx="7335338" cy="1384995"/>
          </a:xfrm>
          <a:prstGeom prst="rect">
            <a:avLst/>
          </a:prstGeom>
          <a:noFill/>
        </p:spPr>
        <p:txBody>
          <a:bodyPr wrap="square" rtlCol="0">
            <a:spAutoFit/>
          </a:bodyPr>
          <a:lstStyle/>
          <a:p>
            <a:r>
              <a:rPr lang="es-ES" sz="2800" b="1" dirty="0" smtClean="0">
                <a:solidFill>
                  <a:schemeClr val="accent6">
                    <a:lumMod val="75000"/>
                  </a:schemeClr>
                </a:solidFill>
              </a:rPr>
              <a:t>¿Qué </a:t>
            </a:r>
            <a:r>
              <a:rPr lang="es-ES" sz="2800" b="1" dirty="0">
                <a:solidFill>
                  <a:schemeClr val="accent6">
                    <a:lumMod val="75000"/>
                  </a:schemeClr>
                </a:solidFill>
              </a:rPr>
              <a:t>se necesita buscar para alcanzar la norma más elevada de adquisiciones morales e intelectuales? (2 MCP, 378:2).</a:t>
            </a:r>
            <a:endParaRPr lang="pt-BR" sz="2800" b="1" dirty="0">
              <a:solidFill>
                <a:schemeClr val="accent6">
                  <a:lumMod val="75000"/>
                </a:schemeClr>
              </a:solidFill>
            </a:endParaRPr>
          </a:p>
        </p:txBody>
      </p:sp>
      <p:sp>
        <p:nvSpPr>
          <p:cNvPr id="4" name="CaixaDeTexto 3"/>
          <p:cNvSpPr txBox="1"/>
          <p:nvPr/>
        </p:nvSpPr>
        <p:spPr>
          <a:xfrm>
            <a:off x="395536" y="2929508"/>
            <a:ext cx="8424936" cy="1938992"/>
          </a:xfrm>
          <a:prstGeom prst="rect">
            <a:avLst/>
          </a:prstGeom>
          <a:noFill/>
        </p:spPr>
        <p:txBody>
          <a:bodyPr wrap="square" rtlCol="0">
            <a:spAutoFit/>
          </a:bodyPr>
          <a:lstStyle/>
          <a:p>
            <a:pPr algn="ctr"/>
            <a:r>
              <a:rPr lang="es-ES" sz="2400" b="1" dirty="0">
                <a:solidFill>
                  <a:srgbClr val="432003"/>
                </a:solidFill>
              </a:rPr>
              <a:t>“A fin de alcanzar las más altas condiciones morales e intelectuales, es necesario buscar __________________ y ________________ de Dios, y observar estricta _____________________ en todos los hábitos de la vida” </a:t>
            </a:r>
            <a:endParaRPr lang="es-ES" sz="2400" b="1" dirty="0" smtClean="0">
              <a:solidFill>
                <a:srgbClr val="432003"/>
              </a:solidFill>
            </a:endParaRPr>
          </a:p>
          <a:p>
            <a:pPr algn="ctr"/>
            <a:r>
              <a:rPr lang="es-ES" sz="2400" b="1" dirty="0" smtClean="0">
                <a:solidFill>
                  <a:srgbClr val="432003"/>
                </a:solidFill>
              </a:rPr>
              <a:t>(</a:t>
            </a:r>
            <a:r>
              <a:rPr lang="es-ES" sz="2400" b="1" dirty="0">
                <a:solidFill>
                  <a:srgbClr val="432003"/>
                </a:solidFill>
              </a:rPr>
              <a:t>2 MCP, 378:2).</a:t>
            </a:r>
            <a:endParaRPr lang="pt-BR" sz="2400" b="1" dirty="0">
              <a:solidFill>
                <a:srgbClr val="432003"/>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1527297"/>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79824" y="141734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5</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7" name="CaixaDeTexto 6"/>
          <p:cNvSpPr txBox="1"/>
          <p:nvPr/>
        </p:nvSpPr>
        <p:spPr>
          <a:xfrm>
            <a:off x="5724128" y="3217540"/>
            <a:ext cx="1800200" cy="523220"/>
          </a:xfrm>
          <a:prstGeom prst="rect">
            <a:avLst/>
          </a:prstGeom>
          <a:noFill/>
        </p:spPr>
        <p:txBody>
          <a:bodyPr wrap="square" rtlCol="0">
            <a:spAutoFit/>
          </a:bodyPr>
          <a:lstStyle/>
          <a:p>
            <a:pPr lvl="0" algn="ctr"/>
            <a:r>
              <a:rPr lang="es-ES" sz="2800" b="1" dirty="0" smtClean="0">
                <a:solidFill>
                  <a:srgbClr val="FF0000"/>
                </a:solidFill>
              </a:rPr>
              <a:t>sabiduría</a:t>
            </a:r>
            <a:endParaRPr lang="pt-BR" sz="2800" b="1" dirty="0">
              <a:solidFill>
                <a:srgbClr val="FF0000"/>
              </a:solidFill>
            </a:endParaRPr>
          </a:p>
        </p:txBody>
      </p:sp>
      <p:sp>
        <p:nvSpPr>
          <p:cNvPr id="8" name="CaixaDeTexto 7"/>
          <p:cNvSpPr txBox="1"/>
          <p:nvPr/>
        </p:nvSpPr>
        <p:spPr>
          <a:xfrm>
            <a:off x="1907704" y="3637394"/>
            <a:ext cx="1800200" cy="523220"/>
          </a:xfrm>
          <a:prstGeom prst="rect">
            <a:avLst/>
          </a:prstGeom>
          <a:noFill/>
        </p:spPr>
        <p:txBody>
          <a:bodyPr wrap="square" rtlCol="0">
            <a:spAutoFit/>
          </a:bodyPr>
          <a:lstStyle/>
          <a:p>
            <a:pPr lvl="0" algn="ctr"/>
            <a:r>
              <a:rPr lang="es-ES" sz="2800" b="1" dirty="0" smtClean="0">
                <a:solidFill>
                  <a:srgbClr val="FF0000"/>
                </a:solidFill>
              </a:rPr>
              <a:t>fuerza</a:t>
            </a:r>
            <a:endParaRPr lang="pt-BR" sz="2800" b="1" dirty="0">
              <a:solidFill>
                <a:srgbClr val="FF0000"/>
              </a:solidFill>
            </a:endParaRPr>
          </a:p>
        </p:txBody>
      </p:sp>
      <p:sp>
        <p:nvSpPr>
          <p:cNvPr id="9" name="CaixaDeTexto 8"/>
          <p:cNvSpPr txBox="1"/>
          <p:nvPr/>
        </p:nvSpPr>
        <p:spPr>
          <a:xfrm>
            <a:off x="1331640" y="3961370"/>
            <a:ext cx="2376264" cy="523220"/>
          </a:xfrm>
          <a:prstGeom prst="rect">
            <a:avLst/>
          </a:prstGeom>
          <a:noFill/>
        </p:spPr>
        <p:txBody>
          <a:bodyPr wrap="square" rtlCol="0">
            <a:spAutoFit/>
          </a:bodyPr>
          <a:lstStyle/>
          <a:p>
            <a:pPr lvl="0" algn="ctr"/>
            <a:r>
              <a:rPr lang="es-ES" sz="2800" b="1" dirty="0" smtClean="0">
                <a:solidFill>
                  <a:srgbClr val="FF0000"/>
                </a:solidFill>
              </a:rPr>
              <a:t>temperancia</a:t>
            </a:r>
            <a:endParaRPr lang="pt-BR" sz="2800" b="1" dirty="0">
              <a:solidFill>
                <a:srgbClr val="FF0000"/>
              </a:solidFill>
            </a:endParaRPr>
          </a:p>
        </p:txBody>
      </p:sp>
    </p:spTree>
    <p:extLst>
      <p:ext uri="{BB962C8B-B14F-4D97-AF65-F5344CB8AC3E}">
        <p14:creationId xmlns:p14="http://schemas.microsoft.com/office/powerpoint/2010/main" val="29034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63816" y="1489348"/>
            <a:ext cx="7335338" cy="1384995"/>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Qué consejos dio Elena G. de White a un hermano sobre sus hábitos erróneos? </a:t>
            </a:r>
            <a:endParaRPr lang="es-ES" sz="2800" b="1" dirty="0" smtClean="0">
              <a:solidFill>
                <a:schemeClr val="accent6">
                  <a:lumMod val="75000"/>
                </a:schemeClr>
              </a:solidFill>
            </a:endParaRPr>
          </a:p>
          <a:p>
            <a:r>
              <a:rPr lang="es-ES" sz="2800" b="1" dirty="0" smtClean="0">
                <a:solidFill>
                  <a:schemeClr val="accent6">
                    <a:lumMod val="75000"/>
                  </a:schemeClr>
                </a:solidFill>
              </a:rPr>
              <a:t>(</a:t>
            </a:r>
            <a:r>
              <a:rPr lang="es-ES" sz="2800" b="1" dirty="0">
                <a:solidFill>
                  <a:schemeClr val="accent6">
                    <a:lumMod val="75000"/>
                  </a:schemeClr>
                </a:solidFill>
              </a:rPr>
              <a:t>2 MCP, 381:3).</a:t>
            </a:r>
            <a:endParaRPr lang="pt-BR" sz="2800" b="1" dirty="0">
              <a:solidFill>
                <a:schemeClr val="accent6">
                  <a:lumMod val="75000"/>
                </a:schemeClr>
              </a:solidFill>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1527297"/>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79824" y="141734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6</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354767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201316"/>
            <a:ext cx="8424936" cy="3785652"/>
          </a:xfrm>
          <a:prstGeom prst="rect">
            <a:avLst/>
          </a:prstGeom>
          <a:noFill/>
        </p:spPr>
        <p:txBody>
          <a:bodyPr wrap="square" rtlCol="0">
            <a:spAutoFit/>
          </a:bodyPr>
          <a:lstStyle/>
          <a:p>
            <a:pPr algn="ctr"/>
            <a:r>
              <a:rPr lang="es-ES" sz="2400" b="1" dirty="0"/>
              <a:t>“Usted es su mayor enemigo. Sus malos actos desequilibran la circulación de la sangre y la envían al cerebro, y entonces ve todo bajo una luz perversa. Es rápido y temperamental, y no ha cultivado el dominio propio. Su voluntad y su manera de ser le parecen aceptables. Pero a menos que usted </a:t>
            </a:r>
            <a:r>
              <a:rPr lang="es-ES" sz="2400" b="1" dirty="0" smtClean="0"/>
              <a:t>___________________ </a:t>
            </a:r>
            <a:r>
              <a:rPr lang="es-ES" sz="2400" b="1" dirty="0"/>
              <a:t>en su carácter y lave sus ropas y las _____________________ en la sangre del Cordero, seguramente no alcanzará la vida eterna. Ama la teoría de la verdad, pero no deja que ella santifique su vida. No manifiesta en su conducta diaria los principios de la verdad que profesa” (2 MCP, 381:3).</a:t>
            </a:r>
            <a:endParaRPr lang="pt-BR" sz="2400" b="1" dirty="0"/>
          </a:p>
        </p:txBody>
      </p:sp>
    </p:spTree>
    <p:extLst>
      <p:ext uri="{BB962C8B-B14F-4D97-AF65-F5344CB8AC3E}">
        <p14:creationId xmlns:p14="http://schemas.microsoft.com/office/powerpoint/2010/main" val="74002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4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201316"/>
            <a:ext cx="8424936" cy="3785652"/>
          </a:xfrm>
          <a:prstGeom prst="rect">
            <a:avLst/>
          </a:prstGeom>
          <a:noFill/>
        </p:spPr>
        <p:txBody>
          <a:bodyPr wrap="square" rtlCol="0">
            <a:spAutoFit/>
          </a:bodyPr>
          <a:lstStyle/>
          <a:p>
            <a:pPr algn="ctr"/>
            <a:r>
              <a:rPr lang="es-ES" sz="2400" b="1" dirty="0"/>
              <a:t>“Usted es su mayor enemigo. Sus malos actos desequilibran la circulación de la sangre y la envían al cerebro, y entonces ve todo bajo una luz perversa. Es rápido y temperamental, y no ha cultivado el dominio propio. Su voluntad y su manera de ser le parecen aceptables. Pero a menos que usted </a:t>
            </a:r>
            <a:r>
              <a:rPr lang="es-ES" sz="2400" b="1" dirty="0" smtClean="0"/>
              <a:t>___________________ </a:t>
            </a:r>
            <a:r>
              <a:rPr lang="es-ES" sz="2400" b="1" dirty="0"/>
              <a:t>en su carácter y lave sus ropas y las _____________________ en la sangre del Cordero, seguramente no alcanzará la vida eterna. Ama la teoría de la verdad, pero no deja que ella santifique su vida. No manifiesta en su conducta diaria los principios de la verdad que profesa” (2 MCP, 381:3).</a:t>
            </a:r>
            <a:endParaRPr lang="pt-BR" sz="2400" b="1" dirty="0"/>
          </a:p>
        </p:txBody>
      </p:sp>
      <p:sp>
        <p:nvSpPr>
          <p:cNvPr id="3" name="CaixaDeTexto 2"/>
          <p:cNvSpPr txBox="1"/>
          <p:nvPr/>
        </p:nvSpPr>
        <p:spPr>
          <a:xfrm>
            <a:off x="936104" y="2929508"/>
            <a:ext cx="2843808" cy="523220"/>
          </a:xfrm>
          <a:prstGeom prst="rect">
            <a:avLst/>
          </a:prstGeom>
          <a:noFill/>
        </p:spPr>
        <p:txBody>
          <a:bodyPr wrap="square" rtlCol="0">
            <a:spAutoFit/>
          </a:bodyPr>
          <a:lstStyle/>
          <a:p>
            <a:pPr lvl="0" algn="ctr"/>
            <a:r>
              <a:rPr lang="es-ES" sz="2800" b="1" dirty="0" smtClean="0">
                <a:solidFill>
                  <a:srgbClr val="FF0000"/>
                </a:solidFill>
              </a:rPr>
              <a:t>vea </a:t>
            </a:r>
            <a:r>
              <a:rPr lang="es-ES" sz="2800" b="1" dirty="0">
                <a:solidFill>
                  <a:srgbClr val="FF0000"/>
                </a:solidFill>
              </a:rPr>
              <a:t>los defectos</a:t>
            </a:r>
            <a:endParaRPr lang="pt-BR" sz="2800" b="1" dirty="0">
              <a:solidFill>
                <a:srgbClr val="FF0000"/>
              </a:solidFill>
            </a:endParaRPr>
          </a:p>
        </p:txBody>
      </p:sp>
      <p:sp>
        <p:nvSpPr>
          <p:cNvPr id="5" name="CaixaDeTexto 4"/>
          <p:cNvSpPr txBox="1"/>
          <p:nvPr/>
        </p:nvSpPr>
        <p:spPr>
          <a:xfrm>
            <a:off x="827584" y="3361556"/>
            <a:ext cx="2843808" cy="523220"/>
          </a:xfrm>
          <a:prstGeom prst="rect">
            <a:avLst/>
          </a:prstGeom>
          <a:noFill/>
        </p:spPr>
        <p:txBody>
          <a:bodyPr wrap="square" rtlCol="0">
            <a:spAutoFit/>
          </a:bodyPr>
          <a:lstStyle/>
          <a:p>
            <a:pPr lvl="0" algn="ctr"/>
            <a:r>
              <a:rPr lang="es-ES" sz="2800" b="1" dirty="0" smtClean="0">
                <a:solidFill>
                  <a:srgbClr val="FF0000"/>
                </a:solidFill>
              </a:rPr>
              <a:t>blanquee</a:t>
            </a:r>
            <a:endParaRPr lang="pt-BR" sz="2800" b="1" dirty="0">
              <a:solidFill>
                <a:srgbClr val="FF0000"/>
              </a:solidFill>
            </a:endParaRPr>
          </a:p>
        </p:txBody>
      </p:sp>
    </p:spTree>
    <p:extLst>
      <p:ext uri="{BB962C8B-B14F-4D97-AF65-F5344CB8AC3E}">
        <p14:creationId xmlns:p14="http://schemas.microsoft.com/office/powerpoint/2010/main" val="256184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63816" y="2214560"/>
            <a:ext cx="7335338" cy="1384995"/>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Cuáles son las causas principales de quebrantamiento de las facultades mentales de los estudiantes? (2 MCP, 382:0).</a:t>
            </a:r>
            <a:endParaRPr lang="pt-BR" sz="2800" b="1" dirty="0">
              <a:solidFill>
                <a:schemeClr val="accent6">
                  <a:lumMod val="75000"/>
                </a:schemeClr>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2252509"/>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79824" y="2142552"/>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7</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211799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62934" y="1705372"/>
            <a:ext cx="8424936" cy="2308324"/>
          </a:xfrm>
          <a:prstGeom prst="rect">
            <a:avLst/>
          </a:prstGeom>
          <a:noFill/>
        </p:spPr>
        <p:txBody>
          <a:bodyPr wrap="square" rtlCol="0">
            <a:spAutoFit/>
          </a:bodyPr>
          <a:lstStyle/>
          <a:p>
            <a:pPr algn="ctr"/>
            <a:r>
              <a:rPr lang="es-ES" sz="2400" b="1" dirty="0">
                <a:solidFill>
                  <a:srgbClr val="432003"/>
                </a:solidFill>
              </a:rPr>
              <a:t>“[...] El estudio no es la causa principal del quebrantamiento de las facultades mentales. La causa principal es la alimentación ____________________, las comidas _____________________, la falta de </a:t>
            </a:r>
            <a:r>
              <a:rPr lang="es-ES" sz="2400" b="1" dirty="0" smtClean="0">
                <a:solidFill>
                  <a:srgbClr val="432003"/>
                </a:solidFill>
              </a:rPr>
              <a:t>_________________ </a:t>
            </a:r>
            <a:r>
              <a:rPr lang="es-ES" sz="2400" b="1" dirty="0">
                <a:solidFill>
                  <a:srgbClr val="432003"/>
                </a:solidFill>
              </a:rPr>
              <a:t>y otras violaciones negligentes de las leyes de la _________________” </a:t>
            </a:r>
            <a:endParaRPr lang="es-ES" sz="2400" b="1" dirty="0" smtClean="0">
              <a:solidFill>
                <a:srgbClr val="432003"/>
              </a:solidFill>
            </a:endParaRPr>
          </a:p>
          <a:p>
            <a:pPr algn="ctr"/>
            <a:r>
              <a:rPr lang="es-ES" sz="2400" b="1" dirty="0" smtClean="0">
                <a:solidFill>
                  <a:srgbClr val="432003"/>
                </a:solidFill>
              </a:rPr>
              <a:t>(</a:t>
            </a:r>
            <a:r>
              <a:rPr lang="es-ES" sz="2400" b="1" dirty="0">
                <a:solidFill>
                  <a:srgbClr val="432003"/>
                </a:solidFill>
              </a:rPr>
              <a:t>2 MCP, 382:0). </a:t>
            </a:r>
            <a:endParaRPr lang="pt-BR" sz="2400" b="1" dirty="0">
              <a:solidFill>
                <a:srgbClr val="432003"/>
              </a:solidFill>
            </a:endParaRPr>
          </a:p>
        </p:txBody>
      </p:sp>
    </p:spTree>
    <p:extLst>
      <p:ext uri="{BB962C8B-B14F-4D97-AF65-F5344CB8AC3E}">
        <p14:creationId xmlns:p14="http://schemas.microsoft.com/office/powerpoint/2010/main" val="167913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62934" y="1705372"/>
            <a:ext cx="8424936" cy="2308324"/>
          </a:xfrm>
          <a:prstGeom prst="rect">
            <a:avLst/>
          </a:prstGeom>
          <a:noFill/>
        </p:spPr>
        <p:txBody>
          <a:bodyPr wrap="square" rtlCol="0">
            <a:spAutoFit/>
          </a:bodyPr>
          <a:lstStyle/>
          <a:p>
            <a:pPr algn="ctr"/>
            <a:r>
              <a:rPr lang="es-ES" sz="2400" b="1" dirty="0">
                <a:solidFill>
                  <a:srgbClr val="432003"/>
                </a:solidFill>
              </a:rPr>
              <a:t>“[...] El estudio no es la causa principal del quebrantamiento de las facultades mentales. La causa principal es la alimentación ____________________, las comidas _____________________, la falta de </a:t>
            </a:r>
            <a:r>
              <a:rPr lang="es-ES" sz="2400" b="1" dirty="0" smtClean="0">
                <a:solidFill>
                  <a:srgbClr val="432003"/>
                </a:solidFill>
              </a:rPr>
              <a:t>_________________ </a:t>
            </a:r>
            <a:r>
              <a:rPr lang="es-ES" sz="2400" b="1" dirty="0">
                <a:solidFill>
                  <a:srgbClr val="432003"/>
                </a:solidFill>
              </a:rPr>
              <a:t>y otras violaciones negligentes de las leyes de la _________________” </a:t>
            </a:r>
            <a:endParaRPr lang="es-ES" sz="2400" b="1" dirty="0" smtClean="0">
              <a:solidFill>
                <a:srgbClr val="432003"/>
              </a:solidFill>
            </a:endParaRPr>
          </a:p>
          <a:p>
            <a:pPr algn="ctr"/>
            <a:r>
              <a:rPr lang="es-ES" sz="2400" b="1" dirty="0" smtClean="0">
                <a:solidFill>
                  <a:srgbClr val="432003"/>
                </a:solidFill>
              </a:rPr>
              <a:t>(</a:t>
            </a:r>
            <a:r>
              <a:rPr lang="es-ES" sz="2400" b="1" dirty="0">
                <a:solidFill>
                  <a:srgbClr val="432003"/>
                </a:solidFill>
              </a:rPr>
              <a:t>2 MCP, 382:0). </a:t>
            </a:r>
            <a:endParaRPr lang="pt-BR" sz="2400" b="1" dirty="0">
              <a:solidFill>
                <a:srgbClr val="432003"/>
              </a:solidFill>
            </a:endParaRPr>
          </a:p>
        </p:txBody>
      </p:sp>
      <p:sp>
        <p:nvSpPr>
          <p:cNvPr id="7" name="CaixaDeTexto 6"/>
          <p:cNvSpPr txBox="1"/>
          <p:nvPr/>
        </p:nvSpPr>
        <p:spPr>
          <a:xfrm>
            <a:off x="539552" y="2387770"/>
            <a:ext cx="2843808" cy="523220"/>
          </a:xfrm>
          <a:prstGeom prst="rect">
            <a:avLst/>
          </a:prstGeom>
          <a:noFill/>
        </p:spPr>
        <p:txBody>
          <a:bodyPr wrap="square" rtlCol="0">
            <a:spAutoFit/>
          </a:bodyPr>
          <a:lstStyle/>
          <a:p>
            <a:pPr lvl="0" algn="ctr"/>
            <a:r>
              <a:rPr lang="es-ES" sz="2800" b="1" dirty="0" smtClean="0">
                <a:solidFill>
                  <a:srgbClr val="FF0000"/>
                </a:solidFill>
              </a:rPr>
              <a:t>impropia</a:t>
            </a:r>
            <a:endParaRPr lang="pt-BR" sz="2800" b="1" dirty="0">
              <a:solidFill>
                <a:srgbClr val="FF0000"/>
              </a:solidFill>
            </a:endParaRPr>
          </a:p>
        </p:txBody>
      </p:sp>
      <p:sp>
        <p:nvSpPr>
          <p:cNvPr id="8" name="CaixaDeTexto 7"/>
          <p:cNvSpPr txBox="1"/>
          <p:nvPr/>
        </p:nvSpPr>
        <p:spPr>
          <a:xfrm>
            <a:off x="5364088" y="2387770"/>
            <a:ext cx="2843808" cy="523220"/>
          </a:xfrm>
          <a:prstGeom prst="rect">
            <a:avLst/>
          </a:prstGeom>
          <a:noFill/>
        </p:spPr>
        <p:txBody>
          <a:bodyPr wrap="square" rtlCol="0">
            <a:spAutoFit/>
          </a:bodyPr>
          <a:lstStyle/>
          <a:p>
            <a:pPr lvl="0" algn="ctr"/>
            <a:r>
              <a:rPr lang="es-ES" sz="2800" b="1" dirty="0" smtClean="0">
                <a:solidFill>
                  <a:srgbClr val="FF0000"/>
                </a:solidFill>
              </a:rPr>
              <a:t>irregulares</a:t>
            </a:r>
            <a:endParaRPr lang="pt-BR" sz="2800" b="1" dirty="0">
              <a:solidFill>
                <a:srgbClr val="FF0000"/>
              </a:solidFill>
            </a:endParaRPr>
          </a:p>
        </p:txBody>
      </p:sp>
      <p:sp>
        <p:nvSpPr>
          <p:cNvPr id="9" name="CaixaDeTexto 8"/>
          <p:cNvSpPr txBox="1"/>
          <p:nvPr/>
        </p:nvSpPr>
        <p:spPr>
          <a:xfrm>
            <a:off x="1731594" y="2766328"/>
            <a:ext cx="2843808" cy="523220"/>
          </a:xfrm>
          <a:prstGeom prst="rect">
            <a:avLst/>
          </a:prstGeom>
          <a:noFill/>
        </p:spPr>
        <p:txBody>
          <a:bodyPr wrap="square" rtlCol="0">
            <a:spAutoFit/>
          </a:bodyPr>
          <a:lstStyle/>
          <a:p>
            <a:pPr lvl="0" algn="ctr"/>
            <a:r>
              <a:rPr lang="es-ES" sz="2800" b="1" dirty="0" smtClean="0">
                <a:solidFill>
                  <a:srgbClr val="FF0000"/>
                </a:solidFill>
              </a:rPr>
              <a:t>ejercicio </a:t>
            </a:r>
            <a:r>
              <a:rPr lang="es-ES" sz="2800" b="1" dirty="0">
                <a:solidFill>
                  <a:srgbClr val="FF0000"/>
                </a:solidFill>
              </a:rPr>
              <a:t>físico</a:t>
            </a:r>
            <a:endParaRPr lang="pt-BR" sz="2800" b="1" dirty="0">
              <a:solidFill>
                <a:srgbClr val="FF0000"/>
              </a:solidFill>
            </a:endParaRPr>
          </a:p>
        </p:txBody>
      </p:sp>
      <p:sp>
        <p:nvSpPr>
          <p:cNvPr id="10" name="CaixaDeTexto 9"/>
          <p:cNvSpPr txBox="1"/>
          <p:nvPr/>
        </p:nvSpPr>
        <p:spPr>
          <a:xfrm>
            <a:off x="4000453" y="3098566"/>
            <a:ext cx="2843808" cy="523220"/>
          </a:xfrm>
          <a:prstGeom prst="rect">
            <a:avLst/>
          </a:prstGeom>
          <a:noFill/>
        </p:spPr>
        <p:txBody>
          <a:bodyPr wrap="square" rtlCol="0">
            <a:spAutoFit/>
          </a:bodyPr>
          <a:lstStyle/>
          <a:p>
            <a:pPr lvl="0" algn="ctr"/>
            <a:r>
              <a:rPr lang="es-ES" sz="2800" b="1" dirty="0" smtClean="0">
                <a:solidFill>
                  <a:srgbClr val="FF0000"/>
                </a:solidFill>
              </a:rPr>
              <a:t>salud</a:t>
            </a:r>
            <a:endParaRPr lang="pt-BR" sz="2800" b="1" dirty="0">
              <a:solidFill>
                <a:srgbClr val="FF0000"/>
              </a:solidFill>
            </a:endParaRPr>
          </a:p>
        </p:txBody>
      </p:sp>
    </p:spTree>
    <p:extLst>
      <p:ext uri="{BB962C8B-B14F-4D97-AF65-F5344CB8AC3E}">
        <p14:creationId xmlns:p14="http://schemas.microsoft.com/office/powerpoint/2010/main" val="319583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20391" y="1687369"/>
            <a:ext cx="7056066" cy="954107"/>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Qué alerta se nos hace sobre el mal uso de las facultades físicas? (2 MCP, 382:2).</a:t>
            </a:r>
            <a:endParaRPr lang="pt-BR" sz="2800" b="1" dirty="0">
              <a:solidFill>
                <a:schemeClr val="accent6">
                  <a:lumMod val="75000"/>
                </a:schemeClr>
              </a:solidFill>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1527297"/>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79824" y="141734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8</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17417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169110"/>
            <a:ext cx="8424936" cy="3785652"/>
          </a:xfrm>
          <a:prstGeom prst="rect">
            <a:avLst/>
          </a:prstGeom>
          <a:noFill/>
        </p:spPr>
        <p:txBody>
          <a:bodyPr wrap="square" rtlCol="0">
            <a:spAutoFit/>
          </a:bodyPr>
          <a:lstStyle/>
          <a:p>
            <a:pPr algn="ctr"/>
            <a:r>
              <a:rPr lang="es-ES" sz="2400" b="1" dirty="0">
                <a:solidFill>
                  <a:srgbClr val="432003"/>
                </a:solidFill>
              </a:rPr>
              <a:t> “El uso indebido de nuestras facultades físicas _________________ el período de tiempo en el cual nuestras vidas pueden ser usadas para la gloria de Dios. Y ello nos _____________________ para realizar la obra que Dios nos dado para hacer. Al permitirnos formar malos hábitos, acostándonos a horas avanzadas o complaciendo el apetito a expensas de la salud, colocamos los cimientos de nuestra debilidad. Descuidando el ejercicio físico, cansando demasiado la mente o el cuerpo, ____________________________ el sistema nervioso” (2 MCP, 382:2).</a:t>
            </a:r>
            <a:endParaRPr lang="pt-BR" sz="2400" b="1" dirty="0">
              <a:solidFill>
                <a:srgbClr val="432003"/>
              </a:solidFill>
            </a:endParaRPr>
          </a:p>
        </p:txBody>
      </p:sp>
    </p:spTree>
    <p:extLst>
      <p:ext uri="{BB962C8B-B14F-4D97-AF65-F5344CB8AC3E}">
        <p14:creationId xmlns:p14="http://schemas.microsoft.com/office/powerpoint/2010/main" val="287932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169110"/>
            <a:ext cx="8424936" cy="3785652"/>
          </a:xfrm>
          <a:prstGeom prst="rect">
            <a:avLst/>
          </a:prstGeom>
          <a:noFill/>
        </p:spPr>
        <p:txBody>
          <a:bodyPr wrap="square" rtlCol="0">
            <a:spAutoFit/>
          </a:bodyPr>
          <a:lstStyle/>
          <a:p>
            <a:pPr algn="ctr"/>
            <a:r>
              <a:rPr lang="es-ES" sz="2400" b="1" dirty="0">
                <a:solidFill>
                  <a:srgbClr val="432003"/>
                </a:solidFill>
              </a:rPr>
              <a:t> “El uso indebido de nuestras facultades físicas _________________ el período de tiempo en el cual nuestras vidas pueden ser usadas para la gloria de Dios. Y ello nos _____________________ para realizar la obra que Dios nos dado para hacer. Al permitirnos formar malos hábitos, acostándonos a horas avanzadas o complaciendo el apetito a expensas de la salud, colocamos los cimientos de nuestra debilidad. Descuidando el ejercicio físico, cansando demasiado la mente o el cuerpo, ____________________________ el sistema nervioso” (2 MCP, 382:2).</a:t>
            </a:r>
            <a:endParaRPr lang="pt-BR" sz="2400" b="1" dirty="0">
              <a:solidFill>
                <a:srgbClr val="432003"/>
              </a:solidFill>
            </a:endParaRPr>
          </a:p>
        </p:txBody>
      </p:sp>
      <p:sp>
        <p:nvSpPr>
          <p:cNvPr id="3" name="CaixaDeTexto 2"/>
          <p:cNvSpPr txBox="1"/>
          <p:nvPr/>
        </p:nvSpPr>
        <p:spPr>
          <a:xfrm>
            <a:off x="683568" y="1489348"/>
            <a:ext cx="2843808" cy="523220"/>
          </a:xfrm>
          <a:prstGeom prst="rect">
            <a:avLst/>
          </a:prstGeom>
          <a:noFill/>
        </p:spPr>
        <p:txBody>
          <a:bodyPr wrap="square" rtlCol="0">
            <a:spAutoFit/>
          </a:bodyPr>
          <a:lstStyle/>
          <a:p>
            <a:pPr lvl="0" algn="ctr"/>
            <a:r>
              <a:rPr lang="es-ES" sz="2800" b="1" dirty="0" smtClean="0">
                <a:solidFill>
                  <a:srgbClr val="FF0000"/>
                </a:solidFill>
              </a:rPr>
              <a:t>acorta</a:t>
            </a:r>
            <a:endParaRPr lang="pt-BR" sz="2800" b="1" dirty="0">
              <a:solidFill>
                <a:srgbClr val="FF0000"/>
              </a:solidFill>
            </a:endParaRPr>
          </a:p>
        </p:txBody>
      </p:sp>
      <p:sp>
        <p:nvSpPr>
          <p:cNvPr id="5" name="CaixaDeTexto 4"/>
          <p:cNvSpPr txBox="1"/>
          <p:nvPr/>
        </p:nvSpPr>
        <p:spPr>
          <a:xfrm>
            <a:off x="683568" y="2209428"/>
            <a:ext cx="2843808" cy="523220"/>
          </a:xfrm>
          <a:prstGeom prst="rect">
            <a:avLst/>
          </a:prstGeom>
          <a:noFill/>
        </p:spPr>
        <p:txBody>
          <a:bodyPr wrap="square" rtlCol="0">
            <a:spAutoFit/>
          </a:bodyPr>
          <a:lstStyle/>
          <a:p>
            <a:pPr lvl="0" algn="ctr"/>
            <a:r>
              <a:rPr lang="es-ES" sz="2800" b="1" dirty="0" smtClean="0">
                <a:solidFill>
                  <a:srgbClr val="FF0000"/>
                </a:solidFill>
              </a:rPr>
              <a:t>incapacita</a:t>
            </a:r>
            <a:endParaRPr lang="pt-BR" sz="2800" b="1" dirty="0">
              <a:solidFill>
                <a:srgbClr val="FF0000"/>
              </a:solidFill>
            </a:endParaRPr>
          </a:p>
        </p:txBody>
      </p:sp>
      <p:sp>
        <p:nvSpPr>
          <p:cNvPr id="6" name="CaixaDeTexto 5"/>
          <p:cNvSpPr txBox="1"/>
          <p:nvPr/>
        </p:nvSpPr>
        <p:spPr>
          <a:xfrm>
            <a:off x="2555776" y="4009628"/>
            <a:ext cx="2843808" cy="523220"/>
          </a:xfrm>
          <a:prstGeom prst="rect">
            <a:avLst/>
          </a:prstGeom>
          <a:noFill/>
        </p:spPr>
        <p:txBody>
          <a:bodyPr wrap="square" rtlCol="0">
            <a:spAutoFit/>
          </a:bodyPr>
          <a:lstStyle/>
          <a:p>
            <a:pPr lvl="0" algn="ctr"/>
            <a:r>
              <a:rPr lang="es-ES" sz="2800" b="1" dirty="0" smtClean="0">
                <a:solidFill>
                  <a:srgbClr val="FF0000"/>
                </a:solidFill>
              </a:rPr>
              <a:t>desequilibramos</a:t>
            </a:r>
            <a:endParaRPr lang="pt-BR" sz="2800" b="1" dirty="0">
              <a:solidFill>
                <a:srgbClr val="FF0000"/>
              </a:solidFill>
            </a:endParaRPr>
          </a:p>
        </p:txBody>
      </p:sp>
    </p:spTree>
    <p:extLst>
      <p:ext uri="{BB962C8B-B14F-4D97-AF65-F5344CB8AC3E}">
        <p14:creationId xmlns:p14="http://schemas.microsoft.com/office/powerpoint/2010/main" val="4324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467544" y="2201877"/>
            <a:ext cx="8275315" cy="1015663"/>
          </a:xfrm>
          <a:prstGeom prst="rect">
            <a:avLst/>
          </a:prstGeom>
          <a:noFill/>
        </p:spPr>
        <p:txBody>
          <a:bodyPr wrap="square" rtlCol="0">
            <a:spAutoFit/>
          </a:bodyPr>
          <a:lstStyle/>
          <a:p>
            <a:pPr algn="ctr"/>
            <a:r>
              <a:rPr lang="pt-BR"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38100" dist="43180" dir="5400000">
                    <a:srgbClr val="000000"/>
                  </a:innerShdw>
                </a:effectLst>
                <a:latin typeface="Arial Black" panose="020B0A04020102020204" pitchFamily="34" charset="0"/>
              </a:rPr>
              <a:t>CONCLUSIÓN </a:t>
            </a:r>
          </a:p>
        </p:txBody>
      </p:sp>
    </p:spTree>
    <p:extLst>
      <p:ext uri="{BB962C8B-B14F-4D97-AF65-F5344CB8AC3E}">
        <p14:creationId xmlns:p14="http://schemas.microsoft.com/office/powerpoint/2010/main" val="356301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313388"/>
            <a:ext cx="8424936" cy="3477875"/>
          </a:xfrm>
          <a:prstGeom prst="rect">
            <a:avLst/>
          </a:prstGeom>
          <a:noFill/>
        </p:spPr>
        <p:txBody>
          <a:bodyPr wrap="square" rtlCol="0">
            <a:spAutoFit/>
          </a:bodyPr>
          <a:lstStyle/>
          <a:p>
            <a:pPr algn="ctr"/>
            <a:r>
              <a:rPr lang="es-ES" sz="2200" b="1" dirty="0">
                <a:solidFill>
                  <a:srgbClr val="432003"/>
                </a:solidFill>
              </a:rPr>
              <a:t>“Deberíamos dedicar más tiempo a orar humilde y fervientemente a Dios para pedirle sabiduría con el fin de educar a nuestros hijos en la crianza y admonición del Señor. La salud de la mente depende de la salud del cuerpo. Como padres cristianos, estamos en la obligación de educar a nuestros hijos con respecto a las leyes de la vida” </a:t>
            </a:r>
            <a:r>
              <a:rPr lang="es-ES" sz="2200" b="1" dirty="0" smtClean="0">
                <a:solidFill>
                  <a:srgbClr val="432003"/>
                </a:solidFill>
              </a:rPr>
              <a:t> “</a:t>
            </a:r>
            <a:r>
              <a:rPr lang="es-ES" sz="2200" b="1" dirty="0">
                <a:solidFill>
                  <a:srgbClr val="432003"/>
                </a:solidFill>
              </a:rPr>
              <a:t>En Cristo obtendrán fortaleza y esperanza, y no serán perturbados por los inquietos deseos de algo que divierta la mente y satisfaga el corazón. Habrán encontrado la perla de gran precio, y la mente hallará un descanso pacificador […]” </a:t>
            </a:r>
            <a:endParaRPr lang="es-ES" sz="2200" b="1" dirty="0" smtClean="0">
              <a:solidFill>
                <a:srgbClr val="432003"/>
              </a:solidFill>
            </a:endParaRPr>
          </a:p>
          <a:p>
            <a:pPr algn="ctr"/>
            <a:r>
              <a:rPr lang="es-ES" sz="2200" b="1" dirty="0" smtClean="0">
                <a:solidFill>
                  <a:srgbClr val="432003"/>
                </a:solidFill>
              </a:rPr>
              <a:t>(</a:t>
            </a:r>
            <a:r>
              <a:rPr lang="es-ES" sz="2200" b="1" dirty="0">
                <a:solidFill>
                  <a:srgbClr val="432003"/>
                </a:solidFill>
              </a:rPr>
              <a:t>Mente, carácter y personalidad, t.2, p. 284:1).</a:t>
            </a:r>
          </a:p>
        </p:txBody>
      </p:sp>
    </p:spTree>
    <p:extLst>
      <p:ext uri="{BB962C8B-B14F-4D97-AF65-F5344CB8AC3E}">
        <p14:creationId xmlns:p14="http://schemas.microsoft.com/office/powerpoint/2010/main" val="41628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2123728" y="1120597"/>
            <a:ext cx="4824536" cy="584775"/>
          </a:xfrm>
          <a:prstGeom prst="rect">
            <a:avLst/>
          </a:prstGeom>
          <a:noFill/>
        </p:spPr>
        <p:txBody>
          <a:bodyPr wrap="square" rtlCol="0">
            <a:spAutoFit/>
          </a:bodyPr>
          <a:lstStyle/>
          <a:p>
            <a:pPr algn="ctr"/>
            <a:r>
              <a:rPr lang="pt-B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ACTIVIDAD EN FAMILIA </a:t>
            </a:r>
          </a:p>
        </p:txBody>
      </p:sp>
      <p:sp>
        <p:nvSpPr>
          <p:cNvPr id="3" name="CaixaDeTexto 2"/>
          <p:cNvSpPr txBox="1"/>
          <p:nvPr/>
        </p:nvSpPr>
        <p:spPr>
          <a:xfrm>
            <a:off x="1446834" y="2137420"/>
            <a:ext cx="5832648" cy="1200329"/>
          </a:xfrm>
          <a:prstGeom prst="rect">
            <a:avLst/>
          </a:prstGeom>
          <a:noFill/>
        </p:spPr>
        <p:txBody>
          <a:bodyPr wrap="square" rtlCol="0">
            <a:spAutoFit/>
          </a:bodyPr>
          <a:lstStyle/>
          <a:p>
            <a:pPr algn="ctr"/>
            <a:r>
              <a:rPr lang="es-ES" sz="2400" b="1" dirty="0">
                <a:solidFill>
                  <a:srgbClr val="673105"/>
                </a:solidFill>
              </a:rPr>
              <a:t>Para el próximo fin de semana programe una caminata en familia y aproveche para hacer un picnic. </a:t>
            </a:r>
            <a:endParaRPr lang="pt-BR" sz="2400" b="1" dirty="0">
              <a:solidFill>
                <a:srgbClr val="673105"/>
              </a:solidFill>
            </a:endParaRPr>
          </a:p>
        </p:txBody>
      </p:sp>
    </p:spTree>
    <p:extLst>
      <p:ext uri="{BB962C8B-B14F-4D97-AF65-F5344CB8AC3E}">
        <p14:creationId xmlns:p14="http://schemas.microsoft.com/office/powerpoint/2010/main" val="9871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611560" y="1345332"/>
            <a:ext cx="8064896" cy="3416320"/>
          </a:xfrm>
          <a:prstGeom prst="rect">
            <a:avLst/>
          </a:prstGeom>
        </p:spPr>
        <p:txBody>
          <a:bodyPr wrap="square">
            <a:spAutoFit/>
          </a:bodyPr>
          <a:lstStyle/>
          <a:p>
            <a:pPr algn="ctr"/>
            <a:r>
              <a:rPr lang="es-ES" sz="2400" b="1" dirty="0">
                <a:solidFill>
                  <a:srgbClr val="432003"/>
                </a:solidFill>
              </a:rPr>
              <a:t>“Entre la mente y el cuerpo hay una relación misteriosa y maravillosa. La primera influye sobre el último y viceversa. Mantener el cuerpo en condición de buena salud para que desarrolle su fuerza, para que cada parte de la maquinaria viviente pueda trabajar armoniosamente, debe ser el primer estudio de nuestra vida. Descuidar el cuerpo es descuidar la mente. No puede glorificar a Dios el hecho de que sus hijos tengan cuerpos enfermizos y mentes atrofiadas” </a:t>
            </a:r>
            <a:endParaRPr lang="es-ES" sz="2400" b="1" dirty="0" smtClean="0">
              <a:solidFill>
                <a:srgbClr val="432003"/>
              </a:solidFill>
            </a:endParaRPr>
          </a:p>
          <a:p>
            <a:pPr algn="ctr"/>
            <a:r>
              <a:rPr lang="es-ES" sz="2400" b="1" dirty="0" smtClean="0">
                <a:solidFill>
                  <a:srgbClr val="432003"/>
                </a:solidFill>
              </a:rPr>
              <a:t>(</a:t>
            </a:r>
            <a:r>
              <a:rPr lang="es-ES" sz="2400" b="1" dirty="0">
                <a:solidFill>
                  <a:srgbClr val="432003"/>
                </a:solidFill>
              </a:rPr>
              <a:t>Mente, carácter y personalidad t. 2, p. 373).</a:t>
            </a:r>
            <a:endParaRPr lang="pt-BR" sz="2400" b="1" dirty="0">
              <a:solidFill>
                <a:srgbClr val="432003"/>
              </a:solidFill>
            </a:endParaRPr>
          </a:p>
        </p:txBody>
      </p:sp>
    </p:spTree>
    <p:extLst>
      <p:ext uri="{BB962C8B-B14F-4D97-AF65-F5344CB8AC3E}">
        <p14:creationId xmlns:p14="http://schemas.microsoft.com/office/powerpoint/2010/main" val="35895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369926"/>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562121" y="1528647"/>
            <a:ext cx="6842677" cy="954107"/>
          </a:xfrm>
          <a:prstGeom prst="rect">
            <a:avLst/>
          </a:prstGeom>
          <a:noFill/>
        </p:spPr>
        <p:txBody>
          <a:bodyPr wrap="square" rtlCol="0">
            <a:spAutoFit/>
          </a:bodyPr>
          <a:lstStyle/>
          <a:p>
            <a:r>
              <a:rPr lang="es-ES" sz="2800" b="1" dirty="0" smtClean="0">
                <a:solidFill>
                  <a:schemeClr val="accent6">
                    <a:lumMod val="75000"/>
                  </a:schemeClr>
                </a:solidFill>
              </a:rPr>
              <a:t>¿Cómo </a:t>
            </a:r>
            <a:r>
              <a:rPr lang="es-ES" sz="2800" b="1" dirty="0">
                <a:solidFill>
                  <a:schemeClr val="accent6">
                    <a:lumMod val="75000"/>
                  </a:schemeClr>
                </a:solidFill>
              </a:rPr>
              <a:t>debe ser el desarrollo de las facultades en el ser humano? (2MCP, 375:1).</a:t>
            </a:r>
            <a:endParaRPr lang="pt-BR" sz="2800" b="1" dirty="0">
              <a:solidFill>
                <a:schemeClr val="accent6">
                  <a:lumMod val="75000"/>
                </a:schemeClr>
              </a:solidFill>
            </a:endParaRPr>
          </a:p>
        </p:txBody>
      </p:sp>
      <p:sp>
        <p:nvSpPr>
          <p:cNvPr id="3" name="CaixaDeTexto 2"/>
          <p:cNvSpPr txBox="1"/>
          <p:nvPr/>
        </p:nvSpPr>
        <p:spPr>
          <a:xfrm>
            <a:off x="395536" y="1325587"/>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1</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CaixaDeTexto 3"/>
          <p:cNvSpPr txBox="1"/>
          <p:nvPr/>
        </p:nvSpPr>
        <p:spPr>
          <a:xfrm>
            <a:off x="468613" y="2713484"/>
            <a:ext cx="8424936" cy="1938992"/>
          </a:xfrm>
          <a:prstGeom prst="rect">
            <a:avLst/>
          </a:prstGeom>
          <a:noFill/>
        </p:spPr>
        <p:txBody>
          <a:bodyPr wrap="square" rtlCol="0">
            <a:spAutoFit/>
          </a:bodyPr>
          <a:lstStyle/>
          <a:p>
            <a:pPr algn="ctr"/>
            <a:r>
              <a:rPr lang="es-ES" sz="2400" b="1" dirty="0">
                <a:solidFill>
                  <a:srgbClr val="432003"/>
                </a:solidFill>
              </a:rPr>
              <a:t>“[...] Todas las facultades deberían </a:t>
            </a:r>
            <a:r>
              <a:rPr lang="es-ES" sz="2400" b="1" dirty="0" smtClean="0">
                <a:solidFill>
                  <a:srgbClr val="432003"/>
                </a:solidFill>
              </a:rPr>
              <a:t>estar ______________________. </a:t>
            </a:r>
            <a:r>
              <a:rPr lang="es-ES" sz="2400" b="1" dirty="0">
                <a:solidFill>
                  <a:srgbClr val="432003"/>
                </a:solidFill>
              </a:rPr>
              <a:t>Se debería </a:t>
            </a:r>
            <a:r>
              <a:rPr lang="es-ES" sz="2400" b="1" dirty="0" smtClean="0">
                <a:solidFill>
                  <a:srgbClr val="432003"/>
                </a:solidFill>
              </a:rPr>
              <a:t>_____________________ a </a:t>
            </a:r>
            <a:r>
              <a:rPr lang="es-ES" sz="2400" b="1" dirty="0">
                <a:solidFill>
                  <a:srgbClr val="432003"/>
                </a:solidFill>
              </a:rPr>
              <a:t>cada una, porque cada una de ellas ejerce influencia sobre las demás, y todas deberían ser ejercitadas para que la mente esté debidamente equilibrada” (2 MCP, 375:1).</a:t>
            </a:r>
            <a:endParaRPr lang="pt-BR" sz="2400" b="1" dirty="0">
              <a:solidFill>
                <a:srgbClr val="432003"/>
              </a:solidFill>
            </a:endParaRPr>
          </a:p>
        </p:txBody>
      </p:sp>
    </p:spTree>
    <p:extLst>
      <p:ext uri="{BB962C8B-B14F-4D97-AF65-F5344CB8AC3E}">
        <p14:creationId xmlns:p14="http://schemas.microsoft.com/office/powerpoint/2010/main" val="40576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369926"/>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562121" y="1528647"/>
            <a:ext cx="6842677" cy="954107"/>
          </a:xfrm>
          <a:prstGeom prst="rect">
            <a:avLst/>
          </a:prstGeom>
          <a:noFill/>
        </p:spPr>
        <p:txBody>
          <a:bodyPr wrap="square" rtlCol="0">
            <a:spAutoFit/>
          </a:bodyPr>
          <a:lstStyle/>
          <a:p>
            <a:r>
              <a:rPr lang="es-ES" sz="2800" b="1" dirty="0" smtClean="0">
                <a:solidFill>
                  <a:schemeClr val="accent6">
                    <a:lumMod val="75000"/>
                  </a:schemeClr>
                </a:solidFill>
              </a:rPr>
              <a:t>¿Cómo </a:t>
            </a:r>
            <a:r>
              <a:rPr lang="es-ES" sz="2800" b="1" dirty="0">
                <a:solidFill>
                  <a:schemeClr val="accent6">
                    <a:lumMod val="75000"/>
                  </a:schemeClr>
                </a:solidFill>
              </a:rPr>
              <a:t>debe ser el desarrollo de las facultades en el ser humano? (2MCP, 375:1).</a:t>
            </a:r>
            <a:endParaRPr lang="pt-BR" sz="2800" b="1" dirty="0">
              <a:solidFill>
                <a:schemeClr val="accent6">
                  <a:lumMod val="75000"/>
                </a:schemeClr>
              </a:solidFill>
            </a:endParaRPr>
          </a:p>
        </p:txBody>
      </p:sp>
      <p:sp>
        <p:nvSpPr>
          <p:cNvPr id="3" name="CaixaDeTexto 2"/>
          <p:cNvSpPr txBox="1"/>
          <p:nvPr/>
        </p:nvSpPr>
        <p:spPr>
          <a:xfrm>
            <a:off x="395536" y="1325587"/>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1</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
        <p:nvSpPr>
          <p:cNvPr id="4" name="CaixaDeTexto 3"/>
          <p:cNvSpPr txBox="1"/>
          <p:nvPr/>
        </p:nvSpPr>
        <p:spPr>
          <a:xfrm>
            <a:off x="468613" y="2713484"/>
            <a:ext cx="8424936" cy="1938992"/>
          </a:xfrm>
          <a:prstGeom prst="rect">
            <a:avLst/>
          </a:prstGeom>
          <a:noFill/>
        </p:spPr>
        <p:txBody>
          <a:bodyPr wrap="square" rtlCol="0">
            <a:spAutoFit/>
          </a:bodyPr>
          <a:lstStyle/>
          <a:p>
            <a:pPr algn="ctr"/>
            <a:r>
              <a:rPr lang="es-ES" sz="2400" b="1" dirty="0">
                <a:solidFill>
                  <a:srgbClr val="432003"/>
                </a:solidFill>
              </a:rPr>
              <a:t>“[...] Todas las facultades deberían </a:t>
            </a:r>
            <a:r>
              <a:rPr lang="es-ES" sz="2400" b="1" dirty="0" smtClean="0">
                <a:solidFill>
                  <a:srgbClr val="432003"/>
                </a:solidFill>
              </a:rPr>
              <a:t>estar ______________________. </a:t>
            </a:r>
            <a:r>
              <a:rPr lang="es-ES" sz="2400" b="1" dirty="0">
                <a:solidFill>
                  <a:srgbClr val="432003"/>
                </a:solidFill>
              </a:rPr>
              <a:t>Se debería </a:t>
            </a:r>
            <a:r>
              <a:rPr lang="es-ES" sz="2400" b="1" dirty="0" smtClean="0">
                <a:solidFill>
                  <a:srgbClr val="432003"/>
                </a:solidFill>
              </a:rPr>
              <a:t>_____________________ a </a:t>
            </a:r>
            <a:r>
              <a:rPr lang="es-ES" sz="2400" b="1" dirty="0">
                <a:solidFill>
                  <a:srgbClr val="432003"/>
                </a:solidFill>
              </a:rPr>
              <a:t>cada una, porque cada una de ellas ejerce influencia sobre las demás, y todas deberían ser ejercitadas para que la mente esté debidamente equilibrada” (2 MCP, 375:1).</a:t>
            </a:r>
            <a:endParaRPr lang="pt-BR" sz="2400" b="1" dirty="0">
              <a:solidFill>
                <a:srgbClr val="432003"/>
              </a:solidFill>
            </a:endParaRPr>
          </a:p>
        </p:txBody>
      </p:sp>
      <p:sp>
        <p:nvSpPr>
          <p:cNvPr id="5" name="CaixaDeTexto 4"/>
          <p:cNvSpPr txBox="1"/>
          <p:nvPr/>
        </p:nvSpPr>
        <p:spPr>
          <a:xfrm>
            <a:off x="179512" y="3001516"/>
            <a:ext cx="4464496" cy="523220"/>
          </a:xfrm>
          <a:prstGeom prst="rect">
            <a:avLst/>
          </a:prstGeom>
          <a:noFill/>
        </p:spPr>
        <p:txBody>
          <a:bodyPr wrap="square" rtlCol="0">
            <a:spAutoFit/>
          </a:bodyPr>
          <a:lstStyle/>
          <a:p>
            <a:pPr lvl="0" algn="ctr"/>
            <a:r>
              <a:rPr lang="es-ES" sz="2800" b="1" dirty="0">
                <a:solidFill>
                  <a:srgbClr val="FF0000"/>
                </a:solidFill>
              </a:rPr>
              <a:t>bien </a:t>
            </a:r>
            <a:r>
              <a:rPr lang="es-ES" sz="2800" b="1" dirty="0" smtClean="0">
                <a:solidFill>
                  <a:srgbClr val="FF0000"/>
                </a:solidFill>
              </a:rPr>
              <a:t>desarrolladas</a:t>
            </a:r>
            <a:endParaRPr lang="pt-BR" sz="2800" b="1" dirty="0">
              <a:solidFill>
                <a:srgbClr val="FF0000"/>
              </a:solidFill>
            </a:endParaRPr>
          </a:p>
        </p:txBody>
      </p:sp>
      <p:sp>
        <p:nvSpPr>
          <p:cNvPr id="7" name="CaixaDeTexto 6"/>
          <p:cNvSpPr txBox="1"/>
          <p:nvPr/>
        </p:nvSpPr>
        <p:spPr>
          <a:xfrm>
            <a:off x="4860032" y="3001516"/>
            <a:ext cx="4464496" cy="523220"/>
          </a:xfrm>
          <a:prstGeom prst="rect">
            <a:avLst/>
          </a:prstGeom>
          <a:noFill/>
        </p:spPr>
        <p:txBody>
          <a:bodyPr wrap="square" rtlCol="0">
            <a:spAutoFit/>
          </a:bodyPr>
          <a:lstStyle/>
          <a:p>
            <a:pPr lvl="0" algn="ctr"/>
            <a:r>
              <a:rPr lang="es-ES" sz="2800" b="1" dirty="0" smtClean="0">
                <a:solidFill>
                  <a:srgbClr val="FF0000"/>
                </a:solidFill>
              </a:rPr>
              <a:t>prestar </a:t>
            </a:r>
            <a:r>
              <a:rPr lang="es-ES" sz="2800" b="1" dirty="0">
                <a:solidFill>
                  <a:srgbClr val="FF0000"/>
                </a:solidFill>
              </a:rPr>
              <a:t>atención</a:t>
            </a:r>
            <a:endParaRPr lang="pt-BR" sz="2800" b="1" dirty="0">
              <a:solidFill>
                <a:srgbClr val="FF0000"/>
              </a:solidFill>
            </a:endParaRPr>
          </a:p>
        </p:txBody>
      </p:sp>
    </p:spTree>
    <p:extLst>
      <p:ext uri="{BB962C8B-B14F-4D97-AF65-F5344CB8AC3E}">
        <p14:creationId xmlns:p14="http://schemas.microsoft.com/office/powerpoint/2010/main" val="403996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30974" y="1489348"/>
            <a:ext cx="7045482" cy="1384995"/>
          </a:xfrm>
          <a:prstGeom prst="rect">
            <a:avLst/>
          </a:prstGeom>
          <a:noFill/>
        </p:spPr>
        <p:txBody>
          <a:bodyPr wrap="square" rtlCol="0">
            <a:spAutoFit/>
          </a:bodyPr>
          <a:lstStyle/>
          <a:p>
            <a:r>
              <a:rPr lang="es-ES" sz="2800" b="1" dirty="0" smtClean="0">
                <a:solidFill>
                  <a:schemeClr val="accent6">
                    <a:lumMod val="75000"/>
                  </a:schemeClr>
                </a:solidFill>
              </a:rPr>
              <a:t>¿Cuáles </a:t>
            </a:r>
            <a:r>
              <a:rPr lang="es-ES" sz="2800" b="1" dirty="0">
                <a:solidFill>
                  <a:schemeClr val="accent6">
                    <a:lumMod val="75000"/>
                  </a:schemeClr>
                </a:solidFill>
              </a:rPr>
              <a:t>son las consecuencias si los hijos prefieren usar más la fortaleza mental en una sola dirección? (2 MCP, 375:2).</a:t>
            </a:r>
            <a:endParaRPr lang="pt-BR" sz="2800" b="1" dirty="0">
              <a:solidFill>
                <a:schemeClr val="accent6">
                  <a:lumMod val="75000"/>
                </a:schemeClr>
              </a:solidFill>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1527297"/>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79824" y="141734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185196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251520" y="1241380"/>
            <a:ext cx="8640960" cy="3416320"/>
          </a:xfrm>
          <a:prstGeom prst="rect">
            <a:avLst/>
          </a:prstGeom>
          <a:noFill/>
        </p:spPr>
        <p:txBody>
          <a:bodyPr wrap="square" rtlCol="0">
            <a:spAutoFit/>
          </a:bodyPr>
          <a:lstStyle/>
          <a:p>
            <a:pPr algn="ctr"/>
            <a:r>
              <a:rPr lang="es-ES" sz="2400" b="1" dirty="0"/>
              <a:t>“Si se cultivan uno o dos órganos y se los mantiene en uso constante porque la decisión de sus hijos consiste en aplicar la fortaleza de la mente en una dirección con descuido de otras facultades mentales, llegarán a la madurez con___________ desequilibradas y con ___________________ inarmónicos. Serán aptos y fuertes en una dirección, pero sumamente deficientes en otras direcciones tan importantes como aquella. </a:t>
            </a:r>
            <a:r>
              <a:rPr lang="es-ES" sz="2400" b="1" dirty="0" smtClean="0"/>
              <a:t>_____________ </a:t>
            </a:r>
            <a:r>
              <a:rPr lang="es-ES" sz="2400" b="1" dirty="0"/>
              <a:t>hombres y mujeres competentes. Sus deficiencias serán evidentes y perjudicarán todo el carácter” (2 MCP, 375:2).</a:t>
            </a:r>
            <a:endParaRPr lang="pt-BR" sz="2400" b="1" dirty="0"/>
          </a:p>
        </p:txBody>
      </p:sp>
    </p:spTree>
    <p:extLst>
      <p:ext uri="{BB962C8B-B14F-4D97-AF65-F5344CB8AC3E}">
        <p14:creationId xmlns:p14="http://schemas.microsoft.com/office/powerpoint/2010/main" val="241917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251520" y="1241380"/>
            <a:ext cx="8640960" cy="3416320"/>
          </a:xfrm>
          <a:prstGeom prst="rect">
            <a:avLst/>
          </a:prstGeom>
          <a:noFill/>
        </p:spPr>
        <p:txBody>
          <a:bodyPr wrap="square" rtlCol="0">
            <a:spAutoFit/>
          </a:bodyPr>
          <a:lstStyle/>
          <a:p>
            <a:pPr algn="ctr"/>
            <a:r>
              <a:rPr lang="es-ES" sz="2400" b="1" dirty="0"/>
              <a:t>“Si se cultivan uno o dos órganos y se los mantiene en uso constante porque la decisión de sus hijos consiste en aplicar la fortaleza de la mente en una dirección con descuido de otras facultades mentales, llegarán a la madurez con___________ desequilibradas y con ___________________ inarmónicos. Serán aptos y fuertes en una dirección, pero sumamente deficientes en otras direcciones tan importantes como aquella. </a:t>
            </a:r>
            <a:r>
              <a:rPr lang="es-ES" sz="2400" b="1" dirty="0" smtClean="0"/>
              <a:t>_____________ </a:t>
            </a:r>
            <a:r>
              <a:rPr lang="es-ES" sz="2400" b="1" dirty="0"/>
              <a:t>hombres y mujeres competentes. Sus deficiencias serán evidentes y perjudicarán todo el carácter” (2 MCP, 375:2).</a:t>
            </a:r>
            <a:endParaRPr lang="pt-BR" sz="2400" b="1" dirty="0"/>
          </a:p>
        </p:txBody>
      </p:sp>
      <p:sp>
        <p:nvSpPr>
          <p:cNvPr id="3" name="CaixaDeTexto 2"/>
          <p:cNvSpPr txBox="1"/>
          <p:nvPr/>
        </p:nvSpPr>
        <p:spPr>
          <a:xfrm>
            <a:off x="6588224" y="2281436"/>
            <a:ext cx="1800200" cy="523220"/>
          </a:xfrm>
          <a:prstGeom prst="rect">
            <a:avLst/>
          </a:prstGeom>
          <a:noFill/>
        </p:spPr>
        <p:txBody>
          <a:bodyPr wrap="square" rtlCol="0">
            <a:spAutoFit/>
          </a:bodyPr>
          <a:lstStyle/>
          <a:p>
            <a:pPr lvl="0" algn="ctr"/>
            <a:r>
              <a:rPr lang="es-ES" sz="2800" b="1" dirty="0" smtClean="0">
                <a:solidFill>
                  <a:srgbClr val="FF0000"/>
                </a:solidFill>
              </a:rPr>
              <a:t>mentes</a:t>
            </a:r>
            <a:endParaRPr lang="pt-BR" sz="2800" b="1" dirty="0">
              <a:solidFill>
                <a:srgbClr val="FF0000"/>
              </a:solidFill>
            </a:endParaRPr>
          </a:p>
        </p:txBody>
      </p:sp>
      <p:sp>
        <p:nvSpPr>
          <p:cNvPr id="5" name="CaixaDeTexto 4"/>
          <p:cNvSpPr txBox="1"/>
          <p:nvPr/>
        </p:nvSpPr>
        <p:spPr>
          <a:xfrm>
            <a:off x="3851920" y="2622312"/>
            <a:ext cx="1800200" cy="523220"/>
          </a:xfrm>
          <a:prstGeom prst="rect">
            <a:avLst/>
          </a:prstGeom>
          <a:noFill/>
        </p:spPr>
        <p:txBody>
          <a:bodyPr wrap="square" rtlCol="0">
            <a:spAutoFit/>
          </a:bodyPr>
          <a:lstStyle/>
          <a:p>
            <a:pPr lvl="0" algn="ctr"/>
            <a:r>
              <a:rPr lang="es-ES" sz="2800" b="1" dirty="0" smtClean="0">
                <a:solidFill>
                  <a:srgbClr val="FF0000"/>
                </a:solidFill>
              </a:rPr>
              <a:t>caracteres</a:t>
            </a:r>
            <a:endParaRPr lang="pt-BR" sz="2800" b="1" dirty="0">
              <a:solidFill>
                <a:srgbClr val="FF0000"/>
              </a:solidFill>
            </a:endParaRPr>
          </a:p>
        </p:txBody>
      </p:sp>
      <p:sp>
        <p:nvSpPr>
          <p:cNvPr id="6" name="CaixaDeTexto 5"/>
          <p:cNvSpPr txBox="1"/>
          <p:nvPr/>
        </p:nvSpPr>
        <p:spPr>
          <a:xfrm>
            <a:off x="6732240" y="3361556"/>
            <a:ext cx="1800200" cy="523220"/>
          </a:xfrm>
          <a:prstGeom prst="rect">
            <a:avLst/>
          </a:prstGeom>
          <a:noFill/>
        </p:spPr>
        <p:txBody>
          <a:bodyPr wrap="square" rtlCol="0">
            <a:spAutoFit/>
          </a:bodyPr>
          <a:lstStyle/>
          <a:p>
            <a:pPr lvl="0" algn="ctr"/>
            <a:r>
              <a:rPr lang="es-ES" sz="2800" b="1" dirty="0">
                <a:solidFill>
                  <a:srgbClr val="FF0000"/>
                </a:solidFill>
              </a:rPr>
              <a:t>N</a:t>
            </a:r>
            <a:r>
              <a:rPr lang="es-ES" sz="2800" b="1" dirty="0" smtClean="0">
                <a:solidFill>
                  <a:srgbClr val="FF0000"/>
                </a:solidFill>
              </a:rPr>
              <a:t>o </a:t>
            </a:r>
            <a:r>
              <a:rPr lang="es-ES" sz="2800" b="1" dirty="0">
                <a:solidFill>
                  <a:srgbClr val="FF0000"/>
                </a:solidFill>
              </a:rPr>
              <a:t>serán</a:t>
            </a:r>
            <a:endParaRPr lang="pt-BR" sz="2800" b="1" dirty="0">
              <a:solidFill>
                <a:srgbClr val="FF0000"/>
              </a:solidFill>
            </a:endParaRPr>
          </a:p>
        </p:txBody>
      </p:sp>
    </p:spTree>
    <p:extLst>
      <p:ext uri="{BB962C8B-B14F-4D97-AF65-F5344CB8AC3E}">
        <p14:creationId xmlns:p14="http://schemas.microsoft.com/office/powerpoint/2010/main" val="256052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63816" y="1615361"/>
            <a:ext cx="7335338" cy="954107"/>
          </a:xfrm>
          <a:prstGeom prst="rect">
            <a:avLst/>
          </a:prstGeom>
          <a:noFill/>
        </p:spPr>
        <p:txBody>
          <a:bodyPr wrap="square" rtlCol="0">
            <a:spAutoFit/>
          </a:bodyPr>
          <a:lstStyle/>
          <a:p>
            <a:r>
              <a:rPr lang="es-ES" sz="2800" b="1" dirty="0" smtClean="0">
                <a:solidFill>
                  <a:schemeClr val="accent6">
                    <a:lumMod val="75000"/>
                  </a:schemeClr>
                </a:solidFill>
              </a:rPr>
              <a:t>¿Qué </a:t>
            </a:r>
            <a:r>
              <a:rPr lang="es-ES" sz="2800" b="1" dirty="0">
                <a:solidFill>
                  <a:schemeClr val="accent6">
                    <a:lumMod val="75000"/>
                  </a:schemeClr>
                </a:solidFill>
              </a:rPr>
              <a:t>cautela debemos tener en relación al trabajo? (2 MCP, 375:4- 376:0).</a:t>
            </a:r>
            <a:endParaRPr lang="pt-BR" sz="2800" b="1" dirty="0">
              <a:solidFill>
                <a:schemeClr val="accent6">
                  <a:lumMod val="75000"/>
                </a:schemeClr>
              </a:solidFill>
            </a:endParaRPr>
          </a:p>
        </p:txBody>
      </p:sp>
      <p:sp>
        <p:nvSpPr>
          <p:cNvPr id="4" name="CaixaDeTexto 3"/>
          <p:cNvSpPr txBox="1"/>
          <p:nvPr/>
        </p:nvSpPr>
        <p:spPr>
          <a:xfrm>
            <a:off x="273277" y="3016612"/>
            <a:ext cx="8625877" cy="1785104"/>
          </a:xfrm>
          <a:prstGeom prst="rect">
            <a:avLst/>
          </a:prstGeom>
          <a:noFill/>
        </p:spPr>
        <p:txBody>
          <a:bodyPr wrap="square" rtlCol="0">
            <a:spAutoFit/>
          </a:bodyPr>
          <a:lstStyle/>
          <a:p>
            <a:pPr algn="ctr"/>
            <a:r>
              <a:rPr lang="es-ES" sz="2200" b="1" dirty="0">
                <a:solidFill>
                  <a:srgbClr val="432003"/>
                </a:solidFill>
              </a:rPr>
              <a:t>“[...] Se necesita ejercicio físico diario para disfrutar de salud. No es el trabajo, sino el _________________ de trabajo, sin períodos de descanso, lo que quebranta a la gente, y pone en peligro las fuerzas vitales. Los que trabajan en exceso pronto llegan a la situación de trabajar en forma desesperada”.</a:t>
            </a:r>
            <a:endParaRPr lang="pt-BR" sz="2200" b="1" dirty="0">
              <a:solidFill>
                <a:srgbClr val="432003"/>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1527297"/>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79824" y="141734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3</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167310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692</TotalTime>
  <Words>1811</Words>
  <Application>Microsoft Office PowerPoint</Application>
  <PresentationFormat>Apresentação na tela (16:10)</PresentationFormat>
  <Paragraphs>79</Paragraphs>
  <Slides>29</Slides>
  <Notes>0</Notes>
  <HiddenSlides>0</HiddenSlides>
  <MMClips>0</MMClips>
  <ScaleCrop>false</ScaleCrop>
  <HeadingPairs>
    <vt:vector size="4" baseType="variant">
      <vt:variant>
        <vt:lpstr>Tema</vt:lpstr>
      </vt:variant>
      <vt:variant>
        <vt:i4>1</vt:i4>
      </vt:variant>
      <vt:variant>
        <vt:lpstr>Títulos de slides</vt:lpstr>
      </vt:variant>
      <vt:variant>
        <vt:i4>29</vt:i4>
      </vt:variant>
    </vt:vector>
  </HeadingPairs>
  <TitlesOfParts>
    <vt:vector size="30"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Alana</dc:creator>
  <cp:lastModifiedBy>Alana</cp:lastModifiedBy>
  <cp:revision>16</cp:revision>
  <dcterms:created xsi:type="dcterms:W3CDTF">2016-12-18T22:29:45Z</dcterms:created>
  <dcterms:modified xsi:type="dcterms:W3CDTF">2016-12-26T23:30:50Z</dcterms:modified>
</cp:coreProperties>
</file>