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67" r:id="rId5"/>
    <p:sldId id="268" r:id="rId6"/>
    <p:sldId id="269" r:id="rId7"/>
    <p:sldId id="270" r:id="rId8"/>
    <p:sldId id="271" r:id="rId9"/>
    <p:sldId id="272" r:id="rId10"/>
    <p:sldId id="273" r:id="rId11"/>
    <p:sldId id="274" r:id="rId12"/>
    <p:sldId id="275" r:id="rId13"/>
    <p:sldId id="285" r:id="rId14"/>
    <p:sldId id="276" r:id="rId15"/>
    <p:sldId id="277" r:id="rId16"/>
    <p:sldId id="278" r:id="rId17"/>
    <p:sldId id="279" r:id="rId18"/>
    <p:sldId id="280" r:id="rId19"/>
    <p:sldId id="281" r:id="rId20"/>
    <p:sldId id="282" r:id="rId21"/>
    <p:sldId id="283" r:id="rId22"/>
    <p:sldId id="284"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80" d="100"/>
          <a:sy n="80" d="100"/>
        </p:scale>
        <p:origin x="-780" y="-492"/>
      </p:cViewPr>
      <p:guideLst>
        <p:guide orient="horz" pos="573"/>
        <p:guide orient="horz"/>
        <p:guide orient="horz" pos="576"/>
        <p:guide pos="5558"/>
        <p:guide pos="4422"/>
        <p:guide pos="1519"/>
        <p:guide pos="1383"/>
        <p:guide pos="3107"/>
        <p:guide pos="3925"/>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784600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3790514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3864470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3542308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270553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1999642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6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183283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3426004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1341063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97179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01A8E81-2B3A-4C87-BCC8-DFE01304BFA5}" type="datetimeFigureOut">
              <a:rPr lang="es-AR" smtClean="0"/>
              <a:pPr/>
              <a:t>23/04/2012</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24E4B85F-98A1-469F-9234-39193FD89FE8}" type="slidenum">
              <a:rPr lang="es-AR" smtClean="0"/>
              <a:pPr/>
              <a:t>‹nº›</a:t>
            </a:fld>
            <a:endParaRPr lang="es-AR"/>
          </a:p>
        </p:txBody>
      </p:sp>
    </p:spTree>
    <p:extLst>
      <p:ext uri="{BB962C8B-B14F-4D97-AF65-F5344CB8AC3E}">
        <p14:creationId xmlns:p14="http://schemas.microsoft.com/office/powerpoint/2010/main" xmlns="" val="385710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1A8E81-2B3A-4C87-BCC8-DFE01304BFA5}" type="datetimeFigureOut">
              <a:rPr lang="es-AR" smtClean="0"/>
              <a:pPr/>
              <a:t>23/04/2012</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4B85F-98A1-469F-9234-39193FD89FE8}" type="slidenum">
              <a:rPr lang="es-AR" smtClean="0"/>
              <a:pPr/>
              <a:t>‹nº›</a:t>
            </a:fld>
            <a:endParaRPr lang="es-AR"/>
          </a:p>
        </p:txBody>
      </p:sp>
      <p:pic>
        <p:nvPicPr>
          <p:cNvPr id="7" name="Picture 6" descr="frenteCap15.jpg"/>
          <p:cNvPicPr>
            <a:picLocks noChangeAspect="1"/>
          </p:cNvPicPr>
          <p:nvPr userDrawn="1"/>
        </p:nvPicPr>
        <p:blipFill>
          <a:blip r:embed="rId13" cstate="print">
            <a:extLst>
              <a:ext uri="{28A0092B-C50C-407E-A947-70E740481C1C}">
                <a14:useLocalDpi xmlns:a14="http://schemas.microsoft.com/office/drawing/2010/main" xmlns="" val="0"/>
              </a:ext>
            </a:extLst>
          </a:blip>
          <a:stretch>
            <a:fillRect/>
          </a:stretch>
        </p:blipFill>
        <p:spPr>
          <a:xfrm>
            <a:off x="0" y="0"/>
            <a:ext cx="9144000" cy="6856629"/>
          </a:xfrm>
          <a:prstGeom prst="rect">
            <a:avLst/>
          </a:prstGeom>
        </p:spPr>
      </p:pic>
      <p:pic>
        <p:nvPicPr>
          <p:cNvPr id="8" name="Picture 7" descr="fundosCap15.jpg"/>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0" y="0"/>
            <a:ext cx="9144000" cy="6856629"/>
          </a:xfrm>
          <a:prstGeom prst="rect">
            <a:avLst/>
          </a:prstGeom>
        </p:spPr>
      </p:pic>
    </p:spTree>
    <p:extLst>
      <p:ext uri="{BB962C8B-B14F-4D97-AF65-F5344CB8AC3E}">
        <p14:creationId xmlns:p14="http://schemas.microsoft.com/office/powerpoint/2010/main" xmlns="" val="1139136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VTS_07_1.VOB"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enteCap15.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512" y="0"/>
            <a:ext cx="9144000" cy="6856629"/>
          </a:xfrm>
          <a:prstGeom prst="rect">
            <a:avLst/>
          </a:prstGeom>
        </p:spPr>
      </p:pic>
      <p:sp>
        <p:nvSpPr>
          <p:cNvPr id="3" name="2 Subtítulo"/>
          <p:cNvSpPr>
            <a:spLocks noGrp="1"/>
          </p:cNvSpPr>
          <p:nvPr>
            <p:ph type="subTitle" idx="1"/>
          </p:nvPr>
        </p:nvSpPr>
        <p:spPr>
          <a:xfrm>
            <a:off x="2339752" y="6453336"/>
            <a:ext cx="6400800" cy="360040"/>
          </a:xfrm>
        </p:spPr>
        <p:txBody>
          <a:bodyPr>
            <a:noAutofit/>
          </a:bodyPr>
          <a:lstStyle/>
          <a:p>
            <a:pPr algn="r"/>
            <a:r>
              <a:rPr lang="pt-BR" sz="1100" dirty="0">
                <a:solidFill>
                  <a:srgbClr val="000000"/>
                </a:solidFill>
                <a:latin typeface="Trebuchet MS"/>
                <a:cs typeface="Trebuchet MS"/>
              </a:rPr>
              <a:t>Pr. </a:t>
            </a:r>
            <a:r>
              <a:rPr lang="pt-BR" sz="1100" dirty="0" err="1">
                <a:solidFill>
                  <a:srgbClr val="000000"/>
                </a:solidFill>
                <a:latin typeface="Trebuchet MS"/>
                <a:cs typeface="Trebuchet MS"/>
              </a:rPr>
              <a:t>Geison</a:t>
            </a:r>
            <a:r>
              <a:rPr lang="pt-BR" sz="1100" dirty="0">
                <a:solidFill>
                  <a:srgbClr val="000000"/>
                </a:solidFill>
                <a:latin typeface="Trebuchet MS"/>
                <a:cs typeface="Trebuchet MS"/>
              </a:rPr>
              <a:t> Florêncio – EVANGELISTA  </a:t>
            </a:r>
            <a:r>
              <a:rPr lang="pt-BR" sz="1100" dirty="0" err="1">
                <a:solidFill>
                  <a:srgbClr val="000000"/>
                </a:solidFill>
                <a:latin typeface="Trebuchet MS"/>
                <a:cs typeface="Trebuchet MS"/>
              </a:rPr>
              <a:t>y</a:t>
            </a:r>
            <a:r>
              <a:rPr lang="pt-BR" sz="1100" dirty="0">
                <a:solidFill>
                  <a:srgbClr val="000000"/>
                </a:solidFill>
                <a:latin typeface="Trebuchet MS"/>
                <a:cs typeface="Trebuchet MS"/>
              </a:rPr>
              <a:t> MIPES UNB</a:t>
            </a:r>
          </a:p>
          <a:p>
            <a:pPr algn="r"/>
            <a:endParaRPr lang="pt-BR" sz="1100" dirty="0">
              <a:solidFill>
                <a:srgbClr val="000000"/>
              </a:solidFill>
              <a:latin typeface="Trebuchet MS"/>
              <a:cs typeface="Trebuchet MS"/>
            </a:endParaRPr>
          </a:p>
        </p:txBody>
      </p:sp>
      <p:sp>
        <p:nvSpPr>
          <p:cNvPr id="5" name="Subtítulo 2"/>
          <p:cNvSpPr txBox="1">
            <a:spLocks/>
          </p:cNvSpPr>
          <p:nvPr/>
        </p:nvSpPr>
        <p:spPr>
          <a:xfrm>
            <a:off x="179512" y="5373216"/>
            <a:ext cx="3636466" cy="96031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80000"/>
              </a:lnSpc>
              <a:defRPr/>
            </a:pPr>
            <a:r>
              <a:rPr lang="es-ES_tradnl" sz="2400" dirty="0" smtClean="0">
                <a:solidFill>
                  <a:srgbClr val="000000"/>
                </a:solidFill>
                <a:latin typeface="Trebuchet MS"/>
                <a:cs typeface="Trebuchet MS"/>
              </a:rPr>
              <a:t>EL EVANGELISMO Y </a:t>
            </a:r>
            <a:br>
              <a:rPr lang="es-ES_tradnl" sz="2400" dirty="0" smtClean="0">
                <a:solidFill>
                  <a:srgbClr val="000000"/>
                </a:solidFill>
                <a:latin typeface="Trebuchet MS"/>
                <a:cs typeface="Trebuchet MS"/>
              </a:rPr>
            </a:br>
            <a:r>
              <a:rPr lang="es-ES_tradnl" sz="2400" dirty="0" smtClean="0">
                <a:solidFill>
                  <a:srgbClr val="000000"/>
                </a:solidFill>
                <a:latin typeface="Trebuchet MS"/>
                <a:cs typeface="Trebuchet MS"/>
              </a:rPr>
              <a:t>EL GRUPO PEQUEÑO</a:t>
            </a:r>
            <a:endParaRPr lang="es-ES_tradnl" sz="2400" dirty="0">
              <a:solidFill>
                <a:srgbClr val="000000"/>
              </a:solidFill>
              <a:latin typeface="Trebuchet MS"/>
              <a:cs typeface="Trebuchet MS"/>
            </a:endParaRPr>
          </a:p>
        </p:txBody>
      </p:sp>
      <p:sp>
        <p:nvSpPr>
          <p:cNvPr id="6" name="TextBox 5"/>
          <p:cNvSpPr txBox="1">
            <a:spLocks noChangeArrowheads="1"/>
          </p:cNvSpPr>
          <p:nvPr/>
        </p:nvSpPr>
        <p:spPr bwMode="auto">
          <a:xfrm>
            <a:off x="250825" y="260350"/>
            <a:ext cx="16573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pt-BR" sz="1800" b="1" dirty="0">
                <a:latin typeface="Trebuchet MS"/>
                <a:cs typeface="Trebuchet MS"/>
              </a:rPr>
              <a:t>CAP</a:t>
            </a:r>
            <a:r>
              <a:rPr lang="pt-BR" sz="1800" b="1" dirty="0" smtClean="0">
                <a:latin typeface="Trebuchet MS"/>
                <a:cs typeface="Trebuchet MS"/>
              </a:rPr>
              <a:t>.2</a:t>
            </a:r>
            <a:endParaRPr lang="pt-BR" sz="1800" dirty="0">
              <a:latin typeface="Trebuchet MS"/>
              <a:cs typeface="Trebuchet MS"/>
            </a:endParaRPr>
          </a:p>
          <a:p>
            <a:pPr eaLnBrk="1" hangingPunct="1"/>
            <a:endParaRPr lang="en-US" sz="1800" dirty="0"/>
          </a:p>
        </p:txBody>
      </p:sp>
    </p:spTree>
    <p:extLst>
      <p:ext uri="{BB962C8B-B14F-4D97-AF65-F5344CB8AC3E}">
        <p14:creationId xmlns:p14="http://schemas.microsoft.com/office/powerpoint/2010/main" xmlns="" val="4279679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72467971.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91680" y="1628800"/>
            <a:ext cx="5400393" cy="3740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p:cNvSpPr/>
          <p:nvPr/>
        </p:nvSpPr>
        <p:spPr>
          <a:xfrm>
            <a:off x="4067944" y="836712"/>
            <a:ext cx="909424" cy="584776"/>
          </a:xfrm>
          <a:prstGeom prst="rect">
            <a:avLst/>
          </a:prstGeom>
        </p:spPr>
        <p:txBody>
          <a:bodyPr wrap="none">
            <a:spAutoFit/>
          </a:bodyPr>
          <a:lstStyle/>
          <a:p>
            <a:pPr>
              <a:defRPr/>
            </a:pPr>
            <a:r>
              <a:rPr lang="en-US" sz="3200" b="1" dirty="0">
                <a:solidFill>
                  <a:srgbClr val="660066"/>
                </a:solidFill>
                <a:effectLst>
                  <a:outerShdw blurRad="38100" dist="38100" dir="2700000" algn="tl">
                    <a:srgbClr val="000000">
                      <a:alpha val="43137"/>
                    </a:srgbClr>
                  </a:outerShdw>
                </a:effectLst>
                <a:latin typeface="Trebuchet MS"/>
                <a:cs typeface="Trebuchet MS"/>
              </a:rPr>
              <a:t>Red</a:t>
            </a:r>
          </a:p>
        </p:txBody>
      </p:sp>
      <p:sp>
        <p:nvSpPr>
          <p:cNvPr id="5" name="Retângulo 4"/>
          <p:cNvSpPr/>
          <p:nvPr/>
        </p:nvSpPr>
        <p:spPr>
          <a:xfrm>
            <a:off x="3707904" y="5589240"/>
            <a:ext cx="1522572" cy="584776"/>
          </a:xfrm>
          <a:prstGeom prst="rect">
            <a:avLst/>
          </a:prstGeom>
        </p:spPr>
        <p:txBody>
          <a:bodyPr wrap="none">
            <a:spAutoFit/>
          </a:bodyPr>
          <a:lstStyle/>
          <a:p>
            <a:pPr>
              <a:defRPr/>
            </a:pPr>
            <a:r>
              <a:rPr lang="es-PE" sz="3200" b="1" dirty="0" smtClean="0">
                <a:solidFill>
                  <a:srgbClr val="660066"/>
                </a:solidFill>
                <a:effectLst>
                  <a:outerShdw blurRad="38100" dist="38100" dir="2700000" algn="tl">
                    <a:srgbClr val="000000">
                      <a:alpha val="43137"/>
                    </a:srgbClr>
                  </a:outerShdw>
                </a:effectLst>
                <a:latin typeface="Trebuchet MS"/>
                <a:cs typeface="Trebuchet MS"/>
              </a:rPr>
              <a:t>Unidad</a:t>
            </a:r>
            <a:endParaRPr lang="es-PE" sz="3200" b="1" dirty="0">
              <a:solidFill>
                <a:srgbClr val="660066"/>
              </a:solidFill>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3654329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hutterstock_62426269.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752" y="620688"/>
            <a:ext cx="9144001" cy="607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tângulo 2"/>
          <p:cNvSpPr/>
          <p:nvPr/>
        </p:nvSpPr>
        <p:spPr>
          <a:xfrm>
            <a:off x="395536" y="768350"/>
            <a:ext cx="8748464" cy="954107"/>
          </a:xfrm>
          <a:prstGeom prst="rect">
            <a:avLst/>
          </a:prstGeom>
        </p:spPr>
        <p:txBody>
          <a:bodyPr wrap="square">
            <a:spAutoFit/>
          </a:bodyPr>
          <a:lstStyle/>
          <a:p>
            <a:pPr algn="ctr">
              <a:defRPr/>
            </a:pPr>
            <a:r>
              <a:rPr lang="es-ES_tradnl" sz="2800" b="1" dirty="0">
                <a:solidFill>
                  <a:srgbClr val="660066"/>
                </a:solidFill>
                <a:effectLst>
                  <a:outerShdw blurRad="38100" dist="38100" dir="2700000" algn="tl">
                    <a:srgbClr val="000000">
                      <a:alpha val="43137"/>
                    </a:srgbClr>
                  </a:outerShdw>
                </a:effectLst>
                <a:latin typeface="Trebuchet MS"/>
                <a:cs typeface="Trebuchet MS"/>
              </a:rPr>
              <a:t>Que relación podemos </a:t>
            </a:r>
            <a:r>
              <a:rPr lang="es-ES_tradnl" sz="2800" b="1" dirty="0" smtClean="0">
                <a:solidFill>
                  <a:srgbClr val="660066"/>
                </a:solidFill>
                <a:effectLst>
                  <a:outerShdw blurRad="38100" dist="38100" dir="2700000" algn="tl">
                    <a:srgbClr val="000000">
                      <a:alpha val="43137"/>
                    </a:srgbClr>
                  </a:outerShdw>
                </a:effectLst>
                <a:latin typeface="Trebuchet MS"/>
                <a:cs typeface="Trebuchet MS"/>
              </a:rPr>
              <a:t>hacer entre </a:t>
            </a:r>
            <a:r>
              <a:rPr lang="es-ES_tradnl" sz="2800" b="1" dirty="0">
                <a:solidFill>
                  <a:srgbClr val="660066"/>
                </a:solidFill>
                <a:effectLst>
                  <a:outerShdw blurRad="38100" dist="38100" dir="2700000" algn="tl">
                    <a:srgbClr val="000000">
                      <a:alpha val="43137"/>
                    </a:srgbClr>
                  </a:outerShdw>
                </a:effectLst>
                <a:latin typeface="Trebuchet MS"/>
                <a:cs typeface="Trebuchet MS"/>
              </a:rPr>
              <a:t>la </a:t>
            </a:r>
            <a:r>
              <a:rPr lang="es-ES_tradnl" sz="2800" b="1" dirty="0" smtClean="0">
                <a:solidFill>
                  <a:srgbClr val="660066"/>
                </a:solidFill>
                <a:effectLst>
                  <a:outerShdw blurRad="38100" dist="38100" dir="2700000" algn="tl">
                    <a:srgbClr val="000000">
                      <a:alpha val="43137"/>
                    </a:srgbClr>
                  </a:outerShdw>
                </a:effectLst>
                <a:latin typeface="Trebuchet MS"/>
                <a:cs typeface="Trebuchet MS"/>
              </a:rPr>
              <a:t>pesca con </a:t>
            </a:r>
            <a:r>
              <a:rPr lang="es-ES_tradnl" sz="2800" b="1" dirty="0">
                <a:solidFill>
                  <a:srgbClr val="660066"/>
                </a:solidFill>
                <a:effectLst>
                  <a:outerShdw blurRad="38100" dist="38100" dir="2700000" algn="tl">
                    <a:srgbClr val="000000">
                      <a:alpha val="43137"/>
                    </a:srgbClr>
                  </a:outerShdw>
                </a:effectLst>
                <a:latin typeface="Trebuchet MS"/>
                <a:cs typeface="Trebuchet MS"/>
              </a:rPr>
              <a:t>red y el </a:t>
            </a:r>
            <a:r>
              <a:rPr lang="es-ES_tradnl" sz="2800" b="1" dirty="0" smtClean="0">
                <a:solidFill>
                  <a:srgbClr val="660066"/>
                </a:solidFill>
                <a:effectLst>
                  <a:outerShdw blurRad="38100" dist="38100" dir="2700000" algn="tl">
                    <a:srgbClr val="000000">
                      <a:alpha val="43137"/>
                    </a:srgbClr>
                  </a:outerShdw>
                </a:effectLst>
                <a:latin typeface="Trebuchet MS"/>
                <a:cs typeface="Trebuchet MS"/>
              </a:rPr>
              <a:t>evangelismo de la Amistad en </a:t>
            </a:r>
            <a:r>
              <a:rPr lang="es-ES_tradnl" sz="2800" b="1" dirty="0" err="1" smtClean="0">
                <a:solidFill>
                  <a:srgbClr val="660066"/>
                </a:solidFill>
                <a:effectLst>
                  <a:outerShdw blurRad="38100" dist="38100" dir="2700000" algn="tl">
                    <a:srgbClr val="000000">
                      <a:alpha val="43137"/>
                    </a:srgbClr>
                  </a:outerShdw>
                </a:effectLst>
                <a:latin typeface="Trebuchet MS"/>
                <a:cs typeface="Trebuchet MS"/>
              </a:rPr>
              <a:t>GPs</a:t>
            </a:r>
            <a:r>
              <a:rPr lang="es-ES_tradnl" sz="2800" b="1" dirty="0" smtClean="0">
                <a:solidFill>
                  <a:srgbClr val="660066"/>
                </a:solidFill>
                <a:effectLst>
                  <a:outerShdw blurRad="38100" dist="38100" dir="2700000" algn="tl">
                    <a:srgbClr val="000000">
                      <a:alpha val="43137"/>
                    </a:srgbClr>
                  </a:outerShdw>
                </a:effectLst>
                <a:latin typeface="Trebuchet MS"/>
                <a:cs typeface="Trebuchet MS"/>
              </a:rPr>
              <a:t>?</a:t>
            </a:r>
            <a:endParaRPr lang="es-ES_tradnl" sz="2800" b="1" dirty="0">
              <a:solidFill>
                <a:srgbClr val="660066"/>
              </a:solidFill>
              <a:effectLst>
                <a:outerShdw blurRad="38100" dist="38100" dir="2700000" algn="tl">
                  <a:srgbClr val="000000">
                    <a:alpha val="43137"/>
                  </a:srgbClr>
                </a:outerShdw>
              </a:effectLst>
              <a:latin typeface="Trebuchet MS"/>
              <a:cs typeface="Trebuchet MS"/>
            </a:endParaRPr>
          </a:p>
        </p:txBody>
      </p:sp>
      <p:sp>
        <p:nvSpPr>
          <p:cNvPr id="5" name="Retângulo 4"/>
          <p:cNvSpPr/>
          <p:nvPr/>
        </p:nvSpPr>
        <p:spPr>
          <a:xfrm>
            <a:off x="2051720" y="5448126"/>
            <a:ext cx="5892558" cy="1077218"/>
          </a:xfrm>
          <a:prstGeom prst="rect">
            <a:avLst/>
          </a:prstGeom>
        </p:spPr>
        <p:txBody>
          <a:bodyPr wrap="none">
            <a:spAutoFit/>
          </a:bodyPr>
          <a:lstStyle/>
          <a:p>
            <a:pPr algn="ctr">
              <a:defRPr/>
            </a:pPr>
            <a:r>
              <a:rPr lang="es-ES_tradnl" sz="3200" b="1" dirty="0">
                <a:solidFill>
                  <a:srgbClr val="660066"/>
                </a:solidFill>
                <a:effectLst>
                  <a:outerShdw blurRad="38100" dist="38100" dir="2700000" algn="tl">
                    <a:srgbClr val="000000">
                      <a:alpha val="43137"/>
                    </a:srgbClr>
                  </a:outerShdw>
                </a:effectLst>
                <a:latin typeface="Trebuchet MS"/>
                <a:cs typeface="Trebuchet MS"/>
              </a:rPr>
              <a:t>Los “compañeros” se unieron </a:t>
            </a:r>
          </a:p>
          <a:p>
            <a:pPr algn="ctr">
              <a:defRPr/>
            </a:pPr>
            <a:r>
              <a:rPr lang="es-ES_tradnl" sz="3200" b="1" dirty="0">
                <a:solidFill>
                  <a:srgbClr val="660066"/>
                </a:solidFill>
                <a:effectLst>
                  <a:outerShdw blurRad="38100" dist="38100" dir="2700000" algn="tl">
                    <a:srgbClr val="000000">
                      <a:alpha val="43137"/>
                    </a:srgbClr>
                  </a:outerShdw>
                </a:effectLst>
                <a:latin typeface="Trebuchet MS"/>
                <a:cs typeface="Trebuchet MS"/>
              </a:rPr>
              <a:t>para jalar las redes(</a:t>
            </a:r>
            <a:r>
              <a:rPr lang="es-ES_tradnl" sz="3200" b="1" dirty="0" err="1">
                <a:solidFill>
                  <a:srgbClr val="660066"/>
                </a:solidFill>
                <a:effectLst>
                  <a:outerShdw blurRad="38100" dist="38100" dir="2700000" algn="tl">
                    <a:srgbClr val="000000">
                      <a:alpha val="43137"/>
                    </a:srgbClr>
                  </a:outerShdw>
                </a:effectLst>
                <a:latin typeface="Trebuchet MS"/>
                <a:cs typeface="Trebuchet MS"/>
              </a:rPr>
              <a:t>Lc</a:t>
            </a:r>
            <a:r>
              <a:rPr lang="es-ES_tradnl" sz="3200" b="1" dirty="0">
                <a:solidFill>
                  <a:srgbClr val="660066"/>
                </a:solidFill>
                <a:effectLst>
                  <a:outerShdw blurRad="38100" dist="38100" dir="2700000" algn="tl">
                    <a:srgbClr val="000000">
                      <a:alpha val="43137"/>
                    </a:srgbClr>
                  </a:outerShdw>
                </a:effectLst>
                <a:latin typeface="Trebuchet MS"/>
                <a:cs typeface="Trebuchet MS"/>
              </a:rPr>
              <a:t> 5:7)</a:t>
            </a:r>
          </a:p>
        </p:txBody>
      </p:sp>
    </p:spTree>
    <p:extLst>
      <p:ext uri="{BB962C8B-B14F-4D97-AF65-F5344CB8AC3E}">
        <p14:creationId xmlns:p14="http://schemas.microsoft.com/office/powerpoint/2010/main" xmlns="" val="2414819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43608" y="1700808"/>
            <a:ext cx="7488831" cy="3416320"/>
          </a:xfrm>
          <a:prstGeom prst="rect">
            <a:avLst/>
          </a:prstGeom>
        </p:spPr>
        <p:txBody>
          <a:bodyPr wrap="square">
            <a:spAutoFit/>
          </a:bodyPr>
          <a:lstStyle/>
          <a:p>
            <a:pPr>
              <a:defRPr/>
            </a:pPr>
            <a:r>
              <a:rPr lang="es-ES_tradnl" sz="3200" b="1" dirty="0" smtClean="0">
                <a:effectLst>
                  <a:outerShdw blurRad="38100" dist="38100" dir="2700000" algn="tl">
                    <a:srgbClr val="000000">
                      <a:alpha val="43137"/>
                    </a:srgbClr>
                  </a:outerShdw>
                </a:effectLst>
                <a:latin typeface="Trebuchet MS"/>
                <a:cs typeface="Trebuchet MS"/>
              </a:rPr>
              <a:t>“</a:t>
            </a:r>
            <a:r>
              <a:rPr lang="es-ES_tradnl" sz="3200" b="1" dirty="0">
                <a:effectLst>
                  <a:outerShdw blurRad="38100" dist="38100" dir="2700000" algn="tl">
                    <a:srgbClr val="000000">
                      <a:alpha val="43137"/>
                    </a:srgbClr>
                  </a:outerShdw>
                </a:effectLst>
                <a:latin typeface="Trebuchet MS"/>
                <a:cs typeface="Trebuchet MS"/>
              </a:rPr>
              <a:t>Participantes” - Gr. </a:t>
            </a:r>
            <a:r>
              <a:rPr lang="es-ES_tradnl" sz="3200" b="1" dirty="0" err="1">
                <a:effectLst>
                  <a:outerShdw blurRad="38100" dist="38100" dir="2700000" algn="tl">
                    <a:srgbClr val="000000">
                      <a:alpha val="43137"/>
                    </a:srgbClr>
                  </a:outerShdw>
                </a:effectLst>
                <a:latin typeface="Trebuchet MS"/>
                <a:cs typeface="Trebuchet MS"/>
              </a:rPr>
              <a:t>métojos</a:t>
            </a:r>
            <a:r>
              <a:rPr lang="es-ES_tradnl" sz="3200" b="1" dirty="0">
                <a:effectLst>
                  <a:outerShdw blurRad="38100" dist="38100" dir="2700000" algn="tl">
                    <a:srgbClr val="000000">
                      <a:alpha val="43137"/>
                    </a:srgbClr>
                  </a:outerShdw>
                </a:effectLst>
                <a:latin typeface="Trebuchet MS"/>
                <a:cs typeface="Trebuchet MS"/>
              </a:rPr>
              <a:t>, “aquel que comparte".    En </a:t>
            </a:r>
            <a:r>
              <a:rPr lang="es-ES_tradnl" sz="3200" b="1" dirty="0" err="1">
                <a:effectLst>
                  <a:outerShdw blurRad="38100" dist="38100" dir="2700000" algn="tl">
                    <a:srgbClr val="000000">
                      <a:alpha val="43137"/>
                    </a:srgbClr>
                  </a:outerShdw>
                </a:effectLst>
                <a:latin typeface="Trebuchet MS"/>
                <a:cs typeface="Trebuchet MS"/>
              </a:rPr>
              <a:t>Heb</a:t>
            </a:r>
            <a:r>
              <a:rPr lang="es-ES_tradnl" sz="3200" b="1" dirty="0">
                <a:effectLst>
                  <a:outerShdw blurRad="38100" dist="38100" dir="2700000" algn="tl">
                    <a:srgbClr val="000000">
                      <a:alpha val="43137"/>
                    </a:srgbClr>
                  </a:outerShdw>
                </a:effectLst>
                <a:latin typeface="Trebuchet MS"/>
                <a:cs typeface="Trebuchet MS"/>
              </a:rPr>
              <a:t>. 3: 1, 14; 12: 8, a palabra </a:t>
            </a:r>
            <a:r>
              <a:rPr lang="es-ES_tradnl" sz="3200" b="1" dirty="0" err="1">
                <a:effectLst>
                  <a:outerShdw blurRad="38100" dist="38100" dir="2700000" algn="tl">
                    <a:srgbClr val="000000">
                      <a:alpha val="43137"/>
                    </a:srgbClr>
                  </a:outerShdw>
                </a:effectLst>
                <a:latin typeface="Trebuchet MS"/>
                <a:cs typeface="Trebuchet MS"/>
              </a:rPr>
              <a:t>métojos</a:t>
            </a:r>
            <a:r>
              <a:rPr lang="es-ES_tradnl" sz="3200" b="1" dirty="0">
                <a:effectLst>
                  <a:outerShdw blurRad="38100" dist="38100" dir="2700000" algn="tl">
                    <a:srgbClr val="000000">
                      <a:alpha val="43137"/>
                    </a:srgbClr>
                  </a:outerShdw>
                </a:effectLst>
                <a:latin typeface="Trebuchet MS"/>
                <a:cs typeface="Trebuchet MS"/>
              </a:rPr>
              <a:t> se traduce como “copartícipe"; en este caso, con referencia a que somos participantes con Cristo”</a:t>
            </a:r>
            <a:r>
              <a:rPr lang="es-ES_tradnl" sz="3200" b="1" dirty="0" smtClean="0">
                <a:effectLst>
                  <a:outerShdw blurRad="38100" dist="38100" dir="2700000" algn="tl">
                    <a:srgbClr val="000000">
                      <a:alpha val="43137"/>
                    </a:srgbClr>
                  </a:outerShdw>
                </a:effectLst>
                <a:latin typeface="Trebuchet MS"/>
                <a:cs typeface="Trebuchet MS"/>
              </a:rPr>
              <a:t>. </a:t>
            </a:r>
            <a:endParaRPr lang="es-ES_tradnl" sz="3200" b="1" dirty="0" smtClean="0">
              <a:effectLst>
                <a:outerShdw blurRad="38100" dist="38100" dir="2700000" algn="tl">
                  <a:srgbClr val="000000">
                    <a:alpha val="43137"/>
                  </a:srgbClr>
                </a:outerShdw>
              </a:effectLst>
              <a:latin typeface="Trebuchet MS"/>
              <a:cs typeface="Trebuchet MS"/>
            </a:endParaRPr>
          </a:p>
          <a:p>
            <a:pPr>
              <a:defRPr/>
            </a:pPr>
            <a:r>
              <a:rPr lang="es-ES_tradnl" sz="2400" b="1" dirty="0" smtClean="0">
                <a:effectLst>
                  <a:outerShdw blurRad="38100" dist="38100" dir="2700000" algn="tl">
                    <a:srgbClr val="000000">
                      <a:alpha val="43137"/>
                    </a:srgbClr>
                  </a:outerShdw>
                </a:effectLst>
                <a:latin typeface="Trebuchet MS"/>
                <a:cs typeface="Trebuchet MS"/>
              </a:rPr>
              <a:t>(</a:t>
            </a:r>
            <a:r>
              <a:rPr lang="es-ES_tradnl" sz="2000" b="1" i="1" dirty="0">
                <a:effectLst>
                  <a:outerShdw blurRad="38100" dist="38100" dir="2700000" algn="tl">
                    <a:srgbClr val="000000">
                      <a:alpha val="43137"/>
                    </a:srgbClr>
                  </a:outerShdw>
                </a:effectLst>
                <a:latin typeface="Trebuchet MS"/>
                <a:cs typeface="Trebuchet MS"/>
              </a:rPr>
              <a:t>Comentario Bíblico Adventista, t.7, p. 424</a:t>
            </a:r>
            <a:r>
              <a:rPr lang="es-ES_tradnl" sz="2400" b="1" dirty="0">
                <a:effectLst>
                  <a:outerShdw blurRad="38100" dist="38100" dir="2700000" algn="tl">
                    <a:srgbClr val="000000">
                      <a:alpha val="43137"/>
                    </a:srgbClr>
                  </a:outerShdw>
                </a:effectLst>
                <a:latin typeface="Trebuchet MS"/>
                <a:cs typeface="Trebuchet MS"/>
              </a:rPr>
              <a:t>) </a:t>
            </a:r>
          </a:p>
        </p:txBody>
      </p:sp>
    </p:spTree>
    <p:extLst>
      <p:ext uri="{BB962C8B-B14F-4D97-AF65-F5344CB8AC3E}">
        <p14:creationId xmlns:p14="http://schemas.microsoft.com/office/powerpoint/2010/main" xmlns="" val="142222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55638" y="764704"/>
            <a:ext cx="7779717" cy="2554545"/>
          </a:xfrm>
          <a:prstGeom prst="rect">
            <a:avLst/>
          </a:prstGeom>
        </p:spPr>
        <p:txBody>
          <a:bodyPr wrap="square">
            <a:spAutoFit/>
          </a:bodyPr>
          <a:lstStyle/>
          <a:p>
            <a:pPr>
              <a:defRPr/>
            </a:pPr>
            <a:r>
              <a:rPr lang="es-ES_tradnl" sz="3200" b="1" dirty="0" smtClean="0">
                <a:effectLst>
                  <a:outerShdw blurRad="38100" dist="38100" dir="2700000" algn="tl">
                    <a:srgbClr val="000000">
                      <a:alpha val="43137"/>
                    </a:srgbClr>
                  </a:outerShdw>
                </a:effectLst>
                <a:latin typeface="Trebuchet MS"/>
                <a:cs typeface="Trebuchet MS"/>
              </a:rPr>
              <a:t>Dios </a:t>
            </a:r>
            <a:r>
              <a:rPr lang="es-ES_tradnl" sz="3200" b="1" dirty="0">
                <a:effectLst>
                  <a:outerShdw blurRad="38100" dist="38100" dir="2700000" algn="tl">
                    <a:srgbClr val="000000">
                      <a:alpha val="43137"/>
                    </a:srgbClr>
                  </a:outerShdw>
                </a:effectLst>
                <a:latin typeface="Trebuchet MS"/>
                <a:cs typeface="Trebuchet MS"/>
              </a:rPr>
              <a:t>desea que como pescadores de hombres del Siglo 21, nos unamos  en compañerismo cristiano , para participar  con él de una gran pesca.</a:t>
            </a:r>
          </a:p>
          <a:p>
            <a:pPr>
              <a:defRPr/>
            </a:pPr>
            <a:endParaRPr lang="es-ES_tradnl" sz="3200" b="1" dirty="0">
              <a:effectLst>
                <a:outerShdw blurRad="38100" dist="38100" dir="2700000" algn="tl">
                  <a:srgbClr val="000000">
                    <a:alpha val="43137"/>
                  </a:srgbClr>
                </a:outerShdw>
              </a:effectLst>
              <a:latin typeface="Trebuchet MS"/>
              <a:cs typeface="Trebuchet MS"/>
            </a:endParaRPr>
          </a:p>
        </p:txBody>
      </p:sp>
      <p:pic>
        <p:nvPicPr>
          <p:cNvPr id="4" name="Picture 2" descr="shutterstock_97364711.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20044" y="2441575"/>
            <a:ext cx="6624638" cy="4416425"/>
          </a:xfrm>
          <a:prstGeom prst="rect">
            <a:avLst/>
          </a:prstGeom>
          <a:noFill/>
          <a:ln>
            <a:noFill/>
          </a:ln>
          <a:effectLst>
            <a:softEdge rad="7112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30075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txBox="1">
            <a:spLocks/>
          </p:cNvSpPr>
          <p:nvPr/>
        </p:nvSpPr>
        <p:spPr>
          <a:xfrm>
            <a:off x="1622673" y="986880"/>
            <a:ext cx="7086453" cy="43924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_tradnl" sz="2500" b="1" dirty="0">
                <a:solidFill>
                  <a:srgbClr val="660066"/>
                </a:solidFill>
                <a:latin typeface="Trebuchet MS"/>
                <a:cs typeface="Trebuchet MS"/>
              </a:rPr>
              <a:t>II. Grupos Pequeños lugar ideal para el evangelismo de Amistad</a:t>
            </a:r>
          </a:p>
        </p:txBody>
      </p:sp>
      <p:pic>
        <p:nvPicPr>
          <p:cNvPr id="3" name="Picture 2" descr="shutterstock_79596553.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762000"/>
            <a:ext cx="9144000" cy="6096000"/>
          </a:xfrm>
          <a:prstGeom prst="rect">
            <a:avLst/>
          </a:prstGeom>
          <a:ln>
            <a:noFill/>
          </a:ln>
          <a:effectLst>
            <a:softEdge rad="812800"/>
          </a:effectLst>
        </p:spPr>
      </p:pic>
    </p:spTree>
    <p:extLst>
      <p:ext uri="{BB962C8B-B14F-4D97-AF65-F5344CB8AC3E}">
        <p14:creationId xmlns:p14="http://schemas.microsoft.com/office/powerpoint/2010/main" xmlns="" val="1689397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7526668.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496" y="980728"/>
            <a:ext cx="9144000" cy="6081346"/>
          </a:xfrm>
          <a:prstGeom prst="rect">
            <a:avLst/>
          </a:prstGeom>
          <a:effectLst>
            <a:softEdge rad="1231900"/>
          </a:effectLst>
        </p:spPr>
      </p:pic>
      <p:sp>
        <p:nvSpPr>
          <p:cNvPr id="3" name="Retângulo 2"/>
          <p:cNvSpPr/>
          <p:nvPr/>
        </p:nvSpPr>
        <p:spPr>
          <a:xfrm>
            <a:off x="1484536" y="692696"/>
            <a:ext cx="6895653" cy="1077218"/>
          </a:xfrm>
          <a:prstGeom prst="rect">
            <a:avLst/>
          </a:prstGeom>
        </p:spPr>
        <p:txBody>
          <a:bodyPr wrap="square">
            <a:spAutoFit/>
          </a:bodyPr>
          <a:lstStyle/>
          <a:p>
            <a:pPr algn="ctr">
              <a:defRPr/>
            </a:pPr>
            <a:r>
              <a:rPr lang="es-ES_tradnl" sz="3200" b="1" dirty="0">
                <a:effectLst>
                  <a:outerShdw blurRad="38100" dist="38100" dir="2700000" algn="tl">
                    <a:srgbClr val="000000">
                      <a:alpha val="43137"/>
                    </a:srgbClr>
                  </a:outerShdw>
                </a:effectLst>
                <a:latin typeface="Trebuchet MS"/>
                <a:cs typeface="Trebuchet MS"/>
              </a:rPr>
              <a:t>Cada miembro del Grupo Pequeño</a:t>
            </a:r>
          </a:p>
          <a:p>
            <a:pPr algn="ctr">
              <a:defRPr/>
            </a:pPr>
            <a:r>
              <a:rPr lang="es-ES_tradnl" sz="3200" b="1" dirty="0">
                <a:effectLst>
                  <a:outerShdw blurRad="38100" dist="38100" dir="2700000" algn="tl">
                    <a:srgbClr val="000000">
                      <a:alpha val="43137"/>
                    </a:srgbClr>
                  </a:outerShdw>
                </a:effectLst>
                <a:latin typeface="Trebuchet MS"/>
                <a:cs typeface="Trebuchet MS"/>
              </a:rPr>
              <a:t>Tiene una red de amistad</a:t>
            </a:r>
          </a:p>
        </p:txBody>
      </p:sp>
    </p:spTree>
    <p:extLst>
      <p:ext uri="{BB962C8B-B14F-4D97-AF65-F5344CB8AC3E}">
        <p14:creationId xmlns:p14="http://schemas.microsoft.com/office/powerpoint/2010/main" xmlns="" val="3337650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hutterstock_62426269.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69" y="1124744"/>
            <a:ext cx="9144001" cy="6075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tângulo 2"/>
          <p:cNvSpPr/>
          <p:nvPr/>
        </p:nvSpPr>
        <p:spPr>
          <a:xfrm>
            <a:off x="467544" y="764704"/>
            <a:ext cx="8568952" cy="1569660"/>
          </a:xfrm>
          <a:prstGeom prst="rect">
            <a:avLst/>
          </a:prstGeom>
        </p:spPr>
        <p:txBody>
          <a:bodyPr wrap="square">
            <a:spAutoFit/>
          </a:bodyPr>
          <a:lstStyle/>
          <a:p>
            <a:pPr>
              <a:defRPr/>
            </a:pPr>
            <a:r>
              <a:rPr lang="es-ES_tradnl" sz="3200" b="1" dirty="0">
                <a:effectLst>
                  <a:outerShdw blurRad="38100" dist="38100" dir="2700000" algn="tl">
                    <a:srgbClr val="000000">
                      <a:alpha val="43137"/>
                    </a:srgbClr>
                  </a:outerShdw>
                </a:effectLst>
                <a:latin typeface="Trebuchet MS"/>
                <a:cs typeface="Trebuchet MS"/>
              </a:rPr>
              <a:t>¿Como están siendo utilizadas  </a:t>
            </a:r>
            <a:r>
              <a:rPr lang="es-ES_tradnl" sz="3200" b="1" dirty="0" smtClean="0">
                <a:effectLst>
                  <a:outerShdw blurRad="38100" dist="38100" dir="2700000" algn="tl">
                    <a:srgbClr val="000000">
                      <a:alpha val="43137"/>
                    </a:srgbClr>
                  </a:outerShdw>
                </a:effectLst>
                <a:latin typeface="Trebuchet MS"/>
                <a:cs typeface="Trebuchet MS"/>
              </a:rPr>
              <a:t>las redes </a:t>
            </a:r>
            <a:r>
              <a:rPr lang="es-ES_tradnl" sz="3200" b="1" dirty="0">
                <a:effectLst>
                  <a:outerShdw blurRad="38100" dist="38100" dir="2700000" algn="tl">
                    <a:srgbClr val="000000">
                      <a:alpha val="43137"/>
                    </a:srgbClr>
                  </a:outerShdw>
                </a:effectLst>
                <a:latin typeface="Trebuchet MS"/>
                <a:cs typeface="Trebuchet MS"/>
              </a:rPr>
              <a:t>de la amistad para </a:t>
            </a:r>
            <a:r>
              <a:rPr lang="es-ES_tradnl" sz="3200" b="1" dirty="0" smtClean="0">
                <a:effectLst>
                  <a:outerShdw blurRad="38100" dist="38100" dir="2700000" algn="tl">
                    <a:srgbClr val="000000">
                      <a:alpha val="43137"/>
                    </a:srgbClr>
                  </a:outerShdw>
                </a:effectLst>
                <a:latin typeface="Trebuchet MS"/>
                <a:cs typeface="Trebuchet MS"/>
              </a:rPr>
              <a:t>el evangelismo </a:t>
            </a:r>
            <a:r>
              <a:rPr lang="es-ES_tradnl" sz="3200" b="1" dirty="0">
                <a:effectLst>
                  <a:outerShdw blurRad="38100" dist="38100" dir="2700000" algn="tl">
                    <a:srgbClr val="000000">
                      <a:alpha val="43137"/>
                    </a:srgbClr>
                  </a:outerShdw>
                </a:effectLst>
                <a:latin typeface="Trebuchet MS"/>
                <a:cs typeface="Trebuchet MS"/>
              </a:rPr>
              <a:t>en su GP?</a:t>
            </a:r>
          </a:p>
          <a:p>
            <a:pPr>
              <a:defRPr/>
            </a:pPr>
            <a:endParaRPr lang="es-ES_tradnl" sz="3200" b="1"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2728207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87624" y="908720"/>
            <a:ext cx="7255693" cy="4647426"/>
          </a:xfrm>
          <a:prstGeom prst="rect">
            <a:avLst/>
          </a:prstGeom>
        </p:spPr>
        <p:txBody>
          <a:bodyPr wrap="square">
            <a:spAutoFit/>
          </a:bodyPr>
          <a:lstStyle/>
          <a:p>
            <a:pPr>
              <a:defRPr/>
            </a:pPr>
            <a:r>
              <a:rPr lang="es-ES_tradnl" sz="3200" b="1" dirty="0">
                <a:effectLst>
                  <a:outerShdw blurRad="38100" dist="38100" dir="2700000" algn="tl">
                    <a:srgbClr val="000000">
                      <a:alpha val="43137"/>
                    </a:srgbClr>
                  </a:outerShdw>
                </a:effectLst>
                <a:latin typeface="Trebuchet MS"/>
                <a:cs typeface="Trebuchet MS"/>
              </a:rPr>
              <a:t>Descubrimiento!</a:t>
            </a:r>
          </a:p>
          <a:p>
            <a:pPr>
              <a:defRPr/>
            </a:pPr>
            <a:r>
              <a:rPr lang="es-ES_tradnl" sz="3200" b="1" dirty="0" smtClean="0">
                <a:effectLst>
                  <a:outerShdw blurRad="38100" dist="38100" dir="2700000" algn="tl">
                    <a:srgbClr val="000000">
                      <a:alpha val="43137"/>
                    </a:srgbClr>
                  </a:outerShdw>
                </a:effectLst>
                <a:latin typeface="Trebuchet MS"/>
                <a:cs typeface="Trebuchet MS"/>
              </a:rPr>
              <a:t>1. Muchas </a:t>
            </a:r>
            <a:r>
              <a:rPr lang="es-ES_tradnl" sz="3200" b="1" dirty="0">
                <a:effectLst>
                  <a:outerShdw blurRad="38100" dist="38100" dir="2700000" algn="tl">
                    <a:srgbClr val="000000">
                      <a:alpha val="43137"/>
                    </a:srgbClr>
                  </a:outerShdw>
                </a:effectLst>
                <a:latin typeface="Trebuchet MS"/>
                <a:cs typeface="Trebuchet MS"/>
              </a:rPr>
              <a:t>personas tienen una imagen mental poco realista del evangelismo</a:t>
            </a:r>
            <a:r>
              <a:rPr lang="es-ES_tradnl" sz="3200" b="1" dirty="0" smtClean="0">
                <a:effectLst>
                  <a:outerShdw blurRad="38100" dist="38100" dir="2700000" algn="tl">
                    <a:srgbClr val="000000">
                      <a:alpha val="43137"/>
                    </a:srgbClr>
                  </a:outerShdw>
                </a:effectLst>
                <a:latin typeface="Trebuchet MS"/>
                <a:cs typeface="Trebuchet MS"/>
              </a:rPr>
              <a:t>.</a:t>
            </a:r>
          </a:p>
          <a:p>
            <a:pPr>
              <a:defRPr/>
            </a:pPr>
            <a:endParaRPr lang="es-ES_tradnl" sz="800" b="1" dirty="0">
              <a:effectLst>
                <a:outerShdw blurRad="38100" dist="38100" dir="2700000" algn="tl">
                  <a:srgbClr val="000000">
                    <a:alpha val="43137"/>
                  </a:srgbClr>
                </a:outerShdw>
              </a:effectLst>
              <a:latin typeface="Trebuchet MS"/>
              <a:cs typeface="Trebuchet MS"/>
            </a:endParaRPr>
          </a:p>
          <a:p>
            <a:pPr marL="457200" indent="-457200">
              <a:buFont typeface="Arial"/>
              <a:buChar char="•"/>
              <a:defRPr/>
            </a:pPr>
            <a:r>
              <a:rPr lang="es-ES_tradnl" sz="3200" b="1" dirty="0">
                <a:effectLst>
                  <a:outerShdw blurRad="38100" dist="38100" dir="2700000" algn="tl">
                    <a:srgbClr val="000000">
                      <a:alpha val="43137"/>
                    </a:srgbClr>
                  </a:outerShdw>
                </a:effectLst>
                <a:latin typeface="Trebuchet MS"/>
                <a:cs typeface="Trebuchet MS"/>
              </a:rPr>
              <a:t>Se sienten nerviosas o </a:t>
            </a:r>
            <a:r>
              <a:rPr lang="es-ES_tradnl" sz="3200" b="1" dirty="0" smtClean="0">
                <a:effectLst>
                  <a:outerShdw blurRad="38100" dist="38100" dir="2700000" algn="tl">
                    <a:srgbClr val="000000">
                      <a:alpha val="43137"/>
                    </a:srgbClr>
                  </a:outerShdw>
                </a:effectLst>
                <a:latin typeface="Trebuchet MS"/>
                <a:cs typeface="Trebuchet MS"/>
              </a:rPr>
              <a:t>culpables;</a:t>
            </a:r>
            <a:endParaRPr lang="es-ES_tradnl" sz="3200" b="1" dirty="0">
              <a:effectLst>
                <a:outerShdw blurRad="38100" dist="38100" dir="2700000" algn="tl">
                  <a:srgbClr val="000000">
                    <a:alpha val="43137"/>
                  </a:srgbClr>
                </a:outerShdw>
              </a:effectLst>
              <a:latin typeface="Trebuchet MS"/>
              <a:cs typeface="Trebuchet MS"/>
            </a:endParaRPr>
          </a:p>
          <a:p>
            <a:pPr marL="457200" indent="-457200">
              <a:buFont typeface="Arial"/>
              <a:buChar char="•"/>
              <a:defRPr/>
            </a:pPr>
            <a:r>
              <a:rPr lang="es-ES_tradnl" sz="3200" b="1" dirty="0">
                <a:effectLst>
                  <a:outerShdw blurRad="38100" dist="38100" dir="2700000" algn="tl">
                    <a:srgbClr val="000000">
                      <a:alpha val="43137"/>
                    </a:srgbClr>
                  </a:outerShdw>
                </a:effectLst>
                <a:latin typeface="Trebuchet MS"/>
                <a:cs typeface="Trebuchet MS"/>
              </a:rPr>
              <a:t> Pero se sienten bien al hablar de que manera recibieron el evangelio.</a:t>
            </a:r>
          </a:p>
          <a:p>
            <a:pPr>
              <a:defRPr/>
            </a:pPr>
            <a:endParaRPr lang="es-ES_tradnl" sz="3200" b="1"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496719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46461" y="375791"/>
            <a:ext cx="7776864" cy="1077218"/>
          </a:xfrm>
          <a:prstGeom prst="rect">
            <a:avLst/>
          </a:prstGeom>
        </p:spPr>
        <p:txBody>
          <a:bodyPr wrap="square">
            <a:spAutoFit/>
          </a:bodyPr>
          <a:lstStyle/>
          <a:p>
            <a:pPr algn="ctr">
              <a:defRPr/>
            </a:pPr>
            <a:r>
              <a:rPr lang="es-ES_tradnl" sz="3200" b="1" dirty="0">
                <a:effectLst>
                  <a:outerShdw blurRad="38100" dist="38100" dir="2700000" algn="tl">
                    <a:srgbClr val="000000">
                      <a:alpha val="43137"/>
                    </a:srgbClr>
                  </a:outerShdw>
                </a:effectLst>
                <a:latin typeface="Trebuchet MS"/>
                <a:cs typeface="Trebuchet MS"/>
              </a:rPr>
              <a:t>2. Los mejores  evangelistas  son  cristianos  comunes.</a:t>
            </a:r>
          </a:p>
        </p:txBody>
      </p:sp>
      <p:pic>
        <p:nvPicPr>
          <p:cNvPr id="4" name="Picture 3" descr="I:\DCIM\124CANON\IMG_2411.JPG"/>
          <p:cNvPicPr>
            <a:picLocks noChangeAspect="1" noChangeArrowheads="1"/>
          </p:cNvPicPr>
          <p:nvPr/>
        </p:nvPicPr>
        <p:blipFill>
          <a:blip r:embed="rId2" cstate="print"/>
          <a:srcRect/>
          <a:stretch>
            <a:fillRect/>
          </a:stretch>
        </p:blipFill>
        <p:spPr bwMode="auto">
          <a:xfrm>
            <a:off x="6156176" y="1628800"/>
            <a:ext cx="1899924" cy="1872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1" descr="d:\Users\geison.arley\Desktop\119CANON\IMG_1941.JPG"/>
          <p:cNvPicPr>
            <a:picLocks noChangeAspect="1" noChangeArrowheads="1"/>
          </p:cNvPicPr>
          <p:nvPr/>
        </p:nvPicPr>
        <p:blipFill>
          <a:blip r:embed="rId3" cstate="print"/>
          <a:srcRect/>
          <a:stretch>
            <a:fillRect/>
          </a:stretch>
        </p:blipFill>
        <p:spPr bwMode="auto">
          <a:xfrm>
            <a:off x="1027078" y="1626687"/>
            <a:ext cx="2248778" cy="1882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d:\Users\geison.arley\Desktop\Diversas Pastas Pr. Geison\Fotografias\Encontro de casais Recife\Imagem 084.jpg">
            <a:hlinkClick r:id="rId4" action="ppaction://hlinkfile"/>
          </p:cNvPr>
          <p:cNvPicPr>
            <a:picLocks noChangeAspect="1" noChangeArrowheads="1"/>
          </p:cNvPicPr>
          <p:nvPr/>
        </p:nvPicPr>
        <p:blipFill>
          <a:blip r:embed="rId5" cstate="print"/>
          <a:srcRect/>
          <a:stretch>
            <a:fillRect/>
          </a:stretch>
        </p:blipFill>
        <p:spPr bwMode="auto">
          <a:xfrm>
            <a:off x="2339752" y="4056901"/>
            <a:ext cx="2429182"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d:\Users\geison.arley\Desktop\Diversas Pastas Pr. Geison\Fotografias\I Congresso PGs da MOPA\IMG_1809.JPG"/>
          <p:cNvPicPr>
            <a:picLocks noChangeAspect="1" noChangeArrowheads="1"/>
          </p:cNvPicPr>
          <p:nvPr/>
        </p:nvPicPr>
        <p:blipFill>
          <a:blip r:embed="rId6" cstate="print"/>
          <a:srcRect/>
          <a:stretch>
            <a:fillRect/>
          </a:stretch>
        </p:blipFill>
        <p:spPr bwMode="auto">
          <a:xfrm>
            <a:off x="5292080" y="4022709"/>
            <a:ext cx="2357454"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2" descr="d:\Users\geison.arley\Desktop\Diversas Pastas Pr. Geison\Fotografias\I Congresso PGs da MOPA\IMG_1720.JPG"/>
          <p:cNvPicPr>
            <a:picLocks noChangeAspect="1" noChangeArrowheads="1"/>
          </p:cNvPicPr>
          <p:nvPr/>
        </p:nvPicPr>
        <p:blipFill>
          <a:blip r:embed="rId7" cstate="print"/>
          <a:srcRect/>
          <a:stretch>
            <a:fillRect/>
          </a:stretch>
        </p:blipFill>
        <p:spPr bwMode="auto">
          <a:xfrm>
            <a:off x="3635896" y="1556792"/>
            <a:ext cx="2232248" cy="1847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91395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74733013.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832" y="980728"/>
            <a:ext cx="9144000" cy="6096711"/>
          </a:xfrm>
          <a:prstGeom prst="rect">
            <a:avLst/>
          </a:prstGeom>
          <a:effectLst>
            <a:softEdge rad="1270000"/>
          </a:effectLst>
        </p:spPr>
      </p:pic>
      <p:sp>
        <p:nvSpPr>
          <p:cNvPr id="3" name="Retângulo 2"/>
          <p:cNvSpPr/>
          <p:nvPr/>
        </p:nvSpPr>
        <p:spPr>
          <a:xfrm>
            <a:off x="1043608" y="1056382"/>
            <a:ext cx="7471295" cy="1077218"/>
          </a:xfrm>
          <a:prstGeom prst="rect">
            <a:avLst/>
          </a:prstGeom>
        </p:spPr>
        <p:txBody>
          <a:bodyPr wrap="square">
            <a:spAutoFit/>
          </a:bodyPr>
          <a:lstStyle/>
          <a:p>
            <a:pPr>
              <a:defRPr/>
            </a:pPr>
            <a:r>
              <a:rPr lang="es-ES_tradnl" sz="3200" b="1" dirty="0">
                <a:effectLst>
                  <a:outerShdw blurRad="38100" dist="38100" dir="2700000" algn="tl">
                    <a:srgbClr val="000000">
                      <a:alpha val="43137"/>
                    </a:srgbClr>
                  </a:outerShdw>
                </a:effectLst>
                <a:latin typeface="Trebuchet MS"/>
                <a:cs typeface="Trebuchet MS"/>
              </a:rPr>
              <a:t>En el ensayo “Una expedición para el </a:t>
            </a:r>
            <a:r>
              <a:rPr lang="es-ES_tradnl" sz="3200" b="1" dirty="0" err="1" smtClean="0">
                <a:effectLst>
                  <a:outerShdw blurRad="38100" dist="38100" dir="2700000" algn="tl">
                    <a:srgbClr val="000000">
                      <a:alpha val="43137"/>
                    </a:srgbClr>
                  </a:outerShdw>
                </a:effectLst>
                <a:latin typeface="Trebuchet MS"/>
                <a:cs typeface="Trebuchet MS"/>
              </a:rPr>
              <a:t>pólo</a:t>
            </a:r>
            <a:r>
              <a:rPr lang="es-ES_tradnl" sz="3200" b="1" dirty="0" smtClean="0">
                <a:effectLst>
                  <a:outerShdw blurRad="38100" dist="38100" dir="2700000" algn="tl">
                    <a:srgbClr val="000000">
                      <a:alpha val="43137"/>
                    </a:srgbClr>
                  </a:outerShdw>
                </a:effectLst>
                <a:latin typeface="Trebuchet MS"/>
                <a:cs typeface="Trebuchet MS"/>
              </a:rPr>
              <a:t> De </a:t>
            </a:r>
            <a:r>
              <a:rPr lang="es-ES_tradnl" sz="3200" b="1" dirty="0" err="1">
                <a:effectLst>
                  <a:outerShdw blurRad="38100" dist="38100" dir="2700000" algn="tl">
                    <a:srgbClr val="000000">
                      <a:alpha val="43137"/>
                    </a:srgbClr>
                  </a:outerShdw>
                </a:effectLst>
                <a:latin typeface="Trebuchet MS"/>
                <a:cs typeface="Trebuchet MS"/>
              </a:rPr>
              <a:t>Annie</a:t>
            </a:r>
            <a:r>
              <a:rPr lang="es-ES_tradnl" sz="3200" b="1" dirty="0">
                <a:effectLst>
                  <a:outerShdw blurRad="38100" dist="38100" dir="2700000" algn="tl">
                    <a:srgbClr val="000000">
                      <a:alpha val="43137"/>
                    </a:srgbClr>
                  </a:outerShdw>
                </a:effectLst>
                <a:latin typeface="Trebuchet MS"/>
                <a:cs typeface="Trebuchet MS"/>
              </a:rPr>
              <a:t> </a:t>
            </a:r>
            <a:r>
              <a:rPr lang="es-ES_tradnl" sz="3200" b="1" dirty="0" err="1">
                <a:effectLst>
                  <a:outerShdw blurRad="38100" dist="38100" dir="2700000" algn="tl">
                    <a:srgbClr val="000000">
                      <a:alpha val="43137"/>
                    </a:srgbClr>
                  </a:outerShdw>
                </a:effectLst>
                <a:latin typeface="Trebuchet MS"/>
                <a:cs typeface="Trebuchet MS"/>
              </a:rPr>
              <a:t>Dillard</a:t>
            </a:r>
            <a:r>
              <a:rPr lang="es-ES_tradnl" sz="3200" b="1" dirty="0">
                <a:effectLst>
                  <a:outerShdw blurRad="38100" dist="38100" dir="2700000" algn="tl">
                    <a:srgbClr val="000000">
                      <a:alpha val="43137"/>
                    </a:srgbClr>
                  </a:outerShdw>
                </a:effectLst>
                <a:latin typeface="Trebuchet MS"/>
                <a:cs typeface="Trebuchet MS"/>
              </a:rPr>
              <a:t> </a:t>
            </a:r>
          </a:p>
        </p:txBody>
      </p:sp>
    </p:spTree>
    <p:extLst>
      <p:ext uri="{BB962C8B-B14F-4D97-AF65-F5344CB8AC3E}">
        <p14:creationId xmlns:p14="http://schemas.microsoft.com/office/powerpoint/2010/main" xmlns="" val="3179960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txBox="1">
            <a:spLocks/>
          </p:cNvSpPr>
          <p:nvPr/>
        </p:nvSpPr>
        <p:spPr>
          <a:xfrm>
            <a:off x="1331640" y="1556792"/>
            <a:ext cx="7224861" cy="222827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_tradnl" sz="2500" dirty="0" smtClean="0">
                <a:solidFill>
                  <a:srgbClr val="000000"/>
                </a:solidFill>
                <a:latin typeface="Trebuchet MS"/>
                <a:cs typeface="Trebuchet MS"/>
              </a:rPr>
              <a:t>“</a:t>
            </a:r>
            <a:r>
              <a:rPr lang="es-ES_tradnl" sz="2500" dirty="0">
                <a:solidFill>
                  <a:srgbClr val="000000"/>
                </a:solidFill>
                <a:latin typeface="Trebuchet MS"/>
                <a:cs typeface="Trebuchet MS"/>
              </a:rPr>
              <a:t>Andando junto al mar de Galilea, vio a Simón y a Andrés su hermano, que echaban la red en el mar; porque eran pescadores. Y les dijo Jesús: Venid en pos de mí, y haré que seáis pescadores de hombres.” </a:t>
            </a:r>
            <a:r>
              <a:rPr lang="es-ES_tradnl" sz="2500" baseline="30000" dirty="0">
                <a:solidFill>
                  <a:srgbClr val="000000"/>
                </a:solidFill>
                <a:latin typeface="Trebuchet MS"/>
                <a:cs typeface="Trebuchet MS"/>
              </a:rPr>
              <a:t>(Marcos 1:16 - 17)</a:t>
            </a:r>
          </a:p>
        </p:txBody>
      </p:sp>
      <p:pic>
        <p:nvPicPr>
          <p:cNvPr id="5" name="Picture 1" descr="Fishermen_Soft_Edge.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30686" y="2420888"/>
            <a:ext cx="4711700"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9185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43608" y="1700808"/>
            <a:ext cx="7848872" cy="3539430"/>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Carl </a:t>
            </a:r>
            <a:r>
              <a:rPr lang="es-ES_tradnl" sz="3200" dirty="0">
                <a:effectLst>
                  <a:outerShdw blurRad="38100" dist="38100" dir="2700000" algn="tl">
                    <a:srgbClr val="000000">
                      <a:alpha val="43137"/>
                    </a:srgbClr>
                  </a:outerShdw>
                </a:effectLst>
                <a:latin typeface="Trebuchet MS"/>
                <a:cs typeface="Trebuchet MS"/>
              </a:rPr>
              <a:t>George Escribió en su libro </a:t>
            </a:r>
          </a:p>
          <a:p>
            <a:pPr>
              <a:defRPr/>
            </a:pPr>
            <a:r>
              <a:rPr lang="es-ES_tradnl" sz="3200" dirty="0" smtClean="0">
                <a:effectLst>
                  <a:outerShdw blurRad="38100" dist="38100" dir="2700000" algn="tl">
                    <a:srgbClr val="000000">
                      <a:alpha val="43137"/>
                    </a:srgbClr>
                  </a:outerShdw>
                </a:effectLst>
                <a:latin typeface="Trebuchet MS"/>
                <a:cs typeface="Trebuchet MS"/>
              </a:rPr>
              <a:t>“</a:t>
            </a:r>
            <a:r>
              <a:rPr lang="es-ES_tradnl" sz="3200" dirty="0">
                <a:effectLst>
                  <a:outerShdw blurRad="38100" dist="38100" dir="2700000" algn="tl">
                    <a:srgbClr val="000000">
                      <a:alpha val="43137"/>
                    </a:srgbClr>
                  </a:outerShdw>
                </a:effectLst>
                <a:latin typeface="Trebuchet MS"/>
                <a:cs typeface="Trebuchet MS"/>
              </a:rPr>
              <a:t>Cómo quebrar barreras de crecimiento” </a:t>
            </a:r>
            <a:r>
              <a:rPr lang="es-ES_tradnl" sz="3200" dirty="0" smtClean="0">
                <a:effectLst>
                  <a:outerShdw blurRad="38100" dist="38100" dir="2700000" algn="tl">
                    <a:srgbClr val="000000">
                      <a:alpha val="43137"/>
                    </a:srgbClr>
                  </a:outerShdw>
                </a:effectLst>
                <a:latin typeface="Trebuchet MS"/>
                <a:cs typeface="Trebuchet MS"/>
              </a:rPr>
              <a:t>basado </a:t>
            </a:r>
            <a:r>
              <a:rPr lang="es-ES_tradnl" sz="3200" dirty="0">
                <a:effectLst>
                  <a:outerShdw blurRad="38100" dist="38100" dir="2700000" algn="tl">
                    <a:srgbClr val="000000">
                      <a:alpha val="43137"/>
                    </a:srgbClr>
                  </a:outerShdw>
                </a:effectLst>
                <a:latin typeface="Trebuchet MS"/>
                <a:cs typeface="Trebuchet MS"/>
              </a:rPr>
              <a:t>en Efesios </a:t>
            </a:r>
            <a:r>
              <a:rPr lang="es-ES_tradnl" sz="3200" dirty="0" smtClean="0">
                <a:effectLst>
                  <a:outerShdw blurRad="38100" dist="38100" dir="2700000" algn="tl">
                    <a:srgbClr val="000000">
                      <a:alpha val="43137"/>
                    </a:srgbClr>
                  </a:outerShdw>
                </a:effectLst>
                <a:latin typeface="Trebuchet MS"/>
                <a:cs typeface="Trebuchet MS"/>
              </a:rPr>
              <a:t>4:11</a:t>
            </a: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a:t>
            </a:r>
            <a:r>
              <a:rPr lang="es-ES_tradnl" sz="3200" dirty="0">
                <a:effectLst>
                  <a:outerShdw blurRad="38100" dist="38100" dir="2700000" algn="tl">
                    <a:srgbClr val="000000">
                      <a:alpha val="43137"/>
                    </a:srgbClr>
                  </a:outerShdw>
                </a:effectLst>
                <a:latin typeface="Trebuchet MS"/>
                <a:cs typeface="Trebuchet MS"/>
              </a:rPr>
              <a:t>La iglesia en estos últimos días deberá entrenar  a sus laicos para cumplir la misión”</a:t>
            </a:r>
          </a:p>
        </p:txBody>
      </p:sp>
    </p:spTree>
    <p:extLst>
      <p:ext uri="{BB962C8B-B14F-4D97-AF65-F5344CB8AC3E}">
        <p14:creationId xmlns:p14="http://schemas.microsoft.com/office/powerpoint/2010/main" xmlns="" val="1234188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88592446.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210728"/>
            <a:ext cx="9144000" cy="6647272"/>
          </a:xfrm>
          <a:prstGeom prst="rect">
            <a:avLst/>
          </a:prstGeom>
          <a:effectLst>
            <a:softEdge rad="1270000"/>
          </a:effectLst>
        </p:spPr>
      </p:pic>
      <p:sp>
        <p:nvSpPr>
          <p:cNvPr id="3" name="Retângulo 2"/>
          <p:cNvSpPr/>
          <p:nvPr/>
        </p:nvSpPr>
        <p:spPr>
          <a:xfrm>
            <a:off x="395536" y="914400"/>
            <a:ext cx="6336356" cy="1077218"/>
          </a:xfrm>
          <a:prstGeom prst="rect">
            <a:avLst/>
          </a:prstGeom>
        </p:spPr>
        <p:txBody>
          <a:bodyPr wrap="square">
            <a:spAutoFit/>
          </a:bodyPr>
          <a:lstStyle/>
          <a:p>
            <a:pPr>
              <a:defRPr/>
            </a:pPr>
            <a:r>
              <a:rPr lang="es-ES_tradnl" sz="3200" b="1" dirty="0">
                <a:effectLst>
                  <a:outerShdw blurRad="38100" dist="38100" dir="2700000" algn="tl">
                    <a:srgbClr val="000000">
                      <a:alpha val="43137"/>
                    </a:srgbClr>
                  </a:outerShdw>
                </a:effectLst>
                <a:latin typeface="Trebuchet MS"/>
                <a:cs typeface="Trebuchet MS"/>
              </a:rPr>
              <a:t>3. El amor activo es importante para llevar  a otros a Cristo.</a:t>
            </a:r>
          </a:p>
        </p:txBody>
      </p:sp>
    </p:spTree>
    <p:extLst>
      <p:ext uri="{BB962C8B-B14F-4D97-AF65-F5344CB8AC3E}">
        <p14:creationId xmlns:p14="http://schemas.microsoft.com/office/powerpoint/2010/main" xmlns="" val="201765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utterstock_67683715.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404664"/>
            <a:ext cx="9144000" cy="6305089"/>
          </a:xfrm>
          <a:prstGeom prst="rect">
            <a:avLst/>
          </a:prstGeom>
          <a:effectLst>
            <a:softEdge rad="1270000"/>
          </a:effectLst>
        </p:spPr>
      </p:pic>
      <p:sp>
        <p:nvSpPr>
          <p:cNvPr id="4" name="2 Subtítulo"/>
          <p:cNvSpPr txBox="1">
            <a:spLocks/>
          </p:cNvSpPr>
          <p:nvPr/>
        </p:nvSpPr>
        <p:spPr>
          <a:xfrm>
            <a:off x="683568" y="986880"/>
            <a:ext cx="4248796" cy="43924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S_tradnl" sz="3600" b="1" dirty="0" smtClean="0">
                <a:solidFill>
                  <a:srgbClr val="660066"/>
                </a:solidFill>
                <a:latin typeface="Trebuchet MS"/>
                <a:cs typeface="Trebuchet MS"/>
              </a:rPr>
              <a:t>III.COMO HACER EL EVANGELISMO DE LA AMISTAD EFICAZ EN SU GP</a:t>
            </a:r>
            <a:endParaRPr lang="es-ES_tradnl" sz="3600" b="1" dirty="0">
              <a:solidFill>
                <a:srgbClr val="660066"/>
              </a:solidFill>
              <a:latin typeface="Trebuchet MS"/>
              <a:cs typeface="Trebuchet MS"/>
            </a:endParaRPr>
          </a:p>
        </p:txBody>
      </p:sp>
    </p:spTree>
    <p:extLst>
      <p:ext uri="{BB962C8B-B14F-4D97-AF65-F5344CB8AC3E}">
        <p14:creationId xmlns:p14="http://schemas.microsoft.com/office/powerpoint/2010/main" xmlns="" val="151469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15616" y="769938"/>
            <a:ext cx="7776864" cy="5016757"/>
          </a:xfrm>
          <a:prstGeom prst="rect">
            <a:avLst/>
          </a:prstGeom>
        </p:spPr>
        <p:txBody>
          <a:bodyPr wrap="square">
            <a:spAutoFit/>
          </a:bodyPr>
          <a:lstStyle/>
          <a:p>
            <a:pPr>
              <a:defRPr/>
            </a:pPr>
            <a:r>
              <a:rPr lang="es-ES_tradnl" sz="3200" b="1" dirty="0" smtClean="0">
                <a:solidFill>
                  <a:srgbClr val="660066"/>
                </a:solidFill>
                <a:effectLst>
                  <a:outerShdw blurRad="38100" dist="38100" dir="2700000" algn="tl">
                    <a:srgbClr val="000000">
                      <a:alpha val="43137"/>
                    </a:srgbClr>
                  </a:outerShdw>
                </a:effectLst>
                <a:latin typeface="Trebuchet MS"/>
                <a:cs typeface="Trebuchet MS"/>
              </a:rPr>
              <a:t>UTILIZANDO DOS PRINCIPIOS:</a:t>
            </a:r>
          </a:p>
          <a:p>
            <a:pPr>
              <a:defRPr/>
            </a:pPr>
            <a:r>
              <a:rPr lang="es-ES_tradnl" sz="3200" b="1" dirty="0" smtClean="0">
                <a:solidFill>
                  <a:srgbClr val="660066"/>
                </a:solidFill>
                <a:effectLst>
                  <a:outerShdw blurRad="38100" dist="38100" dir="2700000" algn="tl">
                    <a:srgbClr val="000000">
                      <a:alpha val="43137"/>
                    </a:srgbClr>
                  </a:outerShdw>
                </a:effectLst>
                <a:latin typeface="Trebuchet MS"/>
                <a:cs typeface="Trebuchet MS"/>
              </a:rPr>
              <a:t>Amistad </a:t>
            </a:r>
            <a:r>
              <a:rPr lang="es-ES_tradnl" sz="3200" b="1" dirty="0">
                <a:solidFill>
                  <a:srgbClr val="660066"/>
                </a:solidFill>
                <a:effectLst>
                  <a:outerShdw blurRad="38100" dist="38100" dir="2700000" algn="tl">
                    <a:srgbClr val="000000">
                      <a:alpha val="43137"/>
                    </a:srgbClr>
                  </a:outerShdw>
                </a:effectLst>
                <a:latin typeface="Trebuchet MS"/>
                <a:cs typeface="Trebuchet MS"/>
              </a:rPr>
              <a:t>y trabajo en parejas</a:t>
            </a:r>
          </a:p>
          <a:p>
            <a:pPr>
              <a:defRPr/>
            </a:pPr>
            <a:r>
              <a:rPr lang="es-ES_tradnl" sz="3200" dirty="0" smtClean="0">
                <a:effectLst>
                  <a:outerShdw blurRad="38100" dist="38100" dir="2700000" algn="tl">
                    <a:srgbClr val="000000">
                      <a:alpha val="43137"/>
                    </a:srgbClr>
                  </a:outerShdw>
                </a:effectLst>
                <a:latin typeface="Trebuchet MS"/>
                <a:cs typeface="Trebuchet MS"/>
              </a:rPr>
              <a:t>“</a:t>
            </a:r>
            <a:r>
              <a:rPr lang="es-ES_tradnl" sz="3200" dirty="0">
                <a:effectLst>
                  <a:outerShdw blurRad="38100" dist="38100" dir="2700000" algn="tl">
                    <a:srgbClr val="000000">
                      <a:alpha val="43137"/>
                    </a:srgbClr>
                  </a:outerShdw>
                </a:effectLst>
                <a:latin typeface="Trebuchet MS"/>
                <a:cs typeface="Trebuchet MS"/>
              </a:rPr>
              <a:t>Sólo el método de Cristo será el que dará éxito para llegar a la gente. El Salvador trataba con los hombres como quien deseaba hacerles bien. Les mostraba simpatía, atendía a sus necesidades y se ganaba su confianza. Entonces les decía: “Seguidme..“ </a:t>
            </a:r>
            <a:r>
              <a:rPr lang="es-ES_tradnl" sz="3200" baseline="30000" dirty="0">
                <a:effectLst>
                  <a:outerShdw blurRad="38100" dist="38100" dir="2700000" algn="tl">
                    <a:srgbClr val="000000">
                      <a:alpha val="43137"/>
                    </a:srgbClr>
                  </a:outerShdw>
                </a:effectLst>
                <a:latin typeface="Trebuchet MS"/>
                <a:cs typeface="Trebuchet MS"/>
              </a:rPr>
              <a:t>MC, p. 102</a:t>
            </a: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1596801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43608" y="1124744"/>
            <a:ext cx="7275909" cy="4031873"/>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a:t>
            </a:r>
            <a:r>
              <a:rPr lang="es-ES_tradnl" sz="3200" dirty="0">
                <a:effectLst>
                  <a:outerShdw blurRad="38100" dist="38100" dir="2700000" algn="tl">
                    <a:srgbClr val="000000">
                      <a:alpha val="43137"/>
                    </a:srgbClr>
                  </a:outerShdw>
                </a:effectLst>
                <a:latin typeface="Trebuchet MS"/>
                <a:cs typeface="Trebuchet MS"/>
              </a:rPr>
              <a:t>Por qué es que nos hemos apartado del método de trabajo que fue instituido por el gran Maestro? ¿Por qué es que los trabajadores en su causa hoy en día no son enviados de dos en dos? “¡Oh!—decís—no tenemos obreros suficientes para ocupar el campo”. </a:t>
            </a:r>
          </a:p>
        </p:txBody>
      </p:sp>
    </p:spTree>
    <p:extLst>
      <p:ext uri="{BB962C8B-B14F-4D97-AF65-F5344CB8AC3E}">
        <p14:creationId xmlns:p14="http://schemas.microsoft.com/office/powerpoint/2010/main" xmlns="" val="19686182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43608" y="1268760"/>
            <a:ext cx="7344816" cy="4031873"/>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Entonces </a:t>
            </a:r>
            <a:r>
              <a:rPr lang="es-ES_tradnl" sz="3200" dirty="0">
                <a:effectLst>
                  <a:outerShdw blurRad="38100" dist="38100" dir="2700000" algn="tl">
                    <a:srgbClr val="000000">
                      <a:alpha val="43137"/>
                    </a:srgbClr>
                  </a:outerShdw>
                </a:effectLst>
                <a:latin typeface="Trebuchet MS"/>
                <a:cs typeface="Trebuchet MS"/>
              </a:rPr>
              <a:t>ocupad menos territorio. Enviad a los obreros a los lugares donde el camino parece abierto, y enseñad la preciosa verdad para este tiempo. ¿No podemos ver sabiduría en que dos vayan juntos a predicar el Evangelio? </a:t>
            </a:r>
            <a:r>
              <a:rPr lang="es-ES_tradnl" sz="3200" i="1" baseline="30000" dirty="0">
                <a:effectLst>
                  <a:outerShdw blurRad="38100" dist="38100" dir="2700000" algn="tl">
                    <a:srgbClr val="000000">
                      <a:alpha val="43137"/>
                    </a:srgbClr>
                  </a:outerShdw>
                </a:effectLst>
                <a:latin typeface="Trebuchet MS"/>
                <a:cs typeface="Trebuchet MS"/>
              </a:rPr>
              <a:t>Evangelismo, p. 59</a:t>
            </a: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16087106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971600" y="1772816"/>
            <a:ext cx="7344816" cy="2062103"/>
          </a:xfrm>
          <a:prstGeom prst="rect">
            <a:avLst/>
          </a:prstGeom>
        </p:spPr>
        <p:txBody>
          <a:bodyPr wrap="square">
            <a:spAutoFit/>
          </a:bodyPr>
          <a:lstStyle/>
          <a:p>
            <a:pPr>
              <a:defRPr/>
            </a:pPr>
            <a:r>
              <a:rPr lang="es-ES_tradnl" sz="3200" dirty="0">
                <a:effectLst>
                  <a:outerShdw blurRad="38100" dist="38100" dir="2700000" algn="tl">
                    <a:srgbClr val="000000">
                      <a:alpha val="43137"/>
                    </a:srgbClr>
                  </a:outerShdw>
                </a:effectLst>
                <a:latin typeface="Trebuchet MS"/>
                <a:cs typeface="Trebuchet MS"/>
              </a:rPr>
              <a:t>Las  </a:t>
            </a:r>
            <a:r>
              <a:rPr lang="es-ES_tradnl" sz="3200" dirty="0" smtClean="0">
                <a:effectLst>
                  <a:outerShdw blurRad="38100" dist="38100" dir="2700000" algn="tl">
                    <a:srgbClr val="000000">
                      <a:alpha val="43137"/>
                    </a:srgbClr>
                  </a:outerShdw>
                </a:effectLst>
                <a:latin typeface="Trebuchet MS"/>
                <a:cs typeface="Trebuchet MS"/>
              </a:rPr>
              <a:t>personas  </a:t>
            </a:r>
            <a:r>
              <a:rPr lang="es-ES_tradnl" sz="3200" dirty="0">
                <a:effectLst>
                  <a:outerShdw blurRad="38100" dist="38100" dir="2700000" algn="tl">
                    <a:srgbClr val="000000">
                      <a:alpha val="43137"/>
                    </a:srgbClr>
                  </a:outerShdw>
                </a:effectLst>
                <a:latin typeface="Trebuchet MS"/>
                <a:cs typeface="Trebuchet MS"/>
              </a:rPr>
              <a:t>de las historias bíblicas del Nuevo testamento eran frecuentemente llevados a Cristo a través de amigos y parientes.</a:t>
            </a:r>
          </a:p>
        </p:txBody>
      </p:sp>
    </p:spTree>
    <p:extLst>
      <p:ext uri="{BB962C8B-B14F-4D97-AF65-F5344CB8AC3E}">
        <p14:creationId xmlns:p14="http://schemas.microsoft.com/office/powerpoint/2010/main" xmlns="" val="1651372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55576" y="769938"/>
            <a:ext cx="8136904" cy="4360168"/>
          </a:xfrm>
          <a:prstGeom prst="rect">
            <a:avLst/>
          </a:prstGeom>
        </p:spPr>
        <p:txBody>
          <a:bodyPr wrap="square">
            <a:spAutoFit/>
          </a:bodyPr>
          <a:lstStyle/>
          <a:p>
            <a:pPr>
              <a:defRPr/>
            </a:pPr>
            <a:r>
              <a:rPr lang="es-ES_tradnl" sz="3200" b="1" dirty="0" smtClean="0">
                <a:solidFill>
                  <a:srgbClr val="660066"/>
                </a:solidFill>
                <a:effectLst>
                  <a:outerShdw blurRad="38100" dist="38100" dir="2700000" algn="tl">
                    <a:srgbClr val="000000">
                      <a:alpha val="43137"/>
                    </a:srgbClr>
                  </a:outerShdw>
                </a:effectLst>
                <a:latin typeface="Trebuchet MS"/>
                <a:cs typeface="Trebuchet MS"/>
              </a:rPr>
              <a:t>PRINCIPIO DE AMISTAD</a:t>
            </a:r>
          </a:p>
          <a:p>
            <a:pPr marL="514350" indent="-514350">
              <a:buAutoNum type="arabicPeriod"/>
              <a:defRPr/>
            </a:pPr>
            <a:r>
              <a:rPr lang="es-ES_tradnl" sz="3200" dirty="0" smtClean="0">
                <a:effectLst>
                  <a:outerShdw blurRad="38100" dist="38100" dir="2700000" algn="tl">
                    <a:srgbClr val="000000">
                      <a:alpha val="43137"/>
                    </a:srgbClr>
                  </a:outerShdw>
                </a:effectLst>
                <a:latin typeface="Trebuchet MS"/>
                <a:cs typeface="Trebuchet MS"/>
              </a:rPr>
              <a:t>André </a:t>
            </a:r>
            <a:r>
              <a:rPr lang="es-ES_tradnl" sz="3200" dirty="0">
                <a:effectLst>
                  <a:outerShdw blurRad="38100" dist="38100" dir="2700000" algn="tl">
                    <a:srgbClr val="000000">
                      <a:alpha val="43137"/>
                    </a:srgbClr>
                  </a:outerShdw>
                </a:effectLst>
                <a:latin typeface="Trebuchet MS"/>
                <a:cs typeface="Trebuchet MS"/>
              </a:rPr>
              <a:t>llevó a Pedro a Cristo </a:t>
            </a:r>
            <a:r>
              <a:rPr lang="es-ES_tradnl" sz="3200" baseline="30000" dirty="0">
                <a:effectLst>
                  <a:outerShdw blurRad="38100" dist="38100" dir="2700000" algn="tl">
                    <a:srgbClr val="000000">
                      <a:alpha val="43137"/>
                    </a:srgbClr>
                  </a:outerShdw>
                </a:effectLst>
                <a:latin typeface="Trebuchet MS"/>
                <a:cs typeface="Trebuchet MS"/>
              </a:rPr>
              <a:t>(Juan 1:40-42)</a:t>
            </a:r>
            <a:r>
              <a:rPr lang="es-ES_tradnl" sz="3200" baseline="30000" dirty="0" smtClean="0">
                <a:effectLst>
                  <a:outerShdw blurRad="38100" dist="38100" dir="2700000" algn="tl">
                    <a:srgbClr val="000000">
                      <a:alpha val="43137"/>
                    </a:srgbClr>
                  </a:outerShdw>
                </a:effectLst>
                <a:latin typeface="Trebuchet MS"/>
                <a:cs typeface="Trebuchet MS"/>
              </a:rPr>
              <a:t>;</a:t>
            </a:r>
          </a:p>
          <a:p>
            <a:pPr marL="514350" indent="-514350">
              <a:buAutoNum type="arabicPeriod"/>
              <a:defRPr/>
            </a:pPr>
            <a:endParaRPr lang="es-ES_tradnl" sz="3200" baseline="30000" dirty="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2</a:t>
            </a:r>
            <a:r>
              <a:rPr lang="es-ES_tradnl" sz="3200" dirty="0">
                <a:effectLst>
                  <a:outerShdw blurRad="38100" dist="38100" dir="2700000" algn="tl">
                    <a:srgbClr val="000000">
                      <a:alpha val="43137"/>
                    </a:srgbClr>
                  </a:outerShdw>
                </a:effectLst>
                <a:latin typeface="Trebuchet MS"/>
                <a:cs typeface="Trebuchet MS"/>
              </a:rPr>
              <a:t>. Mateo llevó a sus compañeros de trabajo y amigos incrédulos </a:t>
            </a:r>
            <a:r>
              <a:rPr lang="es-ES_tradnl" sz="3200" baseline="30000" dirty="0">
                <a:effectLst>
                  <a:outerShdw blurRad="38100" dist="38100" dir="2700000" algn="tl">
                    <a:srgbClr val="000000">
                      <a:alpha val="43137"/>
                    </a:srgbClr>
                  </a:outerShdw>
                </a:effectLst>
                <a:latin typeface="Trebuchet MS"/>
                <a:cs typeface="Trebuchet MS"/>
              </a:rPr>
              <a:t>(Mateo 9:10)</a:t>
            </a:r>
            <a:r>
              <a:rPr lang="es-ES_tradnl" sz="3200" baseline="30000" dirty="0" smtClean="0">
                <a:effectLst>
                  <a:outerShdw blurRad="38100" dist="38100" dir="2700000" algn="tl">
                    <a:srgbClr val="000000">
                      <a:alpha val="43137"/>
                    </a:srgbClr>
                  </a:outerShdw>
                </a:effectLst>
                <a:latin typeface="Trebuchet MS"/>
                <a:cs typeface="Trebuchet MS"/>
              </a:rPr>
              <a:t>;</a:t>
            </a:r>
          </a:p>
          <a:p>
            <a:pPr>
              <a:defRPr/>
            </a:pPr>
            <a:endParaRPr lang="es-ES_tradnl" sz="3200" baseline="30000" dirty="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3</a:t>
            </a:r>
            <a:r>
              <a:rPr lang="es-ES_tradnl" sz="3200" dirty="0">
                <a:effectLst>
                  <a:outerShdw blurRad="38100" dist="38100" dir="2700000" algn="tl">
                    <a:srgbClr val="000000">
                      <a:alpha val="43137"/>
                    </a:srgbClr>
                  </a:outerShdw>
                </a:effectLst>
                <a:latin typeface="Trebuchet MS"/>
                <a:cs typeface="Trebuchet MS"/>
              </a:rPr>
              <a:t>. </a:t>
            </a:r>
            <a:r>
              <a:rPr lang="es-ES_tradnl" sz="3200" dirty="0" smtClean="0">
                <a:effectLst>
                  <a:outerShdw blurRad="38100" dist="38100" dir="2700000" algn="tl">
                    <a:srgbClr val="000000">
                      <a:alpha val="43137"/>
                    </a:srgbClr>
                  </a:outerShdw>
                </a:effectLst>
                <a:latin typeface="Trebuchet MS"/>
                <a:cs typeface="Trebuchet MS"/>
              </a:rPr>
              <a:t>Cornelio </a:t>
            </a:r>
            <a:r>
              <a:rPr lang="es-ES_tradnl" sz="3200" dirty="0">
                <a:effectLst>
                  <a:outerShdw blurRad="38100" dist="38100" dir="2700000" algn="tl">
                    <a:srgbClr val="000000">
                      <a:alpha val="43137"/>
                    </a:srgbClr>
                  </a:outerShdw>
                </a:effectLst>
                <a:latin typeface="Trebuchet MS"/>
                <a:cs typeface="Trebuchet MS"/>
              </a:rPr>
              <a:t>convocó parientes y sus amigos soldados a recibir a Cristo </a:t>
            </a:r>
            <a:endParaRPr lang="es-ES_tradnl" sz="3200" dirty="0" smtClean="0">
              <a:effectLst>
                <a:outerShdw blurRad="38100" dist="38100" dir="2700000" algn="tl">
                  <a:srgbClr val="000000">
                    <a:alpha val="43137"/>
                  </a:srgbClr>
                </a:outerShdw>
              </a:effectLst>
              <a:latin typeface="Trebuchet MS"/>
              <a:cs typeface="Trebuchet MS"/>
            </a:endParaRPr>
          </a:p>
          <a:p>
            <a:pPr>
              <a:defRPr/>
            </a:pPr>
            <a:endParaRPr lang="es-ES_tradnl" sz="3200" baseline="30000" dirty="0">
              <a:effectLst>
                <a:outerShdw blurRad="38100" dist="38100" dir="2700000" algn="tl">
                  <a:srgbClr val="000000">
                    <a:alpha val="43137"/>
                  </a:srgbClr>
                </a:outerShdw>
              </a:effectLst>
              <a:latin typeface="Trebuchet MS"/>
              <a:cs typeface="Trebuchet MS"/>
            </a:endParaRPr>
          </a:p>
          <a:p>
            <a:pPr algn="r">
              <a:defRPr/>
            </a:pPr>
            <a:r>
              <a:rPr lang="es-ES_tradnl" sz="3200" baseline="30000" dirty="0" smtClean="0">
                <a:effectLst>
                  <a:outerShdw blurRad="38100" dist="38100" dir="2700000" algn="tl">
                    <a:srgbClr val="000000">
                      <a:alpha val="43137"/>
                    </a:srgbClr>
                  </a:outerShdw>
                </a:effectLst>
                <a:latin typeface="Trebuchet MS"/>
                <a:cs typeface="Trebuchet MS"/>
              </a:rPr>
              <a:t>(</a:t>
            </a:r>
            <a:r>
              <a:rPr lang="es-ES_tradnl" sz="3200" baseline="30000" dirty="0">
                <a:effectLst>
                  <a:outerShdw blurRad="38100" dist="38100" dir="2700000" algn="tl">
                    <a:srgbClr val="000000">
                      <a:alpha val="43137"/>
                    </a:srgbClr>
                  </a:outerShdw>
                </a:effectLst>
                <a:latin typeface="Trebuchet MS"/>
                <a:cs typeface="Trebuchet MS"/>
              </a:rPr>
              <a:t>Hechos 10:22-24).</a:t>
            </a:r>
          </a:p>
        </p:txBody>
      </p:sp>
    </p:spTree>
    <p:extLst>
      <p:ext uri="{BB962C8B-B14F-4D97-AF65-F5344CB8AC3E}">
        <p14:creationId xmlns:p14="http://schemas.microsoft.com/office/powerpoint/2010/main" xmlns="" val="2797450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utterstock_63409318.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259632" y="1412776"/>
            <a:ext cx="7670128" cy="5964804"/>
          </a:xfrm>
          <a:prstGeom prst="rect">
            <a:avLst/>
          </a:prstGeom>
          <a:effectLst>
            <a:softEdge rad="876300"/>
          </a:effectLst>
        </p:spPr>
      </p:pic>
      <p:sp>
        <p:nvSpPr>
          <p:cNvPr id="3" name="Retângulo 2"/>
          <p:cNvSpPr/>
          <p:nvPr/>
        </p:nvSpPr>
        <p:spPr>
          <a:xfrm>
            <a:off x="323528" y="620688"/>
            <a:ext cx="8499797" cy="1815882"/>
          </a:xfrm>
          <a:prstGeom prst="rect">
            <a:avLst/>
          </a:prstGeom>
        </p:spPr>
        <p:txBody>
          <a:bodyPr wrap="square">
            <a:spAutoFit/>
          </a:bodyPr>
          <a:lstStyle/>
          <a:p>
            <a:pPr>
              <a:defRPr/>
            </a:pPr>
            <a:r>
              <a:rPr lang="es-ES_tradnl" sz="2800" dirty="0">
                <a:effectLst>
                  <a:outerShdw blurRad="38100" dist="38100" dir="2700000" algn="tl">
                    <a:srgbClr val="000000">
                      <a:alpha val="43137"/>
                    </a:srgbClr>
                  </a:outerShdw>
                </a:effectLst>
                <a:latin typeface="Trebuchet MS"/>
                <a:cs typeface="Trebuchet MS"/>
              </a:rPr>
              <a:t>“La amistad aparta preconceptos, rompe barreras y proporciona un puente entre lo desconocido y conocido. La amistad es el medio que Dios usa para atraer a los hombres y mujeres  entre si.” </a:t>
            </a:r>
            <a:r>
              <a:rPr lang="es-ES_tradnl" sz="3200" baseline="30000" dirty="0" smtClean="0">
                <a:solidFill>
                  <a:srgbClr val="660066"/>
                </a:solidFill>
                <a:effectLst>
                  <a:outerShdw blurRad="38100" dist="38100" dir="2700000" algn="tl">
                    <a:srgbClr val="000000">
                      <a:alpha val="43137"/>
                    </a:srgbClr>
                  </a:outerShdw>
                </a:effectLst>
                <a:latin typeface="Trebuchet MS"/>
                <a:cs typeface="Trebuchet MS"/>
              </a:rPr>
              <a:t>Russel </a:t>
            </a:r>
            <a:r>
              <a:rPr lang="es-ES_tradnl" sz="3200" baseline="30000" dirty="0" err="1">
                <a:solidFill>
                  <a:srgbClr val="660066"/>
                </a:solidFill>
                <a:effectLst>
                  <a:outerShdw blurRad="38100" dist="38100" dir="2700000" algn="tl">
                    <a:srgbClr val="000000">
                      <a:alpha val="43137"/>
                    </a:srgbClr>
                  </a:outerShdw>
                </a:effectLst>
                <a:latin typeface="Trebuchet MS"/>
                <a:cs typeface="Trebuchet MS"/>
              </a:rPr>
              <a:t>Burril</a:t>
            </a:r>
            <a:endParaRPr lang="es-ES_tradnl" sz="3200" baseline="30000" dirty="0">
              <a:solidFill>
                <a:srgbClr val="660066"/>
              </a:solidFill>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27736118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827584" y="1340768"/>
            <a:ext cx="7560840" cy="3477875"/>
          </a:xfrm>
          <a:prstGeom prst="rect">
            <a:avLst/>
          </a:prstGeom>
        </p:spPr>
        <p:txBody>
          <a:bodyPr wrap="square">
            <a:spAutoFit/>
          </a:bodyPr>
          <a:lstStyle/>
          <a:p>
            <a:pPr>
              <a:defRPr/>
            </a:pPr>
            <a:r>
              <a:rPr lang="es-ES_tradnl" sz="3200" dirty="0">
                <a:effectLst>
                  <a:outerShdw blurRad="38100" dist="38100" dir="2700000" algn="tl">
                    <a:srgbClr val="000000">
                      <a:alpha val="43137"/>
                    </a:srgbClr>
                  </a:outerShdw>
                </a:effectLst>
                <a:latin typeface="Trebuchet MS"/>
                <a:cs typeface="Trebuchet MS"/>
              </a:rPr>
              <a:t>“Es natural buscar compañía. Cada uno hallará compañeros o los hará. Y la intensidad de la amistad determinará la influencia que los amigos ejerzan unos sobre otros, para bien o para mal.”. </a:t>
            </a:r>
          </a:p>
          <a:p>
            <a:pPr>
              <a:defRPr/>
            </a:pPr>
            <a:r>
              <a:rPr lang="es-ES_tradnl" sz="2800" dirty="0">
                <a:solidFill>
                  <a:srgbClr val="660066"/>
                </a:solidFill>
                <a:effectLst>
                  <a:outerShdw blurRad="38100" dist="38100" dir="2700000" algn="tl">
                    <a:srgbClr val="000000">
                      <a:alpha val="43137"/>
                    </a:srgbClr>
                  </a:outerShdw>
                </a:effectLst>
                <a:latin typeface="Trebuchet MS"/>
                <a:cs typeface="Trebuchet MS"/>
              </a:rPr>
              <a:t>(</a:t>
            </a:r>
            <a:r>
              <a:rPr lang="es-ES_tradnl" sz="2000" i="1" dirty="0">
                <a:solidFill>
                  <a:srgbClr val="660066"/>
                </a:solidFill>
                <a:effectLst>
                  <a:outerShdw blurRad="38100" dist="38100" dir="2700000" algn="tl">
                    <a:srgbClr val="000000">
                      <a:alpha val="43137"/>
                    </a:srgbClr>
                  </a:outerShdw>
                </a:effectLst>
                <a:latin typeface="Trebuchet MS"/>
                <a:cs typeface="Trebuchet MS"/>
              </a:rPr>
              <a:t>Joyas de los testimonios, t.1, pág. 585)</a:t>
            </a: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3531296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txBox="1">
            <a:spLocks/>
          </p:cNvSpPr>
          <p:nvPr/>
        </p:nvSpPr>
        <p:spPr>
          <a:xfrm>
            <a:off x="1331640" y="1556792"/>
            <a:ext cx="7224861" cy="43924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_tradnl" sz="2500" dirty="0">
                <a:solidFill>
                  <a:schemeClr val="tx1"/>
                </a:solidFill>
                <a:latin typeface="Trebuchet MS"/>
                <a:cs typeface="Trebuchet MS"/>
              </a:rPr>
              <a:t>“Cristo haría instrumentos de esos humildes pescadores, al relacionarlos consigo mismo, para lograr que los hombres abandonaran el servicio de </a:t>
            </a:r>
            <a:r>
              <a:rPr lang="es-ES_tradnl" sz="2500" dirty="0" smtClean="0">
                <a:solidFill>
                  <a:schemeClr val="tx1"/>
                </a:solidFill>
                <a:latin typeface="Trebuchet MS"/>
                <a:cs typeface="Trebuchet MS"/>
              </a:rPr>
              <a:t>Satanás </a:t>
            </a:r>
            <a:r>
              <a:rPr lang="es-ES_tradnl" sz="2500" dirty="0">
                <a:solidFill>
                  <a:schemeClr val="tx1"/>
                </a:solidFill>
                <a:latin typeface="Trebuchet MS"/>
                <a:cs typeface="Trebuchet MS"/>
              </a:rPr>
              <a:t>y, al hacer de ellos creyentes en Cristo, les enseñaría todo lo concerniente al reino de Dios. Al hacer esta obra llegarían a ser sus ministros, pescadores de </a:t>
            </a:r>
            <a:r>
              <a:rPr lang="es-ES_tradnl" sz="2500" dirty="0" smtClean="0">
                <a:solidFill>
                  <a:schemeClr val="tx1"/>
                </a:solidFill>
                <a:latin typeface="Trebuchet MS"/>
                <a:cs typeface="Trebuchet MS"/>
              </a:rPr>
              <a:t>hombres”. </a:t>
            </a:r>
            <a:r>
              <a:rPr lang="es-ES_tradnl" sz="2500" i="1" baseline="30000" dirty="0" smtClean="0">
                <a:solidFill>
                  <a:schemeClr val="tx1"/>
                </a:solidFill>
                <a:latin typeface="Trebuchet MS"/>
                <a:cs typeface="Trebuchet MS"/>
              </a:rPr>
              <a:t>Cada </a:t>
            </a:r>
            <a:r>
              <a:rPr lang="es-ES_tradnl" sz="2500" i="1" baseline="30000" dirty="0">
                <a:solidFill>
                  <a:schemeClr val="tx1"/>
                </a:solidFill>
                <a:latin typeface="Trebuchet MS"/>
                <a:cs typeface="Trebuchet MS"/>
              </a:rPr>
              <a:t>día con Dios, MM, P. 39</a:t>
            </a:r>
          </a:p>
        </p:txBody>
      </p:sp>
    </p:spTree>
    <p:extLst>
      <p:ext uri="{BB962C8B-B14F-4D97-AF65-F5344CB8AC3E}">
        <p14:creationId xmlns:p14="http://schemas.microsoft.com/office/powerpoint/2010/main" xmlns="" val="18976986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15616" y="476672"/>
            <a:ext cx="7275909" cy="6986527"/>
          </a:xfrm>
          <a:prstGeom prst="rect">
            <a:avLst/>
          </a:prstGeom>
        </p:spPr>
        <p:txBody>
          <a:bodyPr wrap="square">
            <a:spAutoFit/>
          </a:bodyPr>
          <a:lstStyle/>
          <a:p>
            <a:pPr algn="ctr">
              <a:defRPr/>
            </a:pPr>
            <a:r>
              <a:rPr lang="es-ES_tradnl" sz="3200" b="1" dirty="0" smtClean="0">
                <a:solidFill>
                  <a:srgbClr val="660066"/>
                </a:solidFill>
                <a:effectLst>
                  <a:outerShdw blurRad="38100" dist="38100" dir="2700000" algn="tl">
                    <a:srgbClr val="000000">
                      <a:alpha val="43137"/>
                    </a:srgbClr>
                  </a:outerShdw>
                </a:effectLst>
                <a:latin typeface="Trebuchet MS"/>
                <a:cs typeface="Trebuchet MS"/>
              </a:rPr>
              <a:t>PRINCIPIO DE LAS PAREJAS MISIONERAS</a:t>
            </a:r>
          </a:p>
          <a:p>
            <a:pPr>
              <a:defRPr/>
            </a:pPr>
            <a:r>
              <a:rPr lang="es-ES_tradnl" sz="3200" dirty="0" smtClean="0">
                <a:effectLst>
                  <a:outerShdw blurRad="38100" dist="38100" dir="2700000" algn="tl">
                    <a:srgbClr val="000000">
                      <a:alpha val="43137"/>
                    </a:srgbClr>
                  </a:outerShdw>
                </a:effectLst>
                <a:latin typeface="Trebuchet MS"/>
                <a:cs typeface="Trebuchet MS"/>
              </a:rPr>
              <a:t>1. “Después llamó a los doce, y comenzó a enviarlos de dos en dos...”(Marcos 6:7);</a:t>
            </a:r>
          </a:p>
          <a:p>
            <a:pPr>
              <a:defRPr/>
            </a:pPr>
            <a:r>
              <a:rPr lang="es-ES_tradnl" sz="3200" dirty="0" smtClean="0">
                <a:effectLst>
                  <a:outerShdw blurRad="38100" dist="38100" dir="2700000" algn="tl">
                    <a:srgbClr val="000000">
                      <a:alpha val="43137"/>
                    </a:srgbClr>
                  </a:outerShdw>
                </a:effectLst>
                <a:latin typeface="Trebuchet MS"/>
                <a:cs typeface="Trebuchet MS"/>
              </a:rPr>
              <a:t>2</a:t>
            </a:r>
            <a:r>
              <a:rPr lang="es-ES_tradnl" sz="3200" dirty="0">
                <a:effectLst>
                  <a:outerShdw blurRad="38100" dist="38100" dir="2700000" algn="tl">
                    <a:srgbClr val="000000">
                      <a:alpha val="43137"/>
                    </a:srgbClr>
                  </a:outerShdw>
                </a:effectLst>
                <a:latin typeface="Trebuchet MS"/>
                <a:cs typeface="Trebuchet MS"/>
              </a:rPr>
              <a:t>. “Después de estas cosas, designó el Señor también a otros setenta, a quienes envió de dos en </a:t>
            </a:r>
            <a:r>
              <a:rPr lang="es-ES_tradnl" sz="3200" dirty="0" smtClean="0">
                <a:effectLst>
                  <a:outerShdw blurRad="38100" dist="38100" dir="2700000" algn="tl">
                    <a:srgbClr val="000000">
                      <a:alpha val="43137"/>
                    </a:srgbClr>
                  </a:outerShdw>
                </a:effectLst>
                <a:latin typeface="Trebuchet MS"/>
                <a:cs typeface="Trebuchet MS"/>
              </a:rPr>
              <a:t>dos…” Lucas10:1</a:t>
            </a:r>
            <a:r>
              <a:rPr lang="es-ES_tradnl" sz="3200" dirty="0">
                <a:effectLst>
                  <a:outerShdw blurRad="38100" dist="38100" dir="2700000" algn="tl">
                    <a:srgbClr val="000000">
                      <a:alpha val="43137"/>
                    </a:srgbClr>
                  </a:outerShdw>
                </a:effectLst>
                <a:latin typeface="Trebuchet MS"/>
                <a:cs typeface="Trebuchet MS"/>
              </a:rPr>
              <a:t>)</a:t>
            </a:r>
            <a:r>
              <a:rPr lang="es-ES_tradnl" sz="3200" dirty="0" smtClean="0">
                <a:effectLst>
                  <a:outerShdw blurRad="38100" dist="38100" dir="2700000" algn="tl">
                    <a:srgbClr val="000000">
                      <a:alpha val="43137"/>
                    </a:srgbClr>
                  </a:outerShdw>
                </a:effectLst>
                <a:latin typeface="Trebuchet MS"/>
                <a:cs typeface="Trebuchet MS"/>
              </a:rPr>
              <a:t>;</a:t>
            </a:r>
          </a:p>
          <a:p>
            <a:pPr>
              <a:defRPr/>
            </a:pPr>
            <a:r>
              <a:rPr lang="es-ES_tradnl" sz="3200" dirty="0" smtClean="0">
                <a:effectLst>
                  <a:outerShdw blurRad="38100" dist="38100" dir="2700000" algn="tl">
                    <a:srgbClr val="000000">
                      <a:alpha val="43137"/>
                    </a:srgbClr>
                  </a:outerShdw>
                </a:effectLst>
                <a:latin typeface="Trebuchet MS"/>
                <a:cs typeface="Trebuchet MS"/>
              </a:rPr>
              <a:t>3</a:t>
            </a:r>
            <a:r>
              <a:rPr lang="es-ES_tradnl" sz="3200" dirty="0">
                <a:effectLst>
                  <a:outerShdw blurRad="38100" dist="38100" dir="2700000" algn="tl">
                    <a:srgbClr val="000000">
                      <a:alpha val="43137"/>
                    </a:srgbClr>
                  </a:outerShdw>
                </a:effectLst>
                <a:latin typeface="Trebuchet MS"/>
                <a:cs typeface="Trebuchet MS"/>
              </a:rPr>
              <a:t>.“...Dijo el Espíritu </a:t>
            </a:r>
            <a:r>
              <a:rPr lang="es-ES_tradnl" sz="3200" dirty="0" smtClean="0">
                <a:effectLst>
                  <a:outerShdw blurRad="38100" dist="38100" dir="2700000" algn="tl">
                    <a:srgbClr val="000000">
                      <a:alpha val="43137"/>
                    </a:srgbClr>
                  </a:outerShdw>
                </a:effectLst>
                <a:latin typeface="Trebuchet MS"/>
                <a:cs typeface="Trebuchet MS"/>
              </a:rPr>
              <a:t>Santo: Apartadme </a:t>
            </a:r>
            <a:r>
              <a:rPr lang="es-ES_tradnl" sz="3200" dirty="0">
                <a:effectLst>
                  <a:outerShdw blurRad="38100" dist="38100" dir="2700000" algn="tl">
                    <a:srgbClr val="000000">
                      <a:alpha val="43137"/>
                    </a:srgbClr>
                  </a:outerShdw>
                </a:effectLst>
                <a:latin typeface="Trebuchet MS"/>
                <a:cs typeface="Trebuchet MS"/>
              </a:rPr>
              <a:t>a Bernabé y a Saulo...</a:t>
            </a:r>
            <a:r>
              <a:rPr lang="es-ES_tradnl" sz="3200" dirty="0" smtClean="0">
                <a:effectLst>
                  <a:outerShdw blurRad="38100" dist="38100" dir="2700000" algn="tl">
                    <a:srgbClr val="000000">
                      <a:alpha val="43137"/>
                    </a:srgbClr>
                  </a:outerShdw>
                </a:effectLst>
                <a:latin typeface="Trebuchet MS"/>
                <a:cs typeface="Trebuchet MS"/>
              </a:rPr>
              <a:t>” (</a:t>
            </a:r>
            <a:r>
              <a:rPr lang="es-ES_tradnl" sz="3200" dirty="0">
                <a:effectLst>
                  <a:outerShdw blurRad="38100" dist="38100" dir="2700000" algn="tl">
                    <a:srgbClr val="000000">
                      <a:alpha val="43137"/>
                    </a:srgbClr>
                  </a:outerShdw>
                </a:effectLst>
                <a:latin typeface="Trebuchet MS"/>
                <a:cs typeface="Trebuchet MS"/>
              </a:rPr>
              <a:t>Hechos 13:2).</a:t>
            </a: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853880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971600" y="1124744"/>
            <a:ext cx="7419925" cy="4360168"/>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a:t>
            </a:r>
            <a:r>
              <a:rPr lang="es-ES_tradnl" sz="3200" dirty="0">
                <a:effectLst>
                  <a:outerShdw blurRad="38100" dist="38100" dir="2700000" algn="tl">
                    <a:srgbClr val="000000">
                      <a:alpha val="43137"/>
                    </a:srgbClr>
                  </a:outerShdw>
                </a:effectLst>
                <a:latin typeface="Trebuchet MS"/>
                <a:cs typeface="Trebuchet MS"/>
              </a:rPr>
              <a:t>...Ninguno fue enviado solo...</a:t>
            </a:r>
          </a:p>
          <a:p>
            <a:pPr>
              <a:defRPr/>
            </a:pPr>
            <a:r>
              <a:rPr lang="es-ES_tradnl" sz="3200" dirty="0" smtClean="0">
                <a:effectLst>
                  <a:outerShdw blurRad="38100" dist="38100" dir="2700000" algn="tl">
                    <a:srgbClr val="000000">
                      <a:alpha val="43137"/>
                    </a:srgbClr>
                  </a:outerShdw>
                </a:effectLst>
                <a:latin typeface="Trebuchet MS"/>
                <a:cs typeface="Trebuchet MS"/>
              </a:rPr>
              <a:t>.</a:t>
            </a:r>
            <a:r>
              <a:rPr lang="es-ES_tradnl" sz="3200" dirty="0">
                <a:effectLst>
                  <a:outerShdw blurRad="38100" dist="38100" dir="2700000" algn="tl">
                    <a:srgbClr val="000000">
                      <a:alpha val="43137"/>
                    </a:srgbClr>
                  </a:outerShdw>
                </a:effectLst>
                <a:latin typeface="Trebuchet MS"/>
                <a:cs typeface="Trebuchet MS"/>
              </a:rPr>
              <a:t>.. Era el propósito del Salvador que los mensajeros del Evangelio se asociaran de esta manera. En nuestro propio tiempo la obra de evangelización tendría mucho más éxito si se siguiera fielmente este ejemplo”. </a:t>
            </a:r>
            <a:endParaRPr lang="es-ES_tradnl" sz="3200" dirty="0" smtClean="0">
              <a:effectLst>
                <a:outerShdw blurRad="38100" dist="38100" dir="2700000" algn="tl">
                  <a:srgbClr val="000000">
                    <a:alpha val="43137"/>
                  </a:srgbClr>
                </a:outerShdw>
              </a:effectLst>
              <a:latin typeface="Trebuchet MS"/>
              <a:cs typeface="Trebuchet MS"/>
            </a:endParaRPr>
          </a:p>
          <a:p>
            <a:pPr>
              <a:defRPr/>
            </a:pPr>
            <a:r>
              <a:rPr lang="es-ES_tradnl" sz="3200" baseline="30000" dirty="0" smtClean="0">
                <a:effectLst>
                  <a:outerShdw blurRad="38100" dist="38100" dir="2700000" algn="tl">
                    <a:srgbClr val="000000">
                      <a:alpha val="43137"/>
                    </a:srgbClr>
                  </a:outerShdw>
                </a:effectLst>
                <a:latin typeface="Trebuchet MS"/>
                <a:cs typeface="Trebuchet MS"/>
              </a:rPr>
              <a:t>(</a:t>
            </a:r>
            <a:r>
              <a:rPr lang="es-ES_tradnl" sz="3200" i="1" baseline="30000" dirty="0">
                <a:effectLst>
                  <a:outerShdw blurRad="38100" dist="38100" dir="2700000" algn="tl">
                    <a:srgbClr val="000000">
                      <a:alpha val="43137"/>
                    </a:srgbClr>
                  </a:outerShdw>
                </a:effectLst>
                <a:latin typeface="Trebuchet MS"/>
                <a:cs typeface="Trebuchet MS"/>
              </a:rPr>
              <a:t>El deseado de todas gentes.</a:t>
            </a:r>
            <a:r>
              <a:rPr lang="es-ES_tradnl" sz="3200" baseline="30000" dirty="0">
                <a:effectLst>
                  <a:outerShdw blurRad="38100" dist="38100" dir="2700000" algn="tl">
                    <a:srgbClr val="000000">
                      <a:alpha val="43137"/>
                    </a:srgbClr>
                  </a:outerShdw>
                </a:effectLst>
                <a:latin typeface="Trebuchet MS"/>
                <a:cs typeface="Trebuchet MS"/>
              </a:rPr>
              <a:t> p. 316)</a:t>
            </a: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18388988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43608" y="764705"/>
            <a:ext cx="7491933" cy="6494085"/>
          </a:xfrm>
          <a:prstGeom prst="rect">
            <a:avLst/>
          </a:prstGeom>
        </p:spPr>
        <p:txBody>
          <a:bodyPr wrap="square">
            <a:spAutoFit/>
          </a:bodyPr>
          <a:lstStyle/>
          <a:p>
            <a:pPr algn="ctr">
              <a:defRPr/>
            </a:pPr>
            <a:r>
              <a:rPr lang="es-ES_tradnl" sz="3200" b="1" dirty="0">
                <a:solidFill>
                  <a:srgbClr val="660066"/>
                </a:solidFill>
                <a:effectLst>
                  <a:outerShdw blurRad="38100" dist="38100" dir="2700000" algn="tl">
                    <a:srgbClr val="000000">
                      <a:alpha val="43137"/>
                    </a:srgbClr>
                  </a:outerShdw>
                </a:effectLst>
                <a:latin typeface="Trebuchet MS"/>
                <a:cs typeface="Trebuchet MS"/>
              </a:rPr>
              <a:t>IV. Para obtener suceso en evangelismo de la amistad en su </a:t>
            </a:r>
            <a:r>
              <a:rPr lang="es-ES_tradnl" sz="3200" b="1" dirty="0" smtClean="0">
                <a:solidFill>
                  <a:srgbClr val="660066"/>
                </a:solidFill>
                <a:effectLst>
                  <a:outerShdw blurRad="38100" dist="38100" dir="2700000" algn="tl">
                    <a:srgbClr val="000000">
                      <a:alpha val="43137"/>
                    </a:srgbClr>
                  </a:outerShdw>
                </a:effectLst>
                <a:latin typeface="Trebuchet MS"/>
                <a:cs typeface="Trebuchet MS"/>
              </a:rPr>
              <a:t>GP</a:t>
            </a:r>
          </a:p>
          <a:p>
            <a:pPr algn="ctr">
              <a:defRPr/>
            </a:pPr>
            <a:endParaRPr lang="es-ES_tradnl" sz="800" b="1" dirty="0">
              <a:solidFill>
                <a:srgbClr val="660066"/>
              </a:solidFill>
              <a:effectLst>
                <a:outerShdw blurRad="38100" dist="38100" dir="2700000" algn="tl">
                  <a:srgbClr val="000000">
                    <a:alpha val="43137"/>
                  </a:srgbClr>
                </a:outerShdw>
              </a:effectLst>
              <a:latin typeface="Trebuchet MS"/>
              <a:cs typeface="Trebuchet MS"/>
            </a:endParaRPr>
          </a:p>
          <a:p>
            <a:pPr marL="514350" indent="-514350">
              <a:buAutoNum type="arabicPeriod"/>
              <a:defRPr/>
            </a:pPr>
            <a:r>
              <a:rPr lang="es-ES_tradnl" sz="3200" dirty="0" smtClean="0">
                <a:effectLst>
                  <a:outerShdw blurRad="38100" dist="38100" dir="2700000" algn="tl">
                    <a:srgbClr val="000000">
                      <a:alpha val="43137"/>
                    </a:srgbClr>
                  </a:outerShdw>
                </a:effectLst>
                <a:latin typeface="Trebuchet MS"/>
                <a:cs typeface="Trebuchet MS"/>
              </a:rPr>
              <a:t>Es </a:t>
            </a:r>
            <a:r>
              <a:rPr lang="es-ES_tradnl" sz="3200" dirty="0">
                <a:effectLst>
                  <a:outerShdw blurRad="38100" dist="38100" dir="2700000" algn="tl">
                    <a:srgbClr val="000000">
                      <a:alpha val="43137"/>
                    </a:srgbClr>
                  </a:outerShdw>
                </a:effectLst>
                <a:latin typeface="Trebuchet MS"/>
                <a:cs typeface="Trebuchet MS"/>
              </a:rPr>
              <a:t>un proceso</a:t>
            </a:r>
            <a:r>
              <a:rPr lang="es-ES_tradnl" sz="3200" dirty="0" smtClean="0">
                <a:effectLst>
                  <a:outerShdw blurRad="38100" dist="38100" dir="2700000" algn="tl">
                    <a:srgbClr val="000000">
                      <a:alpha val="43137"/>
                    </a:srgbClr>
                  </a:outerShdw>
                </a:effectLst>
                <a:latin typeface="Trebuchet MS"/>
                <a:cs typeface="Trebuchet MS"/>
              </a:rPr>
              <a:t>;</a:t>
            </a:r>
          </a:p>
          <a:p>
            <a:pPr marL="514350" indent="-514350">
              <a:buAutoNum type="arabicPeriod"/>
              <a:defRPr/>
            </a:pPr>
            <a:endParaRPr lang="es-ES_tradnl" sz="800" dirty="0" smtClean="0">
              <a:effectLst>
                <a:outerShdw blurRad="38100" dist="38100" dir="2700000" algn="tl">
                  <a:srgbClr val="000000">
                    <a:alpha val="43137"/>
                  </a:srgbClr>
                </a:outerShdw>
              </a:effectLst>
              <a:latin typeface="Trebuchet MS"/>
              <a:cs typeface="Trebuchet MS"/>
            </a:endParaRPr>
          </a:p>
          <a:p>
            <a:pPr marL="514350" indent="-514350">
              <a:buAutoNum type="arabicPeriod"/>
              <a:defRPr/>
            </a:pPr>
            <a:r>
              <a:rPr lang="es-ES_tradnl" sz="3200" dirty="0" smtClean="0">
                <a:effectLst>
                  <a:outerShdw blurRad="38100" dist="38100" dir="2700000" algn="tl">
                    <a:srgbClr val="000000">
                      <a:alpha val="43137"/>
                    </a:srgbClr>
                  </a:outerShdw>
                </a:effectLst>
                <a:latin typeface="Trebuchet MS"/>
                <a:cs typeface="Trebuchet MS"/>
              </a:rPr>
              <a:t>Lleva </a:t>
            </a:r>
            <a:r>
              <a:rPr lang="es-ES_tradnl" sz="3200" dirty="0">
                <a:effectLst>
                  <a:outerShdw blurRad="38100" dist="38100" dir="2700000" algn="tl">
                    <a:srgbClr val="000000">
                      <a:alpha val="43137"/>
                    </a:srgbClr>
                  </a:outerShdw>
                </a:effectLst>
                <a:latin typeface="Trebuchet MS"/>
                <a:cs typeface="Trebuchet MS"/>
              </a:rPr>
              <a:t>tiempo</a:t>
            </a:r>
            <a:r>
              <a:rPr lang="es-ES_tradnl" sz="3200" dirty="0" smtClean="0">
                <a:effectLst>
                  <a:outerShdw blurRad="38100" dist="38100" dir="2700000" algn="tl">
                    <a:srgbClr val="000000">
                      <a:alpha val="43137"/>
                    </a:srgbClr>
                  </a:outerShdw>
                </a:effectLst>
                <a:latin typeface="Trebuchet MS"/>
                <a:cs typeface="Trebuchet MS"/>
              </a:rPr>
              <a:t>;</a:t>
            </a:r>
          </a:p>
          <a:p>
            <a:pPr marL="514350" indent="-514350">
              <a:buAutoNum type="arabicPeriod"/>
              <a:defRPr/>
            </a:pPr>
            <a:endParaRPr lang="es-ES_tradnl" sz="800" dirty="0" smtClean="0">
              <a:effectLst>
                <a:outerShdw blurRad="38100" dist="38100" dir="2700000" algn="tl">
                  <a:srgbClr val="000000">
                    <a:alpha val="43137"/>
                  </a:srgbClr>
                </a:outerShdw>
              </a:effectLst>
              <a:latin typeface="Trebuchet MS"/>
              <a:cs typeface="Trebuchet MS"/>
            </a:endParaRPr>
          </a:p>
          <a:p>
            <a:pPr marL="514350" indent="-514350">
              <a:buAutoNum type="arabicPeriod"/>
              <a:defRPr/>
            </a:pPr>
            <a:r>
              <a:rPr lang="es-ES_tradnl" sz="3200" dirty="0" smtClean="0">
                <a:effectLst>
                  <a:outerShdw blurRad="38100" dist="38100" dir="2700000" algn="tl">
                    <a:srgbClr val="000000">
                      <a:alpha val="43137"/>
                    </a:srgbClr>
                  </a:outerShdw>
                </a:effectLst>
                <a:latin typeface="Trebuchet MS"/>
                <a:cs typeface="Trebuchet MS"/>
              </a:rPr>
              <a:t>Normalmente </a:t>
            </a:r>
            <a:r>
              <a:rPr lang="es-ES_tradnl" sz="3200" dirty="0">
                <a:effectLst>
                  <a:outerShdw blurRad="38100" dist="38100" dir="2700000" algn="tl">
                    <a:srgbClr val="000000">
                      <a:alpha val="43137"/>
                    </a:srgbClr>
                  </a:outerShdw>
                </a:effectLst>
                <a:latin typeface="Trebuchet MS"/>
                <a:cs typeface="Trebuchet MS"/>
              </a:rPr>
              <a:t>involucra mucha gente</a:t>
            </a:r>
            <a:r>
              <a:rPr lang="es-ES_tradnl" sz="3200" dirty="0" smtClean="0">
                <a:effectLst>
                  <a:outerShdw blurRad="38100" dist="38100" dir="2700000" algn="tl">
                    <a:srgbClr val="000000">
                      <a:alpha val="43137"/>
                    </a:srgbClr>
                  </a:outerShdw>
                </a:effectLst>
                <a:latin typeface="Trebuchet MS"/>
                <a:cs typeface="Trebuchet MS"/>
              </a:rPr>
              <a:t>;</a:t>
            </a:r>
          </a:p>
          <a:p>
            <a:pPr marL="514350" indent="-514350">
              <a:buAutoNum type="arabicPeriod"/>
              <a:defRPr/>
            </a:pPr>
            <a:endParaRPr lang="es-ES_tradnl" sz="800" dirty="0" smtClean="0">
              <a:effectLst>
                <a:outerShdw blurRad="38100" dist="38100" dir="2700000" algn="tl">
                  <a:srgbClr val="000000">
                    <a:alpha val="43137"/>
                  </a:srgbClr>
                </a:outerShdw>
              </a:effectLst>
              <a:latin typeface="Trebuchet MS"/>
              <a:cs typeface="Trebuchet MS"/>
            </a:endParaRPr>
          </a:p>
          <a:p>
            <a:pPr marL="514350" indent="-514350">
              <a:buAutoNum type="arabicPeriod"/>
              <a:defRPr/>
            </a:pPr>
            <a:r>
              <a:rPr lang="es-ES_tradnl" sz="3200" dirty="0" smtClean="0">
                <a:effectLst>
                  <a:outerShdw blurRad="38100" dist="38100" dir="2700000" algn="tl">
                    <a:srgbClr val="000000">
                      <a:alpha val="43137"/>
                    </a:srgbClr>
                  </a:outerShdw>
                </a:effectLst>
                <a:latin typeface="Trebuchet MS"/>
                <a:cs typeface="Trebuchet MS"/>
              </a:rPr>
              <a:t>Establece </a:t>
            </a:r>
            <a:r>
              <a:rPr lang="es-ES_tradnl" sz="3200" dirty="0">
                <a:effectLst>
                  <a:outerShdw blurRad="38100" dist="38100" dir="2700000" algn="tl">
                    <a:srgbClr val="000000">
                      <a:alpha val="43137"/>
                    </a:srgbClr>
                  </a:outerShdw>
                </a:effectLst>
                <a:latin typeface="Trebuchet MS"/>
                <a:cs typeface="Trebuchet MS"/>
              </a:rPr>
              <a:t>metas  claras.</a:t>
            </a:r>
          </a:p>
          <a:p>
            <a:pPr marL="514350" indent="-514350">
              <a:buAutoNum type="arabicPeriod"/>
              <a:defRPr/>
            </a:pPr>
            <a:endParaRPr lang="es-ES_tradnl" sz="3200" dirty="0">
              <a:effectLst>
                <a:outerShdw blurRad="38100" dist="38100" dir="2700000" algn="tl">
                  <a:srgbClr val="000000">
                    <a:alpha val="43137"/>
                  </a:srgbClr>
                </a:outerShdw>
              </a:effectLst>
              <a:latin typeface="Trebuchet MS"/>
              <a:cs typeface="Trebuchet MS"/>
            </a:endParaRPr>
          </a:p>
          <a:p>
            <a:pPr marL="514350" indent="-514350">
              <a:buAutoNum type="arabicPeriod"/>
              <a:defRPr/>
            </a:pPr>
            <a:endParaRPr lang="es-ES_tradnl" sz="3200" dirty="0">
              <a:effectLst>
                <a:outerShdw blurRad="38100" dist="38100" dir="2700000" algn="tl">
                  <a:srgbClr val="000000">
                    <a:alpha val="43137"/>
                  </a:srgbClr>
                </a:outerShdw>
              </a:effectLst>
              <a:latin typeface="Trebuchet MS"/>
              <a:cs typeface="Trebuchet MS"/>
            </a:endParaRPr>
          </a:p>
          <a:p>
            <a:pPr marL="514350" indent="-514350">
              <a:buAutoNum type="arabicPeriod"/>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1434162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95198458.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64608" y="-171400"/>
            <a:ext cx="4572000" cy="6858000"/>
          </a:xfrm>
          <a:prstGeom prst="rect">
            <a:avLst/>
          </a:prstGeom>
          <a:effectLst>
            <a:softEdge rad="1181100"/>
          </a:effectLst>
        </p:spPr>
      </p:pic>
      <p:sp>
        <p:nvSpPr>
          <p:cNvPr id="3" name="Retângulo 2"/>
          <p:cNvSpPr/>
          <p:nvPr/>
        </p:nvSpPr>
        <p:spPr>
          <a:xfrm>
            <a:off x="611559" y="620688"/>
            <a:ext cx="8211765" cy="5693866"/>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LA </a:t>
            </a:r>
            <a:r>
              <a:rPr lang="es-ES_tradnl" sz="3200" dirty="0" smtClean="0">
                <a:effectLst>
                  <a:outerShdw blurRad="38100" dist="38100" dir="2700000" algn="tl">
                    <a:srgbClr val="000000">
                      <a:alpha val="43137"/>
                    </a:srgbClr>
                  </a:outerShdw>
                </a:effectLst>
                <a:latin typeface="Trebuchet MS"/>
                <a:cs typeface="Trebuchet MS"/>
              </a:rPr>
              <a:t>VISIÓN TRANSFORMA </a:t>
            </a:r>
          </a:p>
          <a:p>
            <a:pPr>
              <a:defRPr/>
            </a:pPr>
            <a:r>
              <a:rPr lang="es-ES_tradnl" sz="4400" dirty="0" smtClean="0">
                <a:effectLst>
                  <a:outerShdw blurRad="38100" dist="38100" dir="2700000" algn="tl">
                    <a:srgbClr val="000000">
                      <a:alpha val="43137"/>
                    </a:srgbClr>
                  </a:outerShdw>
                </a:effectLst>
                <a:latin typeface="Trebuchet MS"/>
                <a:cs typeface="Trebuchet MS"/>
              </a:rPr>
              <a:t>A LAS PERSONAS</a:t>
            </a: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smtClean="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          </a:t>
            </a:r>
            <a:r>
              <a:rPr lang="es-ES_tradnl" sz="3200" dirty="0" smtClean="0">
                <a:solidFill>
                  <a:srgbClr val="660066"/>
                </a:solidFill>
                <a:effectLst>
                  <a:outerShdw blurRad="38100" dist="38100" dir="2700000" algn="tl">
                    <a:srgbClr val="000000">
                      <a:alpha val="43137"/>
                    </a:srgbClr>
                  </a:outerShdw>
                </a:effectLst>
                <a:latin typeface="Trebuchet MS"/>
                <a:cs typeface="Trebuchet MS"/>
              </a:rPr>
              <a:t> </a:t>
            </a:r>
            <a:r>
              <a:rPr lang="es-ES_tradnl" sz="2400" dirty="0" smtClean="0">
                <a:solidFill>
                  <a:srgbClr val="660066"/>
                </a:solidFill>
                <a:effectLst>
                  <a:outerShdw blurRad="38100" dist="38100" dir="2700000" algn="tl">
                    <a:srgbClr val="000000">
                      <a:alpha val="43137"/>
                    </a:srgbClr>
                  </a:outerShdw>
                </a:effectLst>
                <a:latin typeface="Trebuchet MS"/>
                <a:cs typeface="Trebuchet MS"/>
              </a:rPr>
              <a:t>En </a:t>
            </a:r>
            <a:r>
              <a:rPr lang="es-ES_tradnl" sz="2400" dirty="0">
                <a:solidFill>
                  <a:srgbClr val="660066"/>
                </a:solidFill>
                <a:effectLst>
                  <a:outerShdw blurRad="38100" dist="38100" dir="2700000" algn="tl">
                    <a:srgbClr val="000000">
                      <a:alpha val="43137"/>
                    </a:srgbClr>
                  </a:outerShdw>
                </a:effectLst>
                <a:latin typeface="Trebuchet MS"/>
                <a:cs typeface="Trebuchet MS"/>
              </a:rPr>
              <a:t>la actividad comercial y en la iglesia</a:t>
            </a:r>
          </a:p>
        </p:txBody>
      </p:sp>
    </p:spTree>
    <p:extLst>
      <p:ext uri="{BB962C8B-B14F-4D97-AF65-F5344CB8AC3E}">
        <p14:creationId xmlns:p14="http://schemas.microsoft.com/office/powerpoint/2010/main" xmlns="" val="34263264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15616" y="1124745"/>
            <a:ext cx="7275909" cy="6124754"/>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1. Pide  </a:t>
            </a:r>
            <a:r>
              <a:rPr lang="es-ES_tradnl" sz="3200" dirty="0">
                <a:effectLst>
                  <a:outerShdw blurRad="38100" dist="38100" dir="2700000" algn="tl">
                    <a:srgbClr val="000000">
                      <a:alpha val="43137"/>
                    </a:srgbClr>
                  </a:outerShdw>
                </a:effectLst>
                <a:latin typeface="Trebuchet MS"/>
                <a:cs typeface="Trebuchet MS"/>
              </a:rPr>
              <a:t>para que cada persona de la pareja, coloque  en una hoja, “Identificación de su círculo de influencia”.  (amigos, vecinos, parientes); </a:t>
            </a:r>
            <a:endParaRPr lang="es-ES_tradnl" sz="3200" dirty="0" smtClean="0">
              <a:effectLst>
                <a:outerShdw blurRad="38100" dist="38100" dir="2700000" algn="tl">
                  <a:srgbClr val="000000">
                    <a:alpha val="43137"/>
                  </a:srgbClr>
                </a:outerShdw>
              </a:effectLst>
              <a:latin typeface="Trebuchet MS"/>
              <a:cs typeface="Trebuchet MS"/>
            </a:endParaRPr>
          </a:p>
          <a:p>
            <a:pPr>
              <a:defRPr/>
            </a:pPr>
            <a:endParaRPr lang="es-ES_tradnl" sz="800" dirty="0">
              <a:effectLst>
                <a:outerShdw blurRad="38100" dist="38100" dir="2700000" algn="tl">
                  <a:srgbClr val="000000">
                    <a:alpha val="43137"/>
                  </a:srgbClr>
                </a:outerShdw>
              </a:effectLst>
              <a:latin typeface="Trebuchet MS"/>
              <a:cs typeface="Trebuchet MS"/>
            </a:endParaRPr>
          </a:p>
          <a:p>
            <a:pPr>
              <a:defRPr/>
            </a:pPr>
            <a:r>
              <a:rPr lang="es-ES_tradnl" sz="3200" dirty="0">
                <a:effectLst>
                  <a:outerShdw blurRad="38100" dist="38100" dir="2700000" algn="tl">
                    <a:srgbClr val="000000">
                      <a:alpha val="43137"/>
                    </a:srgbClr>
                  </a:outerShdw>
                </a:effectLst>
                <a:latin typeface="Trebuchet MS"/>
                <a:cs typeface="Trebuchet MS"/>
              </a:rPr>
              <a:t>2. Pide para que cada persona de la pareja, circule dos nombres de la lista. Que estén abiertos para Jesús.</a:t>
            </a: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3800357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15616" y="1124744"/>
            <a:ext cx="7275909" cy="6494085"/>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3</a:t>
            </a:r>
            <a:r>
              <a:rPr lang="es-ES_tradnl" sz="3200" dirty="0">
                <a:effectLst>
                  <a:outerShdw blurRad="38100" dist="38100" dir="2700000" algn="tl">
                    <a:srgbClr val="000000">
                      <a:alpha val="43137"/>
                    </a:srgbClr>
                  </a:outerShdw>
                </a:effectLst>
                <a:latin typeface="Trebuchet MS"/>
                <a:cs typeface="Trebuchet MS"/>
              </a:rPr>
              <a:t>.  Coloca en la lista general del GP dos nombres que circule por las parejas. </a:t>
            </a:r>
            <a:endParaRPr lang="es-ES_tradnl" sz="3200" dirty="0" smtClean="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 </a:t>
            </a:r>
            <a:endParaRPr lang="es-ES_tradnl" sz="800" dirty="0">
              <a:effectLst>
                <a:outerShdw blurRad="38100" dist="38100" dir="2700000" algn="tl">
                  <a:srgbClr val="000000">
                    <a:alpha val="43137"/>
                  </a:srgbClr>
                </a:outerShdw>
              </a:effectLst>
              <a:latin typeface="Trebuchet MS"/>
              <a:cs typeface="Trebuchet MS"/>
            </a:endParaRPr>
          </a:p>
          <a:p>
            <a:pPr>
              <a:defRPr/>
            </a:pPr>
            <a:r>
              <a:rPr lang="es-ES_tradnl" sz="3200" dirty="0">
                <a:effectLst>
                  <a:outerShdw blurRad="38100" dist="38100" dir="2700000" algn="tl">
                    <a:srgbClr val="000000">
                      <a:alpha val="43137"/>
                    </a:srgbClr>
                  </a:outerShdw>
                </a:effectLst>
                <a:latin typeface="Trebuchet MS"/>
                <a:cs typeface="Trebuchet MS"/>
              </a:rPr>
              <a:t>4. Pide para que cada miembro del GP tenga en manos la lista general de oración para interceder. </a:t>
            </a: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4158678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43608" y="1124744"/>
            <a:ext cx="7347917" cy="8710078"/>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3</a:t>
            </a:r>
            <a:r>
              <a:rPr lang="es-ES_tradnl" sz="3200" dirty="0">
                <a:effectLst>
                  <a:outerShdw blurRad="38100" dist="38100" dir="2700000" algn="tl">
                    <a:srgbClr val="000000">
                      <a:alpha val="43137"/>
                    </a:srgbClr>
                  </a:outerShdw>
                </a:effectLst>
                <a:latin typeface="Trebuchet MS"/>
                <a:cs typeface="Trebuchet MS"/>
              </a:rPr>
              <a:t>.  Coloca en la lista general del GP dos nombres que circule por las parejas. </a:t>
            </a:r>
            <a:endParaRPr lang="es-ES_tradnl" sz="3200" dirty="0" smtClean="0">
              <a:effectLst>
                <a:outerShdw blurRad="38100" dist="38100" dir="2700000" algn="tl">
                  <a:srgbClr val="000000">
                    <a:alpha val="43137"/>
                  </a:srgbClr>
                </a:outerShdw>
              </a:effectLst>
              <a:latin typeface="Trebuchet MS"/>
              <a:cs typeface="Trebuchet MS"/>
            </a:endParaRPr>
          </a:p>
          <a:p>
            <a:pPr>
              <a:defRPr/>
            </a:pPr>
            <a:endParaRPr lang="es-ES_tradnl" sz="1200" dirty="0" smtClean="0">
              <a:effectLst>
                <a:outerShdw blurRad="38100" dist="38100" dir="2700000" algn="tl">
                  <a:srgbClr val="000000">
                    <a:alpha val="43137"/>
                  </a:srgbClr>
                </a:outerShdw>
              </a:effectLst>
              <a:latin typeface="Trebuchet MS"/>
              <a:cs typeface="Trebuchet MS"/>
            </a:endParaRPr>
          </a:p>
          <a:p>
            <a:pPr>
              <a:defRPr/>
            </a:pPr>
            <a:endParaRPr lang="es-ES_tradnl" sz="800" dirty="0">
              <a:effectLst>
                <a:outerShdw blurRad="38100" dist="38100" dir="2700000" algn="tl">
                  <a:srgbClr val="000000">
                    <a:alpha val="43137"/>
                  </a:srgbClr>
                </a:outerShdw>
              </a:effectLst>
              <a:latin typeface="Trebuchet MS"/>
              <a:cs typeface="Trebuchet MS"/>
            </a:endParaRPr>
          </a:p>
          <a:p>
            <a:pPr>
              <a:defRPr/>
            </a:pPr>
            <a:r>
              <a:rPr lang="es-ES_tradnl" sz="3200" dirty="0">
                <a:effectLst>
                  <a:outerShdw blurRad="38100" dist="38100" dir="2700000" algn="tl">
                    <a:srgbClr val="000000">
                      <a:alpha val="43137"/>
                    </a:srgbClr>
                  </a:outerShdw>
                </a:effectLst>
                <a:latin typeface="Trebuchet MS"/>
                <a:cs typeface="Trebuchet MS"/>
              </a:rPr>
              <a:t>4. Pide para que cada miembro del GP tenga en manos la lista general de oración para interceder</a:t>
            </a:r>
            <a:r>
              <a:rPr lang="es-ES_tradnl" sz="3200" dirty="0" smtClean="0">
                <a:effectLst>
                  <a:outerShdw blurRad="38100" dist="38100" dir="2700000" algn="tl">
                    <a:srgbClr val="000000">
                      <a:alpha val="43137"/>
                    </a:srgbClr>
                  </a:outerShdw>
                </a:effectLst>
                <a:latin typeface="Trebuchet MS"/>
                <a:cs typeface="Trebuchet MS"/>
              </a:rPr>
              <a:t>.</a:t>
            </a:r>
          </a:p>
          <a:p>
            <a:pPr>
              <a:defRPr/>
            </a:pPr>
            <a:endParaRPr lang="es-ES_tradnl" sz="800" dirty="0" smtClean="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5. Animar </a:t>
            </a:r>
            <a:r>
              <a:rPr lang="es-ES_tradnl" sz="3200" dirty="0">
                <a:effectLst>
                  <a:outerShdw blurRad="38100" dist="38100" dir="2700000" algn="tl">
                    <a:srgbClr val="000000">
                      <a:alpha val="43137"/>
                    </a:srgbClr>
                  </a:outerShdw>
                </a:effectLst>
                <a:latin typeface="Trebuchet MS"/>
                <a:cs typeface="Trebuchet MS"/>
              </a:rPr>
              <a:t>a las parejas a orar por las personas de la lista en casa y en las reuniones semanales;</a:t>
            </a:r>
          </a:p>
          <a:p>
            <a:pPr>
              <a:defRPr/>
            </a:pPr>
            <a:r>
              <a:rPr lang="es-ES_tradnl" sz="3200" dirty="0" smtClean="0">
                <a:effectLst>
                  <a:outerShdw blurRad="38100" dist="38100" dir="2700000" algn="tl">
                    <a:srgbClr val="000000">
                      <a:alpha val="43137"/>
                    </a:srgbClr>
                  </a:outerShdw>
                </a:effectLst>
                <a:latin typeface="Trebuchet MS"/>
                <a:cs typeface="Trebuchet MS"/>
              </a:rPr>
              <a:t> </a:t>
            </a: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4098803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15616" y="908720"/>
            <a:ext cx="7128792" cy="8956299"/>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6. </a:t>
            </a:r>
            <a:r>
              <a:rPr lang="es-ES_tradnl" sz="3200" dirty="0">
                <a:effectLst>
                  <a:outerShdw blurRad="38100" dist="38100" dir="2700000" algn="tl">
                    <a:srgbClr val="000000">
                      <a:alpha val="43137"/>
                    </a:srgbClr>
                  </a:outerShdw>
                </a:effectLst>
                <a:latin typeface="Trebuchet MS"/>
                <a:cs typeface="Trebuchet MS"/>
              </a:rPr>
              <a:t>Incentivar a las parejas a buscar una oportunidad para demostrar amor por esas personas;</a:t>
            </a: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7. Incentivar </a:t>
            </a:r>
            <a:r>
              <a:rPr lang="es-ES_tradnl" sz="3200" dirty="0">
                <a:effectLst>
                  <a:outerShdw blurRad="38100" dist="38100" dir="2700000" algn="tl">
                    <a:srgbClr val="000000">
                      <a:alpha val="43137"/>
                    </a:srgbClr>
                  </a:outerShdw>
                </a:effectLst>
                <a:latin typeface="Trebuchet MS"/>
                <a:cs typeface="Trebuchet MS"/>
              </a:rPr>
              <a:t>a las parejas de su GP a invitar    a las personas de su lista para una reunión   del GP;</a:t>
            </a: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8. Incentivar </a:t>
            </a:r>
            <a:r>
              <a:rPr lang="es-ES_tradnl" sz="3200" dirty="0">
                <a:effectLst>
                  <a:outerShdw blurRad="38100" dist="38100" dir="2700000" algn="tl">
                    <a:srgbClr val="000000">
                      <a:alpha val="43137"/>
                    </a:srgbClr>
                  </a:outerShdw>
                </a:effectLst>
                <a:latin typeface="Trebuchet MS"/>
                <a:cs typeface="Trebuchet MS"/>
              </a:rPr>
              <a:t>a las parejas de su GP a invitar    a las personas de su lista para una reunión   del GP;</a:t>
            </a:r>
          </a:p>
          <a:p>
            <a:pPr>
              <a:defRPr/>
            </a:pPr>
            <a:r>
              <a:rPr lang="es-ES_tradnl" sz="3200" dirty="0" smtClean="0">
                <a:effectLst>
                  <a:outerShdw blurRad="38100" dist="38100" dir="2700000" algn="tl">
                    <a:srgbClr val="000000">
                      <a:alpha val="43137"/>
                    </a:srgbClr>
                  </a:outerShdw>
                </a:effectLst>
                <a:latin typeface="Trebuchet MS"/>
                <a:cs typeface="Trebuchet MS"/>
              </a:rPr>
              <a:t> </a:t>
            </a: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1204565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15616" y="1916832"/>
            <a:ext cx="7203901" cy="2554545"/>
          </a:xfrm>
          <a:prstGeom prst="rect">
            <a:avLst/>
          </a:prstGeom>
        </p:spPr>
        <p:txBody>
          <a:bodyPr wrap="square">
            <a:spAutoFit/>
          </a:bodyPr>
          <a:lstStyle/>
          <a:p>
            <a:pPr>
              <a:defRPr/>
            </a:pPr>
            <a:r>
              <a:rPr lang="es-ES_tradnl" sz="3200" dirty="0">
                <a:effectLst>
                  <a:outerShdw blurRad="38100" dist="38100" dir="2700000" algn="tl">
                    <a:srgbClr val="000000">
                      <a:alpha val="43137"/>
                    </a:srgbClr>
                  </a:outerShdw>
                </a:effectLst>
                <a:latin typeface="Trebuchet MS"/>
                <a:cs typeface="Trebuchet MS"/>
              </a:rPr>
              <a:t>9. Promueva reuniones sociales ;</a:t>
            </a:r>
          </a:p>
          <a:p>
            <a:pPr>
              <a:defRPr/>
            </a:pPr>
            <a:r>
              <a:rPr lang="es-ES_tradnl" sz="3200" dirty="0" smtClean="0">
                <a:effectLst>
                  <a:outerShdw blurRad="38100" dist="38100" dir="2700000" algn="tl">
                    <a:srgbClr val="000000">
                      <a:alpha val="43137"/>
                    </a:srgbClr>
                  </a:outerShdw>
                </a:effectLst>
                <a:latin typeface="Trebuchet MS"/>
                <a:cs typeface="Trebuchet MS"/>
              </a:rPr>
              <a:t>Utilice </a:t>
            </a:r>
            <a:r>
              <a:rPr lang="es-ES_tradnl" sz="3200" dirty="0">
                <a:effectLst>
                  <a:outerShdw blurRad="38100" dist="38100" dir="2700000" algn="tl">
                    <a:srgbClr val="000000">
                      <a:alpha val="43137"/>
                    </a:srgbClr>
                  </a:outerShdw>
                </a:effectLst>
                <a:latin typeface="Trebuchet MS"/>
                <a:cs typeface="Trebuchet MS"/>
              </a:rPr>
              <a:t>los cumpleaños y días feriados que están cerca para profundizar las buenas relaciones con esas personas</a:t>
            </a:r>
            <a:r>
              <a:rPr lang="es-ES_tradnl" sz="3200" dirty="0" smtClean="0">
                <a:effectLst>
                  <a:outerShdw blurRad="38100" dist="38100" dir="2700000" algn="tl">
                    <a:srgbClr val="000000">
                      <a:alpha val="43137"/>
                    </a:srgbClr>
                  </a:outerShdw>
                </a:effectLst>
                <a:latin typeface="Trebuchet MS"/>
                <a:cs typeface="Trebuchet MS"/>
              </a:rPr>
              <a:t>.</a:t>
            </a: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1096121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87624" y="1124744"/>
            <a:ext cx="7203901" cy="4524315"/>
          </a:xfrm>
          <a:prstGeom prst="rect">
            <a:avLst/>
          </a:prstGeom>
        </p:spPr>
        <p:txBody>
          <a:bodyPr wrap="square">
            <a:spAutoFit/>
          </a:bodyPr>
          <a:lstStyle/>
          <a:p>
            <a:pPr>
              <a:defRPr/>
            </a:pPr>
            <a:r>
              <a:rPr lang="es-ES_tradnl" sz="3200" dirty="0" smtClean="0">
                <a:effectLst>
                  <a:outerShdw blurRad="38100" dist="38100" dir="2700000" algn="tl">
                    <a:srgbClr val="000000">
                      <a:alpha val="43137"/>
                    </a:srgbClr>
                  </a:outerShdw>
                </a:effectLst>
                <a:latin typeface="Trebuchet MS"/>
                <a:cs typeface="Trebuchet MS"/>
              </a:rPr>
              <a:t>10</a:t>
            </a:r>
            <a:r>
              <a:rPr lang="es-ES_tradnl" sz="3200" dirty="0">
                <a:effectLst>
                  <a:outerShdw blurRad="38100" dist="38100" dir="2700000" algn="tl">
                    <a:srgbClr val="000000">
                      <a:alpha val="43137"/>
                    </a:srgbClr>
                  </a:outerShdw>
                </a:effectLst>
                <a:latin typeface="Trebuchet MS"/>
                <a:cs typeface="Trebuchet MS"/>
              </a:rPr>
              <a:t>. Coloque el evangelismo de Amistad involucrando a las parejas en el centro del </a:t>
            </a:r>
            <a:r>
              <a:rPr lang="es-ES_tradnl" sz="3200" dirty="0" smtClean="0">
                <a:effectLst>
                  <a:outerShdw blurRad="38100" dist="38100" dir="2700000" algn="tl">
                    <a:srgbClr val="000000">
                      <a:alpha val="43137"/>
                    </a:srgbClr>
                  </a:outerShdw>
                </a:effectLst>
                <a:latin typeface="Trebuchet MS"/>
                <a:cs typeface="Trebuchet MS"/>
              </a:rPr>
              <a:t>GP </a:t>
            </a:r>
          </a:p>
          <a:p>
            <a:pPr marL="457200" indent="-457200">
              <a:buFont typeface="Arial"/>
              <a:buChar char="•"/>
              <a:defRPr/>
            </a:pPr>
            <a:endParaRPr lang="es-ES_tradnl" sz="3200" dirty="0" smtClean="0">
              <a:effectLst>
                <a:outerShdw blurRad="38100" dist="38100" dir="2700000" algn="tl">
                  <a:srgbClr val="000000">
                    <a:alpha val="43137"/>
                  </a:srgbClr>
                </a:outerShdw>
              </a:effectLst>
              <a:latin typeface="Trebuchet MS"/>
              <a:cs typeface="Trebuchet MS"/>
            </a:endParaRPr>
          </a:p>
          <a:p>
            <a:pPr marL="457200" indent="-457200">
              <a:buFont typeface="Arial"/>
              <a:buChar char="•"/>
              <a:defRPr/>
            </a:pPr>
            <a:r>
              <a:rPr lang="es-ES_tradnl" sz="3200" dirty="0" smtClean="0">
                <a:effectLst>
                  <a:outerShdw blurRad="38100" dist="38100" dir="2700000" algn="tl">
                    <a:srgbClr val="000000">
                      <a:alpha val="43137"/>
                    </a:srgbClr>
                  </a:outerShdw>
                </a:effectLst>
                <a:latin typeface="Trebuchet MS"/>
                <a:cs typeface="Trebuchet MS"/>
              </a:rPr>
              <a:t>Comparta </a:t>
            </a:r>
            <a:r>
              <a:rPr lang="es-ES_tradnl" sz="3200" dirty="0">
                <a:effectLst>
                  <a:outerShdw blurRad="38100" dist="38100" dir="2700000" algn="tl">
                    <a:srgbClr val="000000">
                      <a:alpha val="43137"/>
                    </a:srgbClr>
                  </a:outerShdw>
                </a:effectLst>
                <a:latin typeface="Trebuchet MS"/>
                <a:cs typeface="Trebuchet MS"/>
              </a:rPr>
              <a:t>la visión frecuentemente en su GP para evangelismo y </a:t>
            </a:r>
            <a:r>
              <a:rPr lang="es-ES_tradnl" sz="3200" dirty="0" smtClean="0">
                <a:effectLst>
                  <a:outerShdw blurRad="38100" dist="38100" dir="2700000" algn="tl">
                    <a:srgbClr val="000000">
                      <a:alpha val="43137"/>
                    </a:srgbClr>
                  </a:outerShdw>
                </a:effectLst>
                <a:latin typeface="Trebuchet MS"/>
                <a:cs typeface="Trebuchet MS"/>
              </a:rPr>
              <a:t>multiplicación</a:t>
            </a:r>
            <a:endParaRPr lang="es-ES_tradnl" sz="3200" dirty="0">
              <a:effectLst>
                <a:outerShdw blurRad="38100" dist="38100" dir="2700000" algn="tl">
                  <a:srgbClr val="000000">
                    <a:alpha val="43137"/>
                  </a:srgbClr>
                </a:outerShdw>
              </a:effectLst>
              <a:latin typeface="Trebuchet MS"/>
              <a:cs typeface="Trebuchet MS"/>
            </a:endParaRPr>
          </a:p>
          <a:p>
            <a:pPr marL="457200" indent="-457200">
              <a:buFont typeface="Arial"/>
              <a:buChar char="•"/>
              <a:defRPr/>
            </a:pPr>
            <a:r>
              <a:rPr lang="es-ES_tradnl" sz="3200" dirty="0">
                <a:effectLst>
                  <a:outerShdw blurRad="38100" dist="38100" dir="2700000" algn="tl">
                    <a:srgbClr val="000000">
                      <a:alpha val="43137"/>
                    </a:srgbClr>
                  </a:outerShdw>
                </a:effectLst>
                <a:latin typeface="Trebuchet MS"/>
                <a:cs typeface="Trebuchet MS"/>
              </a:rPr>
              <a:t>Entrene a las parejas para el evangelismo de amistad.</a:t>
            </a:r>
          </a:p>
        </p:txBody>
      </p:sp>
    </p:spTree>
    <p:extLst>
      <p:ext uri="{BB962C8B-B14F-4D97-AF65-F5344CB8AC3E}">
        <p14:creationId xmlns:p14="http://schemas.microsoft.com/office/powerpoint/2010/main" xmlns="" val="2237408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txBox="1">
            <a:spLocks/>
          </p:cNvSpPr>
          <p:nvPr/>
        </p:nvSpPr>
        <p:spPr>
          <a:xfrm>
            <a:off x="1187625" y="986880"/>
            <a:ext cx="7521502" cy="64192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_tradnl" sz="2500" b="1" dirty="0" smtClean="0">
                <a:solidFill>
                  <a:srgbClr val="660066"/>
                </a:solidFill>
                <a:latin typeface="Trebuchet MS"/>
                <a:cs typeface="Trebuchet MS"/>
              </a:rPr>
              <a:t>I. JESÚS NOS HACE LA MISMA INVITACIÓN HOY.</a:t>
            </a:r>
            <a:endParaRPr lang="es-ES_tradnl" sz="2500" b="1" dirty="0">
              <a:solidFill>
                <a:srgbClr val="660066"/>
              </a:solidFill>
              <a:latin typeface="Trebuchet MS"/>
              <a:cs typeface="Trebuchet MS"/>
            </a:endParaRPr>
          </a:p>
        </p:txBody>
      </p:sp>
      <p:pic>
        <p:nvPicPr>
          <p:cNvPr id="5" name="Picture 2" descr="Jesus.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1413" y="1181472"/>
            <a:ext cx="4718050" cy="5705475"/>
          </a:xfrm>
          <a:prstGeom prst="rect">
            <a:avLst/>
          </a:prstGeom>
          <a:noFill/>
          <a:ln>
            <a:noFill/>
          </a:ln>
          <a:effectLst>
            <a:softEdge rad="12192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06007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971600" y="692696"/>
            <a:ext cx="7347917" cy="6001642"/>
          </a:xfrm>
          <a:prstGeom prst="rect">
            <a:avLst/>
          </a:prstGeom>
        </p:spPr>
        <p:txBody>
          <a:bodyPr wrap="square">
            <a:spAutoFit/>
          </a:bodyPr>
          <a:lstStyle/>
          <a:p>
            <a:pPr marL="514350" indent="-514350">
              <a:buAutoNum type="arabicPeriod" startAt="11"/>
              <a:defRPr/>
            </a:pPr>
            <a:endParaRPr lang="es-ES_tradnl" sz="3200" dirty="0" smtClean="0">
              <a:effectLst>
                <a:outerShdw blurRad="38100" dist="38100" dir="2700000" algn="tl">
                  <a:srgbClr val="000000">
                    <a:alpha val="43137"/>
                  </a:srgbClr>
                </a:outerShdw>
              </a:effectLst>
              <a:latin typeface="Trebuchet MS"/>
              <a:cs typeface="Trebuchet MS"/>
            </a:endParaRPr>
          </a:p>
          <a:p>
            <a:pPr>
              <a:defRPr/>
            </a:pPr>
            <a:r>
              <a:rPr lang="es-ES_tradnl" sz="3200" dirty="0" smtClean="0">
                <a:effectLst>
                  <a:outerShdw blurRad="38100" dist="38100" dir="2700000" algn="tl">
                    <a:srgbClr val="000000">
                      <a:alpha val="43137"/>
                    </a:srgbClr>
                  </a:outerShdw>
                </a:effectLst>
                <a:latin typeface="Trebuchet MS"/>
                <a:cs typeface="Trebuchet MS"/>
              </a:rPr>
              <a:t>11. Aprovechar </a:t>
            </a:r>
            <a:r>
              <a:rPr lang="es-ES_tradnl" sz="3200" dirty="0">
                <a:effectLst>
                  <a:outerShdw blurRad="38100" dist="38100" dir="2700000" algn="tl">
                    <a:srgbClr val="000000">
                      <a:alpha val="43137"/>
                    </a:srgbClr>
                  </a:outerShdw>
                </a:effectLst>
                <a:latin typeface="Trebuchet MS"/>
                <a:cs typeface="Trebuchet MS"/>
              </a:rPr>
              <a:t>los eventos de la iglesia para fortalecer el vinculo de la amistad con esas personas</a:t>
            </a:r>
            <a:r>
              <a:rPr lang="es-ES_tradnl" sz="3200" dirty="0" smtClean="0">
                <a:effectLst>
                  <a:outerShdw blurRad="38100" dist="38100" dir="2700000" algn="tl">
                    <a:srgbClr val="000000">
                      <a:alpha val="43137"/>
                    </a:srgbClr>
                  </a:outerShdw>
                </a:effectLst>
                <a:latin typeface="Trebuchet MS"/>
                <a:cs typeface="Trebuchet MS"/>
              </a:rPr>
              <a:t>;</a:t>
            </a:r>
          </a:p>
          <a:p>
            <a:pPr>
              <a:defRPr/>
            </a:pPr>
            <a:endParaRPr lang="es-ES_tradnl" sz="3200" dirty="0" smtClean="0">
              <a:effectLst>
                <a:outerShdw blurRad="38100" dist="38100" dir="2700000" algn="tl">
                  <a:srgbClr val="000000">
                    <a:alpha val="43137"/>
                  </a:srgbClr>
                </a:outerShdw>
              </a:effectLst>
              <a:latin typeface="Trebuchet MS"/>
              <a:cs typeface="Trebuchet MS"/>
            </a:endParaRPr>
          </a:p>
          <a:p>
            <a:pPr>
              <a:defRPr/>
            </a:pPr>
            <a:r>
              <a:rPr lang="es-ES_tradnl" sz="3200" dirty="0">
                <a:effectLst>
                  <a:outerShdw blurRad="38100" dist="38100" dir="2700000" algn="tl">
                    <a:srgbClr val="000000">
                      <a:alpha val="43137"/>
                    </a:srgbClr>
                  </a:outerShdw>
                </a:effectLst>
                <a:latin typeface="Trebuchet MS"/>
                <a:cs typeface="Trebuchet MS"/>
              </a:rPr>
              <a:t>12. Involucrar a su GP al final de cada semestre en un  evangelismo, culminando con una Semana Santa en su iglesia.</a:t>
            </a:r>
          </a:p>
          <a:p>
            <a:pPr>
              <a:defRPr/>
            </a:pPr>
            <a:endParaRPr lang="es-ES_tradnl" sz="3200" dirty="0" smtClean="0">
              <a:effectLst>
                <a:outerShdw blurRad="38100" dist="38100" dir="2700000" algn="tl">
                  <a:srgbClr val="000000">
                    <a:alpha val="43137"/>
                  </a:srgbClr>
                </a:outerShdw>
              </a:effectLst>
              <a:latin typeface="Trebuchet MS"/>
              <a:cs typeface="Trebuchet MS"/>
            </a:endParaRPr>
          </a:p>
          <a:p>
            <a:pPr>
              <a:defRPr/>
            </a:pPr>
            <a:r>
              <a:rPr lang="es-ES_tradnl" sz="3200" dirty="0">
                <a:effectLst>
                  <a:outerShdw blurRad="38100" dist="38100" dir="2700000" algn="tl">
                    <a:srgbClr val="000000">
                      <a:alpha val="43137"/>
                    </a:srgbClr>
                  </a:outerShdw>
                </a:effectLst>
                <a:latin typeface="Trebuchet MS"/>
                <a:cs typeface="Trebuchet MS"/>
              </a:rPr>
              <a:t>	</a:t>
            </a:r>
          </a:p>
          <a:p>
            <a:pPr>
              <a:defRPr/>
            </a:pPr>
            <a:endParaRPr lang="es-ES_tradnl" sz="3200" dirty="0">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41660812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utterstock_40697824.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8291" y="945629"/>
            <a:ext cx="8208144" cy="5472096"/>
          </a:xfrm>
          <a:prstGeom prst="rect">
            <a:avLst/>
          </a:prstGeom>
          <a:effectLst>
            <a:softEdge rad="1270000"/>
          </a:effectLst>
        </p:spPr>
      </p:pic>
      <p:sp>
        <p:nvSpPr>
          <p:cNvPr id="3" name="Retângulo 2"/>
          <p:cNvSpPr/>
          <p:nvPr/>
        </p:nvSpPr>
        <p:spPr>
          <a:xfrm>
            <a:off x="1187624" y="620688"/>
            <a:ext cx="7488832" cy="1077218"/>
          </a:xfrm>
          <a:prstGeom prst="rect">
            <a:avLst/>
          </a:prstGeom>
        </p:spPr>
        <p:txBody>
          <a:bodyPr wrap="square">
            <a:spAutoFit/>
          </a:bodyPr>
          <a:lstStyle/>
          <a:p>
            <a:pPr algn="ctr">
              <a:defRPr/>
            </a:pPr>
            <a:r>
              <a:rPr lang="es-ES_tradnl" sz="3200" dirty="0" smtClean="0">
                <a:effectLst>
                  <a:outerShdw blurRad="38100" dist="38100" dir="2700000" algn="tl">
                    <a:srgbClr val="000000">
                      <a:alpha val="43137"/>
                    </a:srgbClr>
                  </a:outerShdw>
                </a:effectLst>
                <a:latin typeface="Trebuchet MS"/>
                <a:cs typeface="Trebuchet MS"/>
              </a:rPr>
              <a:t>Cada </a:t>
            </a:r>
            <a:r>
              <a:rPr lang="es-ES_tradnl" sz="3200" dirty="0">
                <a:effectLst>
                  <a:outerShdw blurRad="38100" dist="38100" dir="2700000" algn="tl">
                    <a:srgbClr val="000000">
                      <a:alpha val="43137"/>
                    </a:srgbClr>
                  </a:outerShdw>
                </a:effectLst>
                <a:latin typeface="Trebuchet MS"/>
                <a:cs typeface="Trebuchet MS"/>
              </a:rPr>
              <a:t>miembro del Grupo Pequeño necesita desarrollar el censo de misión </a:t>
            </a:r>
          </a:p>
        </p:txBody>
      </p:sp>
    </p:spTree>
    <p:extLst>
      <p:ext uri="{BB962C8B-B14F-4D97-AF65-F5344CB8AC3E}">
        <p14:creationId xmlns:p14="http://schemas.microsoft.com/office/powerpoint/2010/main" xmlns="" val="902619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115616" y="836712"/>
            <a:ext cx="7200800" cy="5016757"/>
          </a:xfrm>
          <a:prstGeom prst="rect">
            <a:avLst/>
          </a:prstGeom>
        </p:spPr>
        <p:txBody>
          <a:bodyPr wrap="square">
            <a:spAutoFit/>
          </a:bodyPr>
          <a:lstStyle/>
          <a:p>
            <a:pPr>
              <a:defRPr/>
            </a:pPr>
            <a:r>
              <a:rPr lang="es-ES_tradnl" sz="3200" dirty="0">
                <a:effectLst>
                  <a:outerShdw blurRad="38100" dist="38100" dir="2700000" algn="tl">
                    <a:srgbClr val="000000">
                      <a:alpha val="43137"/>
                    </a:srgbClr>
                  </a:outerShdw>
                </a:effectLst>
                <a:latin typeface="Trebuchet MS"/>
                <a:cs typeface="Trebuchet MS"/>
              </a:rPr>
              <a:t>“Cuando terminó de hablar, dijo a Simón: Boga mar adentro, y echad vuestras redes para pescar. 	 Respondiendo Simón, le dijo: Maestro, toda la noche hemos estado trabajando, y nada hemos pescado; mas en tu palabra echaré la red. Y habiéndolo hecho, encerraron gran cantidad de peces, y su red se rompía” </a:t>
            </a:r>
            <a:r>
              <a:rPr lang="es-ES_tradnl" sz="2400" dirty="0">
                <a:effectLst>
                  <a:outerShdw blurRad="38100" dist="38100" dir="2700000" algn="tl">
                    <a:srgbClr val="000000">
                      <a:alpha val="43137"/>
                    </a:srgbClr>
                  </a:outerShdw>
                </a:effectLst>
                <a:latin typeface="Trebuchet MS"/>
                <a:cs typeface="Trebuchet MS"/>
              </a:rPr>
              <a:t>(</a:t>
            </a:r>
            <a:r>
              <a:rPr lang="es-ES_tradnl" sz="2000" i="1" dirty="0">
                <a:effectLst>
                  <a:outerShdw blurRad="38100" dist="38100" dir="2700000" algn="tl">
                    <a:srgbClr val="000000">
                      <a:alpha val="43137"/>
                    </a:srgbClr>
                  </a:outerShdw>
                </a:effectLst>
                <a:latin typeface="Trebuchet MS"/>
                <a:cs typeface="Trebuchet MS"/>
              </a:rPr>
              <a:t>Lucas 5:4-6</a:t>
            </a:r>
            <a:r>
              <a:rPr lang="es-ES_tradnl" sz="2400" dirty="0">
                <a:effectLst>
                  <a:outerShdw blurRad="38100" dist="38100" dir="2700000" algn="tl">
                    <a:srgbClr val="000000">
                      <a:alpha val="43137"/>
                    </a:srgbClr>
                  </a:outerShdw>
                </a:effectLst>
                <a:latin typeface="Trebuchet MS"/>
                <a:cs typeface="Trebuchet MS"/>
              </a:rPr>
              <a:t>)</a:t>
            </a:r>
          </a:p>
        </p:txBody>
      </p:sp>
    </p:spTree>
    <p:extLst>
      <p:ext uri="{BB962C8B-B14F-4D97-AF65-F5344CB8AC3E}">
        <p14:creationId xmlns:p14="http://schemas.microsoft.com/office/powerpoint/2010/main" xmlns="" val="3742166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Subtítulo"/>
          <p:cNvSpPr txBox="1">
            <a:spLocks/>
          </p:cNvSpPr>
          <p:nvPr/>
        </p:nvSpPr>
        <p:spPr>
          <a:xfrm>
            <a:off x="1187624" y="1556792"/>
            <a:ext cx="7368877" cy="43924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s-ES_tradnl" sz="2500" dirty="0" smtClean="0">
                <a:solidFill>
                  <a:schemeClr val="tx1"/>
                </a:solidFill>
                <a:latin typeface="Trebuchet MS"/>
                <a:cs typeface="Trebuchet MS"/>
              </a:rPr>
              <a:t>“</a:t>
            </a:r>
            <a:r>
              <a:rPr lang="es-ES_tradnl" sz="2500" dirty="0">
                <a:solidFill>
                  <a:schemeClr val="tx1"/>
                </a:solidFill>
                <a:latin typeface="Trebuchet MS"/>
                <a:cs typeface="Trebuchet MS"/>
              </a:rPr>
              <a:t>El que llamó a los pescadores de Galilea está llamando todavía a los hombres a su servicio. Y está tan dispuesto a manifestar su poder por medio de nosotros como por los primeros discípulos.</a:t>
            </a:r>
            <a:r>
              <a:rPr lang="es-ES_tradnl" sz="2500" dirty="0" smtClean="0">
                <a:solidFill>
                  <a:schemeClr val="tx1"/>
                </a:solidFill>
                <a:latin typeface="Trebuchet MS"/>
                <a:cs typeface="Trebuchet MS"/>
              </a:rPr>
              <a:t>” </a:t>
            </a:r>
            <a:r>
              <a:rPr lang="es-ES_tradnl" sz="2500" i="1" baseline="30000" dirty="0" smtClean="0">
                <a:solidFill>
                  <a:schemeClr val="tx1"/>
                </a:solidFill>
                <a:latin typeface="Trebuchet MS"/>
                <a:cs typeface="Trebuchet MS"/>
              </a:rPr>
              <a:t>Elena </a:t>
            </a:r>
            <a:r>
              <a:rPr lang="es-ES_tradnl" sz="2500" i="1" baseline="30000" dirty="0">
                <a:solidFill>
                  <a:schemeClr val="tx1"/>
                </a:solidFill>
                <a:latin typeface="Trebuchet MS"/>
                <a:cs typeface="Trebuchet MS"/>
              </a:rPr>
              <a:t>de White, DTG, p. 264</a:t>
            </a:r>
          </a:p>
        </p:txBody>
      </p:sp>
    </p:spTree>
    <p:extLst>
      <p:ext uri="{BB962C8B-B14F-4D97-AF65-F5344CB8AC3E}">
        <p14:creationId xmlns:p14="http://schemas.microsoft.com/office/powerpoint/2010/main" xmlns="" val="663509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1936981.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619672" y="2348880"/>
            <a:ext cx="6480720"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2 Subtítulo"/>
          <p:cNvSpPr txBox="1">
            <a:spLocks/>
          </p:cNvSpPr>
          <p:nvPr/>
        </p:nvSpPr>
        <p:spPr>
          <a:xfrm>
            <a:off x="1187624" y="909638"/>
            <a:ext cx="7398546" cy="439248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s-ES_tradnl" sz="2500" b="1" dirty="0" smtClean="0">
                <a:solidFill>
                  <a:schemeClr val="tx1"/>
                </a:solidFill>
                <a:latin typeface="Trebuchet MS"/>
                <a:cs typeface="Trebuchet MS"/>
              </a:rPr>
              <a:t>LOS MÉTODOS DE PESCA</a:t>
            </a:r>
          </a:p>
          <a:p>
            <a:endParaRPr lang="es-ES_tradnl" sz="2500" b="1" dirty="0">
              <a:solidFill>
                <a:srgbClr val="660066"/>
              </a:solidFill>
              <a:latin typeface="Trebuchet MS"/>
              <a:cs typeface="Trebuchet MS"/>
            </a:endParaRPr>
          </a:p>
        </p:txBody>
      </p:sp>
      <p:sp>
        <p:nvSpPr>
          <p:cNvPr id="3" name="Retângulo 2"/>
          <p:cNvSpPr/>
          <p:nvPr/>
        </p:nvSpPr>
        <p:spPr>
          <a:xfrm>
            <a:off x="3995936" y="1628800"/>
            <a:ext cx="1890261" cy="584776"/>
          </a:xfrm>
          <a:prstGeom prst="rect">
            <a:avLst/>
          </a:prstGeom>
        </p:spPr>
        <p:txBody>
          <a:bodyPr wrap="none">
            <a:spAutoFit/>
          </a:bodyPr>
          <a:lstStyle/>
          <a:p>
            <a:pPr>
              <a:defRPr/>
            </a:pPr>
            <a:r>
              <a:rPr lang="pt-BR" sz="3200" b="1" dirty="0" smtClean="0">
                <a:solidFill>
                  <a:srgbClr val="660066"/>
                </a:solidFill>
                <a:effectLst>
                  <a:outerShdw blurRad="38100" dist="38100" dir="2700000" algn="tl">
                    <a:srgbClr val="000000">
                      <a:alpha val="43137"/>
                    </a:srgbClr>
                  </a:outerShdw>
                </a:effectLst>
                <a:latin typeface="Trebuchet MS"/>
                <a:cs typeface="Trebuchet MS"/>
              </a:rPr>
              <a:t>Dinamita</a:t>
            </a:r>
            <a:endParaRPr lang="pt-BR" sz="3200" b="1" dirty="0">
              <a:solidFill>
                <a:srgbClr val="660066"/>
              </a:solidFill>
              <a:effectLst>
                <a:outerShdw blurRad="38100" dist="38100" dir="2700000" algn="tl">
                  <a:srgbClr val="000000">
                    <a:alpha val="43137"/>
                  </a:srgbClr>
                </a:outerShdw>
              </a:effectLst>
              <a:latin typeface="Trebuchet MS"/>
              <a:cs typeface="Trebuchet MS"/>
            </a:endParaRPr>
          </a:p>
        </p:txBody>
      </p:sp>
      <p:sp>
        <p:nvSpPr>
          <p:cNvPr id="5" name="Retângulo 4"/>
          <p:cNvSpPr/>
          <p:nvPr/>
        </p:nvSpPr>
        <p:spPr>
          <a:xfrm>
            <a:off x="3779912" y="5733256"/>
            <a:ext cx="2034732" cy="584776"/>
          </a:xfrm>
          <a:prstGeom prst="rect">
            <a:avLst/>
          </a:prstGeom>
        </p:spPr>
        <p:txBody>
          <a:bodyPr wrap="none">
            <a:spAutoFit/>
          </a:bodyPr>
          <a:lstStyle/>
          <a:p>
            <a:pPr>
              <a:defRPr/>
            </a:pPr>
            <a:r>
              <a:rPr lang="es-PE" sz="3200" b="1" dirty="0" smtClean="0">
                <a:solidFill>
                  <a:srgbClr val="660066"/>
                </a:solidFill>
                <a:effectLst>
                  <a:outerShdw blurRad="38100" dist="38100" dir="2700000" algn="tl">
                    <a:srgbClr val="000000">
                      <a:alpha val="43137"/>
                    </a:srgbClr>
                  </a:outerShdw>
                </a:effectLst>
                <a:latin typeface="Trebuchet MS"/>
                <a:cs typeface="Trebuchet MS"/>
              </a:rPr>
              <a:t>Equilibrio</a:t>
            </a:r>
            <a:endParaRPr lang="es-PE" sz="3200" b="1" dirty="0">
              <a:solidFill>
                <a:srgbClr val="660066"/>
              </a:solidFill>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400672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49083688.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95736" y="1484784"/>
            <a:ext cx="5336429"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p:cNvSpPr/>
          <p:nvPr/>
        </p:nvSpPr>
        <p:spPr>
          <a:xfrm>
            <a:off x="4283968" y="836712"/>
            <a:ext cx="1333418" cy="584776"/>
          </a:xfrm>
          <a:prstGeom prst="rect">
            <a:avLst/>
          </a:prstGeom>
        </p:spPr>
        <p:txBody>
          <a:bodyPr wrap="none">
            <a:spAutoFit/>
          </a:bodyPr>
          <a:lstStyle/>
          <a:p>
            <a:pPr>
              <a:defRPr/>
            </a:pPr>
            <a:r>
              <a:rPr lang="es-PE" sz="3200" b="1" dirty="0" err="1" smtClean="0">
                <a:solidFill>
                  <a:srgbClr val="660066"/>
                </a:solidFill>
                <a:effectLst>
                  <a:outerShdw blurRad="38100" dist="38100" dir="2700000" algn="tl">
                    <a:srgbClr val="000000">
                      <a:alpha val="43137"/>
                    </a:srgbClr>
                  </a:outerShdw>
                </a:effectLst>
                <a:latin typeface="Trebuchet MS"/>
                <a:cs typeface="Trebuchet MS"/>
              </a:rPr>
              <a:t>Arpon</a:t>
            </a:r>
            <a:endParaRPr lang="es-PE" sz="3200" b="1" dirty="0">
              <a:solidFill>
                <a:srgbClr val="660066"/>
              </a:solidFill>
              <a:effectLst>
                <a:outerShdw blurRad="38100" dist="38100" dir="2700000" algn="tl">
                  <a:srgbClr val="000000">
                    <a:alpha val="43137"/>
                  </a:srgbClr>
                </a:outerShdw>
              </a:effectLst>
              <a:latin typeface="Trebuchet MS"/>
              <a:cs typeface="Trebuchet MS"/>
            </a:endParaRPr>
          </a:p>
        </p:txBody>
      </p:sp>
      <p:sp>
        <p:nvSpPr>
          <p:cNvPr id="5" name="Retângulo 4"/>
          <p:cNvSpPr/>
          <p:nvPr/>
        </p:nvSpPr>
        <p:spPr>
          <a:xfrm>
            <a:off x="4067944" y="5877272"/>
            <a:ext cx="1727957" cy="584776"/>
          </a:xfrm>
          <a:prstGeom prst="rect">
            <a:avLst/>
          </a:prstGeom>
        </p:spPr>
        <p:txBody>
          <a:bodyPr wrap="none">
            <a:spAutoFit/>
          </a:bodyPr>
          <a:lstStyle/>
          <a:p>
            <a:pPr>
              <a:defRPr/>
            </a:pPr>
            <a:r>
              <a:rPr lang="pt-BR" sz="3200" b="1" dirty="0">
                <a:solidFill>
                  <a:srgbClr val="660066"/>
                </a:solidFill>
                <a:effectLst>
                  <a:outerShdw blurRad="38100" dist="38100" dir="2700000" algn="tl">
                    <a:srgbClr val="000000">
                      <a:alpha val="43137"/>
                    </a:srgbClr>
                  </a:outerShdw>
                </a:effectLst>
                <a:latin typeface="Trebuchet MS"/>
                <a:cs typeface="Trebuchet MS"/>
              </a:rPr>
              <a:t>Cuidado</a:t>
            </a:r>
          </a:p>
        </p:txBody>
      </p:sp>
    </p:spTree>
    <p:extLst>
      <p:ext uri="{BB962C8B-B14F-4D97-AF65-F5344CB8AC3E}">
        <p14:creationId xmlns:p14="http://schemas.microsoft.com/office/powerpoint/2010/main" xmlns="" val="380039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hutterstock_60922957.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07704" y="1340768"/>
            <a:ext cx="5972021" cy="3981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p:cNvSpPr/>
          <p:nvPr/>
        </p:nvSpPr>
        <p:spPr>
          <a:xfrm>
            <a:off x="3779912" y="0"/>
            <a:ext cx="2460730" cy="1569660"/>
          </a:xfrm>
          <a:prstGeom prst="rect">
            <a:avLst/>
          </a:prstGeom>
        </p:spPr>
        <p:txBody>
          <a:bodyPr wrap="square">
            <a:spAutoFit/>
          </a:bodyPr>
          <a:lstStyle/>
          <a:p>
            <a:pPr>
              <a:defRPr/>
            </a:pPr>
            <a:endParaRPr lang="en-US" sz="3200" b="1" dirty="0">
              <a:solidFill>
                <a:srgbClr val="660066"/>
              </a:solidFill>
              <a:effectLst>
                <a:outerShdw blurRad="38100" dist="38100" dir="2700000" algn="tl">
                  <a:srgbClr val="000000">
                    <a:alpha val="43137"/>
                  </a:srgbClr>
                </a:outerShdw>
              </a:effectLst>
              <a:latin typeface="Trebuchet MS"/>
              <a:cs typeface="Trebuchet MS"/>
            </a:endParaRPr>
          </a:p>
          <a:p>
            <a:pPr>
              <a:defRPr/>
            </a:pPr>
            <a:r>
              <a:rPr lang="es-PE" sz="3200" b="1" dirty="0" smtClean="0">
                <a:solidFill>
                  <a:srgbClr val="660066"/>
                </a:solidFill>
                <a:effectLst>
                  <a:outerShdw blurRad="38100" dist="38100" dir="2700000" algn="tl">
                    <a:srgbClr val="000000">
                      <a:alpha val="43137"/>
                    </a:srgbClr>
                  </a:outerShdw>
                </a:effectLst>
                <a:latin typeface="Trebuchet MS"/>
                <a:cs typeface="Trebuchet MS"/>
              </a:rPr>
              <a:t>Red colador</a:t>
            </a:r>
          </a:p>
          <a:p>
            <a:pPr>
              <a:defRPr/>
            </a:pPr>
            <a:endParaRPr lang="en-US" sz="3200" b="1" dirty="0">
              <a:solidFill>
                <a:srgbClr val="660066"/>
              </a:solidFill>
              <a:effectLst>
                <a:outerShdw blurRad="38100" dist="38100" dir="2700000" algn="tl">
                  <a:srgbClr val="000000">
                    <a:alpha val="43137"/>
                  </a:srgbClr>
                </a:outerShdw>
              </a:effectLst>
              <a:latin typeface="Trebuchet MS"/>
              <a:cs typeface="Trebuchet MS"/>
            </a:endParaRPr>
          </a:p>
        </p:txBody>
      </p:sp>
      <p:sp>
        <p:nvSpPr>
          <p:cNvPr id="5" name="Retângulo 4"/>
          <p:cNvSpPr/>
          <p:nvPr/>
        </p:nvSpPr>
        <p:spPr>
          <a:xfrm>
            <a:off x="3923928" y="5589240"/>
            <a:ext cx="1983436" cy="584776"/>
          </a:xfrm>
          <a:prstGeom prst="rect">
            <a:avLst/>
          </a:prstGeom>
        </p:spPr>
        <p:txBody>
          <a:bodyPr wrap="none">
            <a:spAutoFit/>
          </a:bodyPr>
          <a:lstStyle/>
          <a:p>
            <a:pPr>
              <a:defRPr/>
            </a:pPr>
            <a:r>
              <a:rPr lang="es-PE" sz="3200" b="1" dirty="0" smtClean="0">
                <a:solidFill>
                  <a:srgbClr val="660066"/>
                </a:solidFill>
                <a:effectLst>
                  <a:outerShdw blurRad="38100" dist="38100" dir="2700000" algn="tl">
                    <a:srgbClr val="000000">
                      <a:alpha val="43137"/>
                    </a:srgbClr>
                  </a:outerShdw>
                </a:effectLst>
                <a:latin typeface="Trebuchet MS"/>
                <a:cs typeface="Trebuchet MS"/>
              </a:rPr>
              <a:t>Habilidad</a:t>
            </a:r>
            <a:endParaRPr lang="es-PE" sz="3200" b="1" dirty="0">
              <a:solidFill>
                <a:srgbClr val="660066"/>
              </a:solidFill>
              <a:effectLst>
                <a:outerShdw blurRad="38100" dist="38100" dir="2700000" algn="tl">
                  <a:srgbClr val="000000">
                    <a:alpha val="43137"/>
                  </a:srgbClr>
                </a:outerShdw>
              </a:effectLst>
              <a:latin typeface="Trebuchet MS"/>
              <a:cs typeface="Trebuchet MS"/>
            </a:endParaRPr>
          </a:p>
        </p:txBody>
      </p:sp>
    </p:spTree>
    <p:extLst>
      <p:ext uri="{BB962C8B-B14F-4D97-AF65-F5344CB8AC3E}">
        <p14:creationId xmlns:p14="http://schemas.microsoft.com/office/powerpoint/2010/main" xmlns="" val="3000819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utterstock_44038450.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75656" y="1484784"/>
            <a:ext cx="6201002" cy="4134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tângulo 2"/>
          <p:cNvSpPr/>
          <p:nvPr/>
        </p:nvSpPr>
        <p:spPr>
          <a:xfrm>
            <a:off x="3995936" y="332656"/>
            <a:ext cx="1585074" cy="1569660"/>
          </a:xfrm>
          <a:prstGeom prst="rect">
            <a:avLst/>
          </a:prstGeom>
        </p:spPr>
        <p:txBody>
          <a:bodyPr wrap="square">
            <a:spAutoFit/>
          </a:bodyPr>
          <a:lstStyle/>
          <a:p>
            <a:pPr>
              <a:defRPr/>
            </a:pPr>
            <a:endParaRPr lang="en-US" sz="3200" b="1" dirty="0">
              <a:solidFill>
                <a:srgbClr val="660066"/>
              </a:solidFill>
              <a:effectLst>
                <a:outerShdw blurRad="38100" dist="38100" dir="2700000" algn="tl">
                  <a:srgbClr val="000000">
                    <a:alpha val="43137"/>
                  </a:srgbClr>
                </a:outerShdw>
              </a:effectLst>
              <a:latin typeface="Trebuchet MS"/>
              <a:cs typeface="Trebuchet MS"/>
            </a:endParaRPr>
          </a:p>
          <a:p>
            <a:pPr>
              <a:defRPr/>
            </a:pPr>
            <a:r>
              <a:rPr lang="es-PE" sz="3200" b="1" dirty="0" smtClean="0">
                <a:solidFill>
                  <a:srgbClr val="660066"/>
                </a:solidFill>
                <a:effectLst>
                  <a:outerShdw blurRad="38100" dist="38100" dir="2700000" algn="tl">
                    <a:srgbClr val="000000">
                      <a:alpha val="43137"/>
                    </a:srgbClr>
                  </a:outerShdw>
                </a:effectLst>
                <a:latin typeface="Trebuchet MS"/>
                <a:cs typeface="Trebuchet MS"/>
              </a:rPr>
              <a:t>Vara</a:t>
            </a:r>
          </a:p>
          <a:p>
            <a:pPr>
              <a:defRPr/>
            </a:pPr>
            <a:endParaRPr lang="en-US" sz="3200" b="1" dirty="0">
              <a:solidFill>
                <a:srgbClr val="660066"/>
              </a:solidFill>
              <a:effectLst>
                <a:outerShdw blurRad="38100" dist="38100" dir="2700000" algn="tl">
                  <a:srgbClr val="000000">
                    <a:alpha val="43137"/>
                  </a:srgbClr>
                </a:outerShdw>
              </a:effectLst>
              <a:latin typeface="Trebuchet MS"/>
              <a:cs typeface="Trebuchet MS"/>
            </a:endParaRPr>
          </a:p>
        </p:txBody>
      </p:sp>
      <p:sp>
        <p:nvSpPr>
          <p:cNvPr id="5" name="Retângulo 4"/>
          <p:cNvSpPr/>
          <p:nvPr/>
        </p:nvSpPr>
        <p:spPr>
          <a:xfrm>
            <a:off x="3635896" y="5805264"/>
            <a:ext cx="1983436" cy="584776"/>
          </a:xfrm>
          <a:prstGeom prst="rect">
            <a:avLst/>
          </a:prstGeom>
        </p:spPr>
        <p:txBody>
          <a:bodyPr wrap="none">
            <a:spAutoFit/>
          </a:bodyPr>
          <a:lstStyle/>
          <a:p>
            <a:pPr>
              <a:defRPr/>
            </a:pPr>
            <a:r>
              <a:rPr lang="es-ES_tradnl" sz="3200" b="1" dirty="0">
                <a:solidFill>
                  <a:srgbClr val="660066"/>
                </a:solidFill>
                <a:effectLst>
                  <a:outerShdw blurRad="38100" dist="38100" dir="2700000" algn="tl">
                    <a:srgbClr val="000000">
                      <a:alpha val="43137"/>
                    </a:srgbClr>
                  </a:outerShdw>
                </a:effectLst>
                <a:latin typeface="Trebuchet MS"/>
                <a:cs typeface="Trebuchet MS"/>
              </a:rPr>
              <a:t>Paciencia</a:t>
            </a:r>
          </a:p>
        </p:txBody>
      </p:sp>
    </p:spTree>
    <p:extLst>
      <p:ext uri="{BB962C8B-B14F-4D97-AF65-F5344CB8AC3E}">
        <p14:creationId xmlns:p14="http://schemas.microsoft.com/office/powerpoint/2010/main" xmlns="" val="81735462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316</TotalTime>
  <Words>1218</Words>
  <Application>Microsoft Office PowerPoint</Application>
  <PresentationFormat>Apresentação na tela (4:3)</PresentationFormat>
  <Paragraphs>137</Paragraphs>
  <Slides>42</Slides>
  <Notes>0</Notes>
  <HiddenSlides>0</HiddenSlides>
  <MMClips>0</MMClips>
  <ScaleCrop>false</ScaleCrop>
  <HeadingPairs>
    <vt:vector size="4" baseType="variant">
      <vt:variant>
        <vt:lpstr>Tema</vt:lpstr>
      </vt:variant>
      <vt:variant>
        <vt:i4>1</vt:i4>
      </vt:variant>
      <vt:variant>
        <vt:lpstr>Títulos de slides</vt:lpstr>
      </vt:variant>
      <vt:variant>
        <vt:i4>42</vt:i4>
      </vt:variant>
    </vt:vector>
  </HeadingPairs>
  <TitlesOfParts>
    <vt:vector size="43" baseType="lpstr">
      <vt:lpstr>Tema de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VISIÓN DE LOS GRUPOS PEQUEÑOS</dc:title>
  <dc:creator>Horacio Cayrus</dc:creator>
  <cp:lastModifiedBy>ruth.leon</cp:lastModifiedBy>
  <cp:revision>36</cp:revision>
  <dcterms:created xsi:type="dcterms:W3CDTF">2011-11-14T13:27:08Z</dcterms:created>
  <dcterms:modified xsi:type="dcterms:W3CDTF">2012-04-23T14:43:35Z</dcterms:modified>
</cp:coreProperties>
</file>