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8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72" r:id="rId20"/>
    <p:sldId id="280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94" y="18"/>
      </p:cViewPr>
      <p:guideLst>
        <p:guide orient="horz" pos="618"/>
        <p:guide orient="horz" pos="2160"/>
        <p:guide orient="horz" pos="802"/>
        <p:guide orient="horz" pos="439"/>
        <p:guide pos="3244"/>
        <p:guide pos="1202"/>
        <p:guide pos="5420"/>
        <p:guide pos="1383"/>
        <p:guide pos="1066"/>
        <p:guide pos="4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8460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905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8644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42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05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999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8328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260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410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717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8571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8E81-2B3A-4C87-BCC8-DFE01304BFA5}" type="datetimeFigureOut">
              <a:rPr lang="es-AR" smtClean="0"/>
              <a:pPr/>
              <a:t>24/04/2012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Picture 6" descr="frenteCap1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8" name="Picture 7" descr="fundosCap1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1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nteCap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662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6453336"/>
            <a:ext cx="6400800" cy="360040"/>
          </a:xfrm>
        </p:spPr>
        <p:txBody>
          <a:bodyPr>
            <a:noAutofit/>
          </a:bodyPr>
          <a:lstStyle/>
          <a:p>
            <a:pPr algn="r"/>
            <a:r>
              <a:rPr lang="es-AR" sz="1100" dirty="0" smtClean="0">
                <a:solidFill>
                  <a:srgbClr val="000000"/>
                </a:solidFill>
                <a:latin typeface="Trebuchet MS"/>
                <a:cs typeface="Trebuchet MS"/>
              </a:rPr>
              <a:t>Por </a:t>
            </a:r>
            <a:r>
              <a:rPr lang="es-AR" sz="11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Horacio Cayrus</a:t>
            </a:r>
            <a:r>
              <a:rPr lang="es-AR" sz="1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s-AR" sz="1100" dirty="0" smtClean="0">
                <a:solidFill>
                  <a:srgbClr val="000000"/>
                </a:solidFill>
                <a:latin typeface="Trebuchet MS"/>
                <a:cs typeface="Trebuchet MS"/>
              </a:rPr>
              <a:t>Director de MiPES de la Unión Argentina</a:t>
            </a:r>
            <a:endParaRPr lang="es-AR" sz="1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-252536" y="5589240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AR" sz="2800" dirty="0">
                <a:solidFill>
                  <a:srgbClr val="000000"/>
                </a:solidFill>
                <a:latin typeface="Trebuchet MS"/>
                <a:cs typeface="Trebuchet MS"/>
              </a:rPr>
              <a:t>LA VISIÓN DE LOS GRUPOS </a:t>
            </a:r>
            <a:endParaRPr lang="pt-BR" sz="2800" spc="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latin typeface="Trebuchet MS"/>
                <a:cs typeface="Trebuchet MS"/>
              </a:rPr>
              <a:t>CAP</a:t>
            </a:r>
            <a:r>
              <a:rPr lang="pt-BR" sz="1800" b="1" dirty="0" smtClean="0">
                <a:latin typeface="Trebuchet MS"/>
                <a:cs typeface="Trebuchet MS"/>
              </a:rPr>
              <a:t>.15 </a:t>
            </a:r>
            <a:endParaRPr lang="pt-BR" sz="1800" dirty="0">
              <a:latin typeface="Trebuchet MS"/>
              <a:cs typeface="Trebuchet MS"/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27967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58775"/>
            <a:ext cx="7990656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LAS CUATRO DIMENSIONES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302885"/>
            <a:ext cx="7632651" cy="468052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Énfasis en la relación vertical (hacia arriba) con Dios.</a:t>
            </a:r>
          </a:p>
          <a:p>
            <a:pPr marL="514350" indent="-514350" algn="just">
              <a:buFont typeface="+mj-lt"/>
              <a:buAutoNum type="arabicPeriod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Énfasis en la comunión interna (hacia adentro) del GP a fin de satisfacer las necesidades sociales y afectivas de sus integrantes.</a:t>
            </a:r>
          </a:p>
          <a:p>
            <a:pPr marL="514350" indent="-514350" algn="just">
              <a:buFont typeface="+mj-lt"/>
              <a:buAutoNum type="arabicPeriod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Énfasis en el cumplimiento de la misión de la iglesia (hacia afuera).</a:t>
            </a:r>
          </a:p>
          <a:p>
            <a:pPr marL="514350" indent="-514350" algn="just">
              <a:buFont typeface="+mj-lt"/>
              <a:buAutoNum type="arabicPeriod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Énfasis en la formación de discipuladores a fin de multiplicar los GP`s (hacia adelante).</a:t>
            </a:r>
          </a:p>
        </p:txBody>
      </p:sp>
    </p:spTree>
    <p:extLst>
      <p:ext uri="{BB962C8B-B14F-4D97-AF65-F5344CB8AC3E}">
        <p14:creationId xmlns="" xmlns:p14="http://schemas.microsoft.com/office/powerpoint/2010/main" val="399114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8325" y="260648"/>
            <a:ext cx="6619875" cy="1470025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Trebuchet MS"/>
                <a:cs typeface="Trebuchet MS"/>
              </a:rPr>
              <a:t>LA VISIÓN ADVENTISTA DE LOS GRUPOS PEQUEÑOS</a:t>
            </a:r>
            <a:endParaRPr lang="es-AR" sz="28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416626" cy="4536504"/>
          </a:xfrm>
        </p:spPr>
        <p:txBody>
          <a:bodyPr>
            <a:noAutofit/>
          </a:bodyPr>
          <a:lstStyle/>
          <a:p>
            <a:pPr algn="just"/>
            <a:r>
              <a:rPr lang="es-AR" sz="2300" i="1" dirty="0">
                <a:solidFill>
                  <a:srgbClr val="000000"/>
                </a:solidFill>
                <a:latin typeface="Trebuchet MS"/>
                <a:cs typeface="Trebuchet MS"/>
              </a:rPr>
              <a:t>“Que los Grupos Pequeños sean la estructura espiritual y relacional básica de la iglesia y las acciones relacionadas al pastoreo, el discipulado y la participación de los miembros de acuerdo con sus dones espirituales en el cumplimiento de la misión constituyéndose en el estilo de vida de cada adventista del séptimo día; y, que los departamentos de la iglesia y sus programas sean facilitadores en el desarrollo de los Grupos Pequeños; y que éstos a su vez sean también el vehículo adecuado para el desarrollo del Programa de la Iglesia</a:t>
            </a:r>
            <a:r>
              <a:rPr lang="es-AR" sz="23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37054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302791"/>
            <a:ext cx="5651711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 UNA ESTRUCTURA RELACIONAL BÁSICA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344618" cy="4752528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El ser humano fue básicamente creado para vivir en relación con sus semejantes.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Existen distintas esferas de relaciones humanas (amistad, matrimonio, familia, nación, etc.).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El GP es una estructura relacional básica para los creyentes en Cristo. Es para ellos natural y caracteriza la COMUNIDAD DE FE (Hechos 2: 42-47; 4: 31,32; </a:t>
            </a:r>
            <a:r>
              <a:rPr lang="es-AR" sz="25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Heb</a:t>
            </a: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. 10: 24,25).</a:t>
            </a:r>
          </a:p>
        </p:txBody>
      </p:sp>
    </p:spTree>
    <p:extLst>
      <p:ext uri="{BB962C8B-B14F-4D97-AF65-F5344CB8AC3E}">
        <p14:creationId xmlns="" xmlns:p14="http://schemas.microsoft.com/office/powerpoint/2010/main" val="194212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5300" y="332656"/>
            <a:ext cx="6765925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DEL CUIDADO PASTORAL (PASTOREO)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272611" cy="396044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El GP se convierte en fundamental para el cuidado pastoral de sus integrantes.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Todas sus necesidades espirituales pueden ser satisfechas en el ambiente ideal que propone el GP.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Aunque es importante para todos los creyentes, lo es más para los nuevos conversos. Encontrarán en éste contención espiritual y afectiva.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351134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4096" y="44624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DEL DISCIPULADO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5" y="1273175"/>
            <a:ext cx="7416626" cy="4752528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El método de Jesús fue establecer su GP de 12 hombres para que a través de una relación personal con ellos pudiera discipularlos.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Por esa razón a Elena de White le fue mostrada la “formación de pequeños grupos como base del esfuerzo cristiano” es esencial.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La ecuación es simple: Cada líder es un discipulador de discípulos que llegarán a ser discipuladores a su tiempo.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21040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7968" y="302791"/>
            <a:ext cx="5902424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 LA PARTICIPACIÓN DE ACUERDO A DONES ESPIRITUALES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2274" y="1700808"/>
            <a:ext cx="6911976" cy="475252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De acuerdo a las Escrituras, Jesús a través del Espíritu Santo reparte distintos dones espirituales a cada creyente.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El propósito es perfeccionar a los santos para el ministerio (discipulado) y edificar el cuerpo de Cristo (la iglesia) Cf Efe. 4: 11,12).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4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El GP propone el espacio o ambiente ideal para el descubrimiento y el desarrollo de los dones espirituales de cada creyente.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125287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:\Olga\Imagens\Corbis-42-23883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5122475" cy="40401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200800" cy="965969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DEL CUMPLIMIENTO DE LA MISIÓN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4699" cy="2664296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Considerando todo lo anterior, la estructura del GP permite a cada creyente y a la iglesia el cumplimiento de la misión evangélica: </a:t>
            </a:r>
            <a:r>
              <a:rPr lang="es-AR" sz="24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“Hacer discípulos”</a:t>
            </a:r>
            <a:r>
              <a:rPr lang="es-AR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Cada GP que se establece con esta visión tendrá claro permanentemente cuál es su razón de ser como tal.</a:t>
            </a:r>
          </a:p>
        </p:txBody>
      </p:sp>
    </p:spTree>
    <p:extLst>
      <p:ext uri="{BB962C8B-B14F-4D97-AF65-F5344CB8AC3E}">
        <p14:creationId xmlns="" xmlns:p14="http://schemas.microsoft.com/office/powerpoint/2010/main" val="182525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:\Gláucia Meireles\Falta Imagens PPT\Original Art\Whole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5721152" cy="429086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344815" cy="893961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DEL CUMPLIMIENTO DE LA MISIÓN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920683" cy="2448272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La multiplicación intencional de los GP’s generará un movimiento evangelizador de tal dimensión que, así como en el siglo I permitió que el mensaje de salvación sea conocido en todo el mundo en poco tiempo, en estos tiempos alcance al mundo entero.</a:t>
            </a:r>
          </a:p>
        </p:txBody>
      </p:sp>
    </p:spTree>
    <p:extLst>
      <p:ext uri="{BB962C8B-B14F-4D97-AF65-F5344CB8AC3E}">
        <p14:creationId xmlns="" xmlns:p14="http://schemas.microsoft.com/office/powerpoint/2010/main" val="305326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3650" y="246062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 UN “ESTILO DE VIDA”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7" y="1484784"/>
            <a:ext cx="7488634" cy="475252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Una de las dificultades históricas fue considerar los </a:t>
            </a:r>
            <a:r>
              <a:rPr lang="es-AR" sz="27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GP’s</a:t>
            </a: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 como “otro” método de trabajo misionero más. Quien lo concibe de esta manera pronto corre el riesgo de desecharlo como tal.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Quien lo experimenta como “estilo de vida” podrá vivir una plena experiencia espiritual en todas sus dimensiones.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Como resultado su compromiso personal será real y permanente.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48202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302791"/>
            <a:ext cx="6802032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 DEPARTAMENTOS Y PROGRAMAS FACILITADORES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3" y="1700808"/>
            <a:ext cx="7704856" cy="54006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Como cualquier estructura los </a:t>
            </a:r>
            <a:r>
              <a:rPr lang="es-AR" sz="27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GP’s</a:t>
            </a: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 pueden ser afectadas por otras estructuras. La visión de la IASD es que la estructura básica es la de GP’s.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27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700" dirty="0" smtClean="0">
                <a:solidFill>
                  <a:srgbClr val="000000"/>
                </a:solidFill>
                <a:latin typeface="Trebuchet MS"/>
                <a:cs typeface="Trebuchet MS"/>
              </a:rPr>
              <a:t>Como consecuencia todos los departamentos de la iglesia y los programas que generan, deben facilitar el desarrollo de los GP’s.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7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AR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84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7091" y="116632"/>
            <a:ext cx="5182344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EXPERIENCIAS PREVIAS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273175"/>
            <a:ext cx="7920683" cy="323594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La implementación de los Grupos Pequeños con grandes resultados en distintos lugares de Sudamérica hicieron que muchos territorios de la DSA se lanzaran a promover la formación de los mismos.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Confiados en que es un plan divinamente inspirado se avanzó con mucho entusiasmo pero tal vez, con poca ciencia.</a:t>
            </a:r>
            <a:endParaRPr lang="es-AR" sz="2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2" descr="Z:\Gláucia Meireles\Falta Imagens PPT\Original Art\_Seasons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5724128" cy="429309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53989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30408" y="374799"/>
            <a:ext cx="6802032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VISIÓN DE DEPARTAMENTOS Y PROGRAMAS FACILITADORES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2077" y="1556792"/>
            <a:ext cx="6912173" cy="5400600"/>
          </a:xfrm>
        </p:spPr>
        <p:txBody>
          <a:bodyPr>
            <a:normAutofit/>
          </a:bodyPr>
          <a:lstStyle/>
          <a:p>
            <a:pPr algn="just"/>
            <a:endParaRPr lang="es-AR" sz="25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Lo contrario atenta contra esta visión y se corre el riesgo de perder de vista la base del esfuerzo cristiano.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25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Si algún departamento o programa atentara contra el desarrollo de los GP’s la iglesia deberá replantear su visión actual.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19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230783"/>
            <a:ext cx="7056784" cy="1686049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Trebuchet MS"/>
                <a:cs typeface="Trebuchet MS"/>
              </a:rPr>
              <a:t>VISIÓN DE GRUPOS PEQUEÑOS QUE SON VEHÍCULOS DEL PROGRAMA DE LA IGLESIA</a:t>
            </a:r>
            <a:endParaRPr lang="es-AR" sz="28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2275" y="1700808"/>
            <a:ext cx="6912173" cy="485403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Considerando lo anterior, cualquier programa o proyecto que la iglesia considere importante puede perfectamente ser llevado adelante con la estructura del GP.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Una rápida mirada a cualquier proyecto o programa de cualquier departamento de la iglesia, nos permite concluir que puede ser realizado con más éxito a través de los GP’s que de cualquier otra manera.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Esto presenta sólo el desafío de: ¡Probarlo!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sz="25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46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38050"/>
            <a:ext cx="5722651" cy="1686049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EXPECTATIVAS FUTURAS O VISIÓN DE FUTURO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1" y="1628800"/>
            <a:ext cx="7662628" cy="5184576"/>
          </a:xfrm>
        </p:spPr>
        <p:txBody>
          <a:bodyPr>
            <a:normAutofit fontScale="85000" lnSpcReduction="10000"/>
          </a:bodyPr>
          <a:lstStyle/>
          <a:p>
            <a:pPr marL="357188" indent="-268288" algn="just">
              <a:buFont typeface="Arial" pitchFamily="34" charset="0"/>
              <a:buChar char="•"/>
            </a:pPr>
            <a:r>
              <a:rPr lang="es-A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¿Qué esperamos ver en los próximos años?</a:t>
            </a:r>
          </a:p>
          <a:p>
            <a:pPr marL="357188" indent="-268288" algn="just">
              <a:buFont typeface="Arial" pitchFamily="34" charset="0"/>
              <a:buChar char="•"/>
            </a:pPr>
            <a:endParaRPr lang="es-AR" sz="14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7188" lvl="1" indent="-268288" algn="just">
              <a:buFont typeface="Arial" pitchFamily="34" charset="0"/>
              <a:buChar char="•"/>
            </a:pPr>
            <a:r>
              <a:rPr lang="es-AR" dirty="0" smtClean="0">
                <a:solidFill>
                  <a:srgbClr val="000000"/>
                </a:solidFill>
                <a:latin typeface="Trebuchet MS"/>
                <a:cs typeface="Trebuchet MS"/>
              </a:rPr>
              <a:t>Iglesias renovadas por una experiencia espiritual intensa expresada en la vida de los GP’s.</a:t>
            </a:r>
          </a:p>
          <a:p>
            <a:pPr marL="357188" lvl="1" indent="-268288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7188" lvl="1" indent="-268288" algn="just">
              <a:buFont typeface="Arial" pitchFamily="34" charset="0"/>
              <a:buChar char="•"/>
            </a:pPr>
            <a:r>
              <a:rPr lang="es-AR" dirty="0" smtClean="0">
                <a:solidFill>
                  <a:srgbClr val="000000"/>
                </a:solidFill>
                <a:latin typeface="Trebuchet MS"/>
                <a:cs typeface="Trebuchet MS"/>
              </a:rPr>
              <a:t>Discípulos de Cristo ganando nuevos discípulos en el ambiente perfecto de un GP.</a:t>
            </a:r>
          </a:p>
          <a:p>
            <a:pPr marL="357188" lvl="1" indent="-268288" algn="just">
              <a:buFont typeface="Arial" pitchFamily="34" charset="0"/>
              <a:buChar char="•"/>
            </a:pPr>
            <a:endParaRPr lang="es-AR" sz="14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7188" lvl="1" indent="-268288" algn="just">
              <a:buFont typeface="Arial" pitchFamily="34" charset="0"/>
              <a:buChar char="•"/>
            </a:pPr>
            <a:r>
              <a:rPr lang="es-AR" dirty="0" smtClean="0">
                <a:solidFill>
                  <a:srgbClr val="000000"/>
                </a:solidFill>
                <a:latin typeface="Trebuchet MS"/>
                <a:cs typeface="Trebuchet MS"/>
              </a:rPr>
              <a:t>El derramamiento del Espíritu Santo como lluvia tardía en una iglesia que encontró en este “estilo de vida” la base para su reavivamiento y reforma, el discipulado y la evangelización.</a:t>
            </a:r>
          </a:p>
          <a:p>
            <a:pPr marL="357188" lvl="1" indent="-268288" algn="just">
              <a:buFont typeface="Arial" pitchFamily="34" charset="0"/>
              <a:buChar char="•"/>
            </a:pPr>
            <a:endParaRPr lang="es-AR" sz="14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7188" lvl="1" indent="-268288" algn="just">
              <a:buFont typeface="Arial" pitchFamily="34" charset="0"/>
              <a:buChar char="•"/>
            </a:pPr>
            <a:r>
              <a:rPr lang="es-AR" dirty="0" smtClean="0">
                <a:solidFill>
                  <a:srgbClr val="000000"/>
                </a:solidFill>
                <a:latin typeface="Trebuchet MS"/>
                <a:cs typeface="Trebuchet MS"/>
              </a:rPr>
              <a:t>¡La segunda venida de nuestro Señor Jesucristo!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123545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4759"/>
            <a:ext cx="8352928" cy="1686049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CONCLUSIONES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2275" y="1273174"/>
            <a:ext cx="6912173" cy="4964137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La necesidad de MANTENER la VISIÓN es imprescindible. Sin VISIÓN no hay futuro.</a:t>
            </a:r>
          </a:p>
          <a:p>
            <a:pPr marL="514350" indent="-514350" algn="just">
              <a:buFont typeface="+mj-lt"/>
              <a:buAutoNum type="arabicPeriod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Por eso para la implementación saludable de los GP’s y su intencional multiplicación es necesaria una continua atención a la VISIÓN a fin de no perder el objetivo final.</a:t>
            </a:r>
          </a:p>
          <a:p>
            <a:pPr marL="514350" indent="-514350" algn="just">
              <a:buFont typeface="+mj-lt"/>
              <a:buAutoNum type="arabicPeriod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La implementación de los </a:t>
            </a:r>
            <a:r>
              <a:rPr lang="es-AR" sz="29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GP’s</a:t>
            </a: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 de acuerdo a la VISIÓN ASD permitirá pronto ver una iglesia reavivada y estructurada en </a:t>
            </a:r>
            <a:r>
              <a:rPr lang="es-AR" sz="29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GP’s</a:t>
            </a:r>
            <a:r>
              <a:rPr lang="es-AR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30103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Olga\Imagens\Corbis-42-30517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65069"/>
            <a:ext cx="5918921" cy="44403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2063" y="116632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EXPERIENCIAS PREVIAS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73175"/>
            <a:ext cx="7634629" cy="402803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Aun cuando se invirtieron recursos económicos y lindos y abundantes materiales no se lograron los resultados que se esperaban.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Esto, además de cierto desánimo, produjo cierto desinterés en la implementación de los Grupos Pequeños. En algunos lugares, al considerarlo un</a:t>
            </a:r>
          </a:p>
          <a:p>
            <a:pPr marL="514350" indent="-514350" algn="just"/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	método de trabajo misionero</a:t>
            </a:r>
          </a:p>
          <a:p>
            <a:pPr marL="514350" indent="-514350" algn="just"/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	y no darse los resultados</a:t>
            </a:r>
          </a:p>
          <a:p>
            <a:pPr marL="514350" indent="-514350" algn="just"/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	esperados, directamente</a:t>
            </a:r>
          </a:p>
          <a:p>
            <a:pPr marL="514350" indent="-514350" algn="just"/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 	los descartaron.</a:t>
            </a:r>
            <a:endParaRPr lang="es-AR" sz="2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6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2063" y="116632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DOS ELEMENTOS POSITIVOS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72808" cy="39848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Aún cuando no se produjeron los resultados masivos esperados se percibió que algo cambió en la experiencia de quienes adoptaron el Grupo Pequeño como “un estilo de vida”:</a:t>
            </a:r>
          </a:p>
          <a:p>
            <a:pPr algn="just"/>
            <a:endParaRPr lang="es-AR" sz="25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34988" lvl="1" indent="-446088" algn="just">
              <a:buFont typeface="+mj-lt"/>
              <a:buAutoNum type="alphaLcPeriod"/>
              <a:tabLst>
                <a:tab pos="623888" algn="l"/>
              </a:tabLst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Crecieron en la experiencia espiritual y relacional. Hallaron unidad espiritual, compañerismo y una mejor comunión con Dios.</a:t>
            </a:r>
          </a:p>
          <a:p>
            <a:pPr marL="534988" lvl="1" indent="-446088" algn="just">
              <a:buFont typeface="+mj-lt"/>
              <a:buAutoNum type="alphaLcPeriod"/>
              <a:tabLst>
                <a:tab pos="623888" algn="l"/>
              </a:tabLst>
            </a:pP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Comenzaron a tener resultados. Invitaron a sus amigos, familiares y vecinos quienes terminaron integrándose a la iglesia.</a:t>
            </a:r>
          </a:p>
          <a:p>
            <a:pPr marL="514350" indent="-514350" algn="l">
              <a:buFont typeface="+mj-lt"/>
              <a:buAutoNum type="arabicPeriod"/>
            </a:pP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63246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184576" cy="1470025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Trebuchet MS"/>
                <a:cs typeface="Trebuchet MS"/>
              </a:rPr>
              <a:t>EL II FÓRUM DE GRUPOS PEQUEÑOS DE LA DSA</a:t>
            </a:r>
            <a:endParaRPr lang="es-AR" sz="28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76865" cy="4032448"/>
          </a:xfrm>
        </p:spPr>
        <p:txBody>
          <a:bodyPr>
            <a:normAutofit/>
          </a:bodyPr>
          <a:lstStyle/>
          <a:p>
            <a:pPr algn="just"/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No fue sino hasta un encuentro muy significativo del 2 al 5 de noviembre de 2009 en Brasilia en la que ciertas cosas comenzaron a cambiar.</a:t>
            </a:r>
          </a:p>
          <a:p>
            <a:pPr algn="just"/>
            <a:endParaRPr lang="es-AR" sz="2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34988" lvl="1" indent="-446088" algn="just">
              <a:buFont typeface="+mj-lt"/>
              <a:buAutoNum type="alphaLcPeriod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Se replantearon varios aspectos relacionados con los Grupos Pequeños que permitieron que las expectativas renacieran.</a:t>
            </a:r>
          </a:p>
          <a:p>
            <a:pPr marL="534988" lvl="1" indent="-446088" algn="just">
              <a:buFont typeface="+mj-lt"/>
              <a:buAutoNum type="alphaLcPeriod"/>
            </a:pP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Se produjeron documentos fruto de la experiencia y discusión de todos los participantes.</a:t>
            </a:r>
            <a:endParaRPr lang="es-AR" sz="2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68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NUEVAS BASES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682753" cy="2081552"/>
          </a:xfrm>
        </p:spPr>
        <p:txBody>
          <a:bodyPr>
            <a:noAutofit/>
          </a:bodyPr>
          <a:lstStyle/>
          <a:p>
            <a:pPr algn="just"/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El II Fórum de Grupos Pequeños estableció nuevas bases o principios para “profundizar la caminata” en la experiencia posterior al encuentro. Una de esas bases fue establecer la VISIÓN acerca de los Grupos Pequeños.</a:t>
            </a:r>
          </a:p>
        </p:txBody>
      </p:sp>
      <p:pic>
        <p:nvPicPr>
          <p:cNvPr id="4" name="Picture 2" descr="Mongolia, Ulan Bator, Seventh-Day Adventist Church, Daycare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6696744" cy="440520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50014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208912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NUEVAS BASES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576521" cy="3740749"/>
          </a:xfrm>
        </p:spPr>
        <p:txBody>
          <a:bodyPr>
            <a:noAutofit/>
          </a:bodyPr>
          <a:lstStyle/>
          <a:p>
            <a:pPr algn="just"/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46088" lvl="1" indent="-446088" algn="just">
              <a:buFont typeface="+mj-lt"/>
              <a:buAutoNum type="alphaLcPeriod"/>
            </a:pPr>
            <a:r>
              <a:rPr lang="es-ES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Cuando existe una VISIÓN clara del por qué y para qué implementamos los </a:t>
            </a:r>
            <a:r>
              <a:rPr lang="es-ES" sz="23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GP’s</a:t>
            </a:r>
            <a:r>
              <a:rPr lang="es-ES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, todo lo que se realizará después, aunque cueste, finalmente tendría éxito.</a:t>
            </a:r>
          </a:p>
          <a:p>
            <a:pPr marL="446088" lvl="1" indent="-446088" algn="just">
              <a:buFont typeface="+mj-lt"/>
              <a:buAutoNum type="alphaLcPeriod"/>
            </a:pPr>
            <a:endParaRPr lang="es-AR" sz="2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46088" lvl="1" indent="-446088" algn="just">
              <a:buFont typeface="+mj-lt"/>
              <a:buAutoNum type="alphaLcPeriod"/>
            </a:pPr>
            <a:r>
              <a:rPr lang="es-ES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Junto </a:t>
            </a:r>
            <a:r>
              <a:rPr lang="es-ES" sz="2300" dirty="0">
                <a:solidFill>
                  <a:srgbClr val="000000"/>
                </a:solidFill>
                <a:latin typeface="Trebuchet MS"/>
                <a:cs typeface="Trebuchet MS"/>
              </a:rPr>
              <a:t>con el establecimiento de la Visión se lograron afianzar otros aspectos que lograrían una implementación que, aunque tal vez no tan rápida, sí más segura y eficiente</a:t>
            </a:r>
            <a:r>
              <a:rPr lang="es-A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es-AR" sz="2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42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:\Gláucia Meireles\Falta Imagens PPT\Original Art\Whole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6513240" cy="48849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4096" y="116632"/>
            <a:ext cx="7772400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solidFill>
                  <a:srgbClr val="000000"/>
                </a:solidFill>
                <a:latin typeface="Trebuchet MS"/>
                <a:cs typeface="Trebuchet MS"/>
              </a:rPr>
              <a:t>NUEVAS BASES</a:t>
            </a:r>
            <a:endParaRPr lang="es-AR" sz="3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73175"/>
            <a:ext cx="7632651" cy="2371849"/>
          </a:xfrm>
        </p:spPr>
        <p:txBody>
          <a:bodyPr>
            <a:noAutofit/>
          </a:bodyPr>
          <a:lstStyle/>
          <a:p>
            <a:pPr algn="just"/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El II Fórum de Grupos Pequeños estableció nuevas bases o principios para “profundizar la caminata” en la experiencia posterior al encuentro. Una de esas bases fue establecer la VISIÓN acerca de los Grupos Pequeños.</a:t>
            </a:r>
          </a:p>
        </p:txBody>
      </p:sp>
    </p:spTree>
    <p:extLst>
      <p:ext uri="{BB962C8B-B14F-4D97-AF65-F5344CB8AC3E}">
        <p14:creationId xmlns="" xmlns:p14="http://schemas.microsoft.com/office/powerpoint/2010/main" val="231434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28792" cy="1470025"/>
          </a:xfrm>
        </p:spPr>
        <p:txBody>
          <a:bodyPr>
            <a:normAutofit/>
          </a:bodyPr>
          <a:lstStyle/>
          <a:p>
            <a:r>
              <a:rPr lang="es-AR" sz="3000" dirty="0" smtClean="0">
                <a:solidFill>
                  <a:srgbClr val="000000"/>
                </a:solidFill>
                <a:latin typeface="Trebuchet MS"/>
                <a:cs typeface="Trebuchet MS"/>
              </a:rPr>
              <a:t>NUEVAS BASES</a:t>
            </a:r>
            <a:endParaRPr lang="es-AR" sz="3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5" y="1273175"/>
            <a:ext cx="7416626" cy="4848944"/>
          </a:xfrm>
        </p:spPr>
        <p:txBody>
          <a:bodyPr>
            <a:noAutofit/>
          </a:bodyPr>
          <a:lstStyle/>
          <a:p>
            <a:pPr marL="534988" lvl="1" indent="-446088" algn="just">
              <a:buFont typeface="+mj-lt"/>
              <a:buAutoNum type="alphaLcPeriod"/>
            </a:pPr>
            <a:r>
              <a:rPr lang="es-E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Cuando </a:t>
            </a: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existe una VISIÓN clara del por qué y para qué </a:t>
            </a:r>
            <a:r>
              <a:rPr lang="es-E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implementamos los GP’s, todo </a:t>
            </a: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lo que se </a:t>
            </a:r>
            <a:r>
              <a:rPr lang="es-E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realizará después, aunque cueste, finalmente tendrá </a:t>
            </a: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éxito.</a:t>
            </a:r>
            <a:endParaRPr lang="es-AR" sz="25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34988" lvl="1" indent="-446088" algn="just">
              <a:buFont typeface="+mj-lt"/>
              <a:buAutoNum type="alphaLcPeriod"/>
            </a:pP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Junto con el establecimiento de la Visión se lograron afianzar otros aspectos que </a:t>
            </a:r>
            <a:r>
              <a:rPr lang="es-E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lograrán </a:t>
            </a: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una implementación que, aunque tal vez no tan rápida, </a:t>
            </a:r>
            <a:r>
              <a:rPr lang="es-E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sea sí </a:t>
            </a:r>
            <a:r>
              <a:rPr lang="es-ES" sz="2500" dirty="0">
                <a:solidFill>
                  <a:srgbClr val="000000"/>
                </a:solidFill>
                <a:latin typeface="Trebuchet MS"/>
                <a:cs typeface="Trebuchet MS"/>
              </a:rPr>
              <a:t>más segura y eficiente</a:t>
            </a:r>
            <a:r>
              <a:rPr lang="es-AR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es-AR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998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1440</Words>
  <Application>Microsoft Office PowerPoint</Application>
  <PresentationFormat>Apresentação na tela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de Office</vt:lpstr>
      <vt:lpstr>Slide 1</vt:lpstr>
      <vt:lpstr>EXPERIENCIAS PREVIAS</vt:lpstr>
      <vt:lpstr>EXPERIENCIAS PREVIAS</vt:lpstr>
      <vt:lpstr>DOS ELEMENTOS POSITIVOS</vt:lpstr>
      <vt:lpstr>EL II FÓRUM DE GRUPOS PEQUEÑOS DE LA DSA</vt:lpstr>
      <vt:lpstr>NUEVAS BASES</vt:lpstr>
      <vt:lpstr>NUEVAS BASES</vt:lpstr>
      <vt:lpstr>NUEVAS BASES</vt:lpstr>
      <vt:lpstr>NUEVAS BASES</vt:lpstr>
      <vt:lpstr>LAS CUATRO DIMENSIONES</vt:lpstr>
      <vt:lpstr>LA VISIÓN ADVENTISTA DE LOS GRUPOS PEQUEÑOS</vt:lpstr>
      <vt:lpstr>VISIÓN DE UNA ESTRUCTURA RELACIONAL BÁSICA</vt:lpstr>
      <vt:lpstr>VISIÓN DEL CUIDADO PASTORAL (PASTOREO)</vt:lpstr>
      <vt:lpstr>VISIÓN DEL DISCIPULADO</vt:lpstr>
      <vt:lpstr>VISIÓN DE LA PARTICIPACIÓN DE ACUERDO A DONES ESPIRITUALES</vt:lpstr>
      <vt:lpstr>VISIÓN DEL CUMPLIMIENTO DE LA MISIÓN</vt:lpstr>
      <vt:lpstr>VISIÓN DEL CUMPLIMIENTO DE LA MISIÓN</vt:lpstr>
      <vt:lpstr>VISIÓN DE UN “ESTILO DE VIDA”</vt:lpstr>
      <vt:lpstr>VISIÓN DE DEPARTAMENTOS Y PROGRAMAS FACILITADORES</vt:lpstr>
      <vt:lpstr>VISIÓN DE DEPARTAMENTOS Y PROGRAMAS FACILITADORES</vt:lpstr>
      <vt:lpstr>VISIÓN DE GRUPOS PEQUEÑOS QUE SON VEHÍCULOS DEL PROGRAMA DE LA IGLESIA</vt:lpstr>
      <vt:lpstr>EXPECTATIVAS FUTURAS O VISIÓN DE FUTURO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VISIÓN DE LOS GRUPOS PEQUEÑOS</dc:title>
  <dc:creator>Horacio Cayrus</dc:creator>
  <cp:lastModifiedBy>olga.ayala</cp:lastModifiedBy>
  <cp:revision>28</cp:revision>
  <dcterms:created xsi:type="dcterms:W3CDTF">2011-11-14T13:27:08Z</dcterms:created>
  <dcterms:modified xsi:type="dcterms:W3CDTF">2012-04-24T17:18:28Z</dcterms:modified>
</cp:coreProperties>
</file>