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77" r:id="rId3"/>
    <p:sldId id="297" r:id="rId4"/>
    <p:sldId id="276" r:id="rId5"/>
    <p:sldId id="298" r:id="rId6"/>
    <p:sldId id="299" r:id="rId7"/>
    <p:sldId id="278" r:id="rId8"/>
    <p:sldId id="279" r:id="rId9"/>
    <p:sldId id="300" r:id="rId10"/>
    <p:sldId id="301" r:id="rId11"/>
    <p:sldId id="302" r:id="rId12"/>
    <p:sldId id="303" r:id="rId13"/>
    <p:sldId id="304" r:id="rId14"/>
    <p:sldId id="305" r:id="rId15"/>
    <p:sldId id="306" r:id="rId16"/>
    <p:sldId id="308" r:id="rId17"/>
    <p:sldId id="307" r:id="rId18"/>
    <p:sldId id="309" r:id="rId19"/>
    <p:sldId id="310" r:id="rId20"/>
    <p:sldId id="311" r:id="rId21"/>
    <p:sldId id="312" r:id="rId22"/>
    <p:sldId id="313" r:id="rId23"/>
    <p:sldId id="314" r:id="rId24"/>
    <p:sldId id="315" r:id="rId25"/>
    <p:sldId id="316" r:id="rId26"/>
    <p:sldId id="322" r:id="rId27"/>
    <p:sldId id="295" r:id="rId28"/>
    <p:sldId id="318" r:id="rId29"/>
    <p:sldId id="319" r:id="rId30"/>
    <p:sldId id="320" r:id="rId31"/>
    <p:sldId id="321"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02"/>
    <a:srgbClr val="1665DA"/>
    <a:srgbClr val="1D208F"/>
    <a:srgbClr val="211E54"/>
    <a:srgbClr val="F4E59C"/>
    <a:srgbClr val="DDDDDD"/>
    <a:srgbClr val="47ABE3"/>
    <a:srgbClr val="005E5C"/>
    <a:srgbClr val="3F1F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4660"/>
  </p:normalViewPr>
  <p:slideViewPr>
    <p:cSldViewPr>
      <p:cViewPr varScale="1">
        <p:scale>
          <a:sx n="99" d="100"/>
          <a:sy n="99" d="100"/>
        </p:scale>
        <p:origin x="-2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96" name="Picture 24" descr="bar_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981200"/>
            <a:ext cx="70104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Grp="1" noChangeArrowheads="1"/>
          </p:cNvSpPr>
          <p:nvPr>
            <p:ph type="ctrTitle"/>
          </p:nvPr>
        </p:nvSpPr>
        <p:spPr bwMode="gray">
          <a:xfrm>
            <a:off x="381000" y="2187575"/>
            <a:ext cx="6019800" cy="708025"/>
          </a:xfrm>
          <a:extLst>
            <a:ext uri="{AF507438-7753-43e0-B8FC-AC1667EBCBE1}">
              <a14:hiddenEffects xmlns:a14="http://schemas.microsoft.com/office/drawing/2010/main" xmlns="">
                <a:effectLst>
                  <a:outerShdw blurRad="63500" dist="53882" dir="2700000" algn="ctr" rotWithShape="0">
                    <a:srgbClr val="000000">
                      <a:alpha val="74998"/>
                    </a:srgbClr>
                  </a:outerShdw>
                </a:effectLst>
              </a14:hiddenEffects>
            </a:ext>
          </a:extLst>
        </p:spPr>
        <p:txBody>
          <a:bodyPr/>
          <a:lstStyle>
            <a:lvl1pPr>
              <a:defRPr sz="4000">
                <a:solidFill>
                  <a:srgbClr val="000000"/>
                </a:solidFill>
              </a:defRPr>
            </a:lvl1pPr>
          </a:lstStyle>
          <a:p>
            <a:pPr lvl="0"/>
            <a:r>
              <a:rPr lang="es-ES_tradnl" noProof="0" smtClean="0"/>
              <a:t>Clic para editar título</a:t>
            </a:r>
            <a:endParaRPr lang="en-US" noProof="0" smtClean="0"/>
          </a:p>
        </p:txBody>
      </p:sp>
      <p:sp>
        <p:nvSpPr>
          <p:cNvPr id="3075" name="Rectangle 3"/>
          <p:cNvSpPr>
            <a:spLocks noGrp="1" noChangeArrowheads="1"/>
          </p:cNvSpPr>
          <p:nvPr>
            <p:ph type="subTitle" idx="1"/>
          </p:nvPr>
        </p:nvSpPr>
        <p:spPr bwMode="gray">
          <a:xfrm>
            <a:off x="3886200" y="4953000"/>
            <a:ext cx="3429000" cy="457200"/>
          </a:xfrm>
        </p:spPr>
        <p:txBody>
          <a:bodyPr/>
          <a:lstStyle>
            <a:lvl1pPr marL="0" indent="0">
              <a:buFont typeface="Wingdings" charset="0"/>
              <a:buNone/>
              <a:defRPr sz="1800"/>
            </a:lvl1pPr>
          </a:lstStyle>
          <a:p>
            <a:pPr lvl="0"/>
            <a:r>
              <a:rPr lang="es-ES_tradnl" noProof="0" smtClean="0"/>
              <a:t>Haga clic para modificar el estilo de subtítulo del patrón</a:t>
            </a:r>
            <a:endParaRPr lang="en-US" noProof="0" smtClean="0"/>
          </a:p>
        </p:txBody>
      </p:sp>
      <p:sp>
        <p:nvSpPr>
          <p:cNvPr id="3076" name="Rectangle 4"/>
          <p:cNvSpPr>
            <a:spLocks noGrp="1" noChangeArrowheads="1"/>
          </p:cNvSpPr>
          <p:nvPr>
            <p:ph type="dt" sz="half" idx="2"/>
          </p:nvPr>
        </p:nvSpPr>
        <p:spPr bwMode="gray">
          <a:xfrm>
            <a:off x="457200" y="6553200"/>
            <a:ext cx="2133600" cy="171450"/>
          </a:xfrm>
        </p:spPr>
        <p:txBody>
          <a:bodyPr/>
          <a:lstStyle>
            <a:lvl1pPr>
              <a:defRPr sz="1200"/>
            </a:lvl1pPr>
          </a:lstStyle>
          <a:p>
            <a:endParaRPr lang="en-US"/>
          </a:p>
        </p:txBody>
      </p:sp>
      <p:sp>
        <p:nvSpPr>
          <p:cNvPr id="3078" name="Rectangle 6"/>
          <p:cNvSpPr>
            <a:spLocks noGrp="1" noChangeArrowheads="1"/>
          </p:cNvSpPr>
          <p:nvPr>
            <p:ph type="sldNum" sz="quarter" idx="4"/>
          </p:nvPr>
        </p:nvSpPr>
        <p:spPr bwMode="gray">
          <a:xfrm>
            <a:off x="6553200" y="6610350"/>
            <a:ext cx="2133600" cy="171450"/>
          </a:xfrm>
        </p:spPr>
        <p:txBody>
          <a:bodyPr/>
          <a:lstStyle>
            <a:lvl1pPr>
              <a:defRPr sz="1200"/>
            </a:lvl1pPr>
          </a:lstStyle>
          <a:p>
            <a:fld id="{C1CC2E57-6D80-864A-B946-2CDF536427F7}" type="slidenum">
              <a:rPr lang="en-US"/>
              <a:pPr/>
              <a:t>‹nº›</a:t>
            </a:fld>
            <a:endParaRPr lang="en-US"/>
          </a:p>
        </p:txBody>
      </p:sp>
      <p:pic>
        <p:nvPicPr>
          <p:cNvPr id="2" name="Picture 1" descr="frenteCAP13.jpg"/>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9CC51C3D-A0BC-1640-8764-1348A4751F65}" type="slidenum">
              <a:rPr lang="en-US"/>
              <a:pPr/>
              <a:t>‹nº›</a:t>
            </a:fld>
            <a:endParaRPr lang="en-US"/>
          </a:p>
        </p:txBody>
      </p:sp>
    </p:spTree>
    <p:extLst>
      <p:ext uri="{BB962C8B-B14F-4D97-AF65-F5344CB8AC3E}">
        <p14:creationId xmlns:p14="http://schemas.microsoft.com/office/powerpoint/2010/main" xmlns="" val="115507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0350" y="504825"/>
            <a:ext cx="2076450" cy="589597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381000" y="504825"/>
            <a:ext cx="6076950" cy="589597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39E30776-E3E7-6C42-B6FA-32CDACBFA8BC}" type="slidenum">
              <a:rPr lang="en-US"/>
              <a:pPr/>
              <a:t>‹nº›</a:t>
            </a:fld>
            <a:endParaRPr lang="en-US"/>
          </a:p>
        </p:txBody>
      </p:sp>
    </p:spTree>
    <p:extLst>
      <p:ext uri="{BB962C8B-B14F-4D97-AF65-F5344CB8AC3E}">
        <p14:creationId xmlns:p14="http://schemas.microsoft.com/office/powerpoint/2010/main" xmlns="" val="21462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Título 1"/>
          <p:cNvSpPr>
            <a:spLocks noGrp="1"/>
          </p:cNvSpPr>
          <p:nvPr>
            <p:ph type="title"/>
          </p:nvPr>
        </p:nvSpPr>
        <p:spPr>
          <a:xfrm>
            <a:off x="381000" y="504825"/>
            <a:ext cx="4953000" cy="563563"/>
          </a:xfrm>
        </p:spPr>
        <p:txBody>
          <a:bodyPr/>
          <a:lstStyle/>
          <a:p>
            <a:r>
              <a:rPr lang="es-ES_tradnl" smtClean="0"/>
              <a:t>Clic para editar título</a:t>
            </a:r>
            <a:endParaRPr lang="es-ES"/>
          </a:p>
        </p:txBody>
      </p:sp>
      <p:sp>
        <p:nvSpPr>
          <p:cNvPr id="3" name="Marcador de gráfico 2"/>
          <p:cNvSpPr>
            <a:spLocks noGrp="1"/>
          </p:cNvSpPr>
          <p:nvPr>
            <p:ph type="chart" idx="1"/>
          </p:nvPr>
        </p:nvSpPr>
        <p:spPr>
          <a:xfrm>
            <a:off x="381000" y="1371600"/>
            <a:ext cx="8305800" cy="5029200"/>
          </a:xfrm>
        </p:spPr>
        <p:txBody>
          <a:bodyPr/>
          <a:lstStyle/>
          <a:p>
            <a:r>
              <a:rPr lang="es-ES_tradnl" smtClean="0"/>
              <a:t>Haga clic en el icono para agregar un gráfico</a:t>
            </a:r>
            <a:endParaRPr lang="es-ES"/>
          </a:p>
        </p:txBody>
      </p:sp>
      <p:sp>
        <p:nvSpPr>
          <p:cNvPr id="4" name="Marcador de fecha 3"/>
          <p:cNvSpPr>
            <a:spLocks noGrp="1"/>
          </p:cNvSpPr>
          <p:nvPr>
            <p:ph type="dt" sz="half" idx="10"/>
          </p:nvPr>
        </p:nvSpPr>
        <p:spPr>
          <a:xfrm>
            <a:off x="381000" y="6553200"/>
            <a:ext cx="2133600" cy="244475"/>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553200"/>
            <a:ext cx="2895600" cy="244475"/>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553200"/>
            <a:ext cx="2133600" cy="244475"/>
          </a:xfrm>
        </p:spPr>
        <p:txBody>
          <a:bodyPr/>
          <a:lstStyle>
            <a:lvl1pPr>
              <a:defRPr/>
            </a:lvl1pPr>
          </a:lstStyle>
          <a:p>
            <a:fld id="{5F27E6CB-4B8A-5348-A0D5-6910DF517EEB}" type="slidenum">
              <a:rPr lang="en-US"/>
              <a:pPr/>
              <a:t>‹nº›</a:t>
            </a:fld>
            <a:endParaRPr lang="en-US"/>
          </a:p>
        </p:txBody>
      </p:sp>
    </p:spTree>
    <p:extLst>
      <p:ext uri="{BB962C8B-B14F-4D97-AF65-F5344CB8AC3E}">
        <p14:creationId xmlns:p14="http://schemas.microsoft.com/office/powerpoint/2010/main" xmlns="" val="13655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Título 1"/>
          <p:cNvSpPr>
            <a:spLocks noGrp="1"/>
          </p:cNvSpPr>
          <p:nvPr>
            <p:ph type="title"/>
          </p:nvPr>
        </p:nvSpPr>
        <p:spPr>
          <a:xfrm>
            <a:off x="381000" y="504825"/>
            <a:ext cx="4953000" cy="563563"/>
          </a:xfrm>
        </p:spPr>
        <p:txBody>
          <a:bodyPr/>
          <a:lstStyle/>
          <a:p>
            <a:r>
              <a:rPr lang="es-ES_tradnl" smtClean="0"/>
              <a:t>Clic para editar título</a:t>
            </a:r>
            <a:endParaRPr lang="es-ES"/>
          </a:p>
        </p:txBody>
      </p:sp>
      <p:sp>
        <p:nvSpPr>
          <p:cNvPr id="3" name="Marcador de tabla 2"/>
          <p:cNvSpPr>
            <a:spLocks noGrp="1"/>
          </p:cNvSpPr>
          <p:nvPr>
            <p:ph type="tbl" idx="1"/>
          </p:nvPr>
        </p:nvSpPr>
        <p:spPr>
          <a:xfrm>
            <a:off x="381000" y="1371600"/>
            <a:ext cx="8305800" cy="5029200"/>
          </a:xfrm>
        </p:spPr>
        <p:txBody>
          <a:bodyPr/>
          <a:lstStyle/>
          <a:p>
            <a:r>
              <a:rPr lang="es-ES_tradnl" smtClean="0"/>
              <a:t>Haga clic en el icono para agregar una tabla</a:t>
            </a:r>
            <a:endParaRPr lang="es-ES"/>
          </a:p>
        </p:txBody>
      </p:sp>
      <p:sp>
        <p:nvSpPr>
          <p:cNvPr id="4" name="Marcador de fecha 3"/>
          <p:cNvSpPr>
            <a:spLocks noGrp="1"/>
          </p:cNvSpPr>
          <p:nvPr>
            <p:ph type="dt" sz="half" idx="10"/>
          </p:nvPr>
        </p:nvSpPr>
        <p:spPr>
          <a:xfrm>
            <a:off x="381000" y="6553200"/>
            <a:ext cx="2133600" cy="244475"/>
          </a:xfrm>
        </p:spPr>
        <p:txBody>
          <a:bodyPr/>
          <a:lstStyle>
            <a:lvl1pPr>
              <a:defRPr/>
            </a:lvl1pPr>
          </a:lstStyle>
          <a:p>
            <a:endParaRPr lang="en-US"/>
          </a:p>
        </p:txBody>
      </p:sp>
      <p:sp>
        <p:nvSpPr>
          <p:cNvPr id="5" name="Marcador de pie de página 4"/>
          <p:cNvSpPr>
            <a:spLocks noGrp="1"/>
          </p:cNvSpPr>
          <p:nvPr>
            <p:ph type="ftr" sz="quarter" idx="11"/>
          </p:nvPr>
        </p:nvSpPr>
        <p:spPr>
          <a:xfrm>
            <a:off x="3124200" y="6553200"/>
            <a:ext cx="2895600" cy="244475"/>
          </a:xfrm>
        </p:spPr>
        <p:txBody>
          <a:bodyPr/>
          <a:lstStyle>
            <a:lvl1pPr>
              <a:defRPr/>
            </a:lvl1pPr>
          </a:lstStyle>
          <a:p>
            <a:endParaRPr lang="en-US"/>
          </a:p>
        </p:txBody>
      </p:sp>
      <p:sp>
        <p:nvSpPr>
          <p:cNvPr id="6" name="Marcador de número de diapositiva 5"/>
          <p:cNvSpPr>
            <a:spLocks noGrp="1"/>
          </p:cNvSpPr>
          <p:nvPr>
            <p:ph type="sldNum" sz="quarter" idx="12"/>
          </p:nvPr>
        </p:nvSpPr>
        <p:spPr>
          <a:xfrm>
            <a:off x="6553200" y="6553200"/>
            <a:ext cx="2133600" cy="244475"/>
          </a:xfrm>
        </p:spPr>
        <p:txBody>
          <a:bodyPr/>
          <a:lstStyle>
            <a:lvl1pPr>
              <a:defRPr/>
            </a:lvl1pPr>
          </a:lstStyle>
          <a:p>
            <a:fld id="{60D59DE7-95A1-E949-8AB6-909922E8D9A8}" type="slidenum">
              <a:rPr lang="en-US"/>
              <a:pPr/>
              <a:t>‹nº›</a:t>
            </a:fld>
            <a:endParaRPr lang="en-US"/>
          </a:p>
        </p:txBody>
      </p:sp>
    </p:spTree>
    <p:extLst>
      <p:ext uri="{BB962C8B-B14F-4D97-AF65-F5344CB8AC3E}">
        <p14:creationId xmlns:p14="http://schemas.microsoft.com/office/powerpoint/2010/main" xmlns="" val="299556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81000" y="504825"/>
            <a:ext cx="8458200" cy="563563"/>
          </a:xfrm>
        </p:spPr>
        <p:txBody>
          <a:bodyPr/>
          <a:lstStyle>
            <a:lvl1pPr algn="ctr">
              <a:defRPr lang="es-ES" sz="2500" b="1" u="sng" dirty="0">
                <a:solidFill>
                  <a:srgbClr val="000000"/>
                </a:solidFill>
                <a:latin typeface="Trebuchet MS"/>
                <a:cs typeface="Trebuchet MS"/>
              </a:defRPr>
            </a:lvl1pPr>
          </a:lstStyle>
          <a:p>
            <a:r>
              <a:rPr lang="es-ES_tradnl" dirty="0" smtClean="0"/>
              <a:t>CLIC PARA EDITAR TÍTULO</a:t>
            </a:r>
            <a:endParaRPr lang="es-ES" dirty="0"/>
          </a:p>
        </p:txBody>
      </p:sp>
      <p:sp>
        <p:nvSpPr>
          <p:cNvPr id="3" name="Marcador de contenido 2"/>
          <p:cNvSpPr>
            <a:spLocks noGrp="1"/>
          </p:cNvSpPr>
          <p:nvPr>
            <p:ph idx="1"/>
          </p:nvPr>
        </p:nvSpPr>
        <p:spPr/>
        <p:txBody>
          <a:bodyPr/>
          <a:lstStyle>
            <a:lvl1pPr>
              <a:defRPr sz="2300">
                <a:solidFill>
                  <a:srgbClr val="000000"/>
                </a:solidFill>
                <a:latin typeface="Trebuchet MS"/>
                <a:cs typeface="Trebuchet MS"/>
              </a:defRPr>
            </a:lvl1pPr>
            <a:lvl2pPr>
              <a:defRPr sz="2300">
                <a:solidFill>
                  <a:srgbClr val="000000"/>
                </a:solidFill>
                <a:latin typeface="Trebuchet MS"/>
                <a:cs typeface="Trebuchet MS"/>
              </a:defRPr>
            </a:lvl2pPr>
            <a:lvl3pPr>
              <a:defRPr sz="2300">
                <a:solidFill>
                  <a:srgbClr val="000000"/>
                </a:solidFill>
                <a:latin typeface="Trebuchet MS"/>
                <a:cs typeface="Trebuchet MS"/>
              </a:defRPr>
            </a:lvl3pPr>
            <a:lvl4pPr>
              <a:defRPr sz="2300">
                <a:solidFill>
                  <a:srgbClr val="000000"/>
                </a:solidFill>
                <a:latin typeface="Trebuchet MS"/>
                <a:cs typeface="Trebuchet MS"/>
              </a:defRPr>
            </a:lvl4pPr>
            <a:lvl5pPr>
              <a:defRPr sz="2300">
                <a:solidFill>
                  <a:srgbClr val="000000"/>
                </a:solidFill>
                <a:latin typeface="Trebuchet MS"/>
                <a:cs typeface="Trebuchet MS"/>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8E3DF799-A432-6F4A-B076-AA6FB637AA20}" type="slidenum">
              <a:rPr lang="en-US"/>
              <a:pPr/>
              <a:t>‹nº›</a:t>
            </a:fld>
            <a:endParaRPr lang="en-US"/>
          </a:p>
        </p:txBody>
      </p:sp>
    </p:spTree>
    <p:extLst>
      <p:ext uri="{BB962C8B-B14F-4D97-AF65-F5344CB8AC3E}">
        <p14:creationId xmlns:p14="http://schemas.microsoft.com/office/powerpoint/2010/main" xmlns="" val="3957725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p>
        </p:txBody>
      </p:sp>
      <p:sp>
        <p:nvSpPr>
          <p:cNvPr id="5" name="Marcador de pie de página 4"/>
          <p:cNvSpPr>
            <a:spLocks noGrp="1"/>
          </p:cNvSpPr>
          <p:nvPr>
            <p:ph type="ftr" sz="quarter" idx="11"/>
          </p:nvPr>
        </p:nvSpPr>
        <p:spPr/>
        <p:txBody>
          <a:bodyPr/>
          <a:lstStyle>
            <a:lvl1pPr>
              <a:defRPr/>
            </a:lvl1pPr>
          </a:lstStyle>
          <a:p>
            <a:endParaRPr lang="en-US"/>
          </a:p>
        </p:txBody>
      </p:sp>
      <p:sp>
        <p:nvSpPr>
          <p:cNvPr id="6" name="Marcador de número de diapositiva 5"/>
          <p:cNvSpPr>
            <a:spLocks noGrp="1"/>
          </p:cNvSpPr>
          <p:nvPr>
            <p:ph type="sldNum" sz="quarter" idx="12"/>
          </p:nvPr>
        </p:nvSpPr>
        <p:spPr/>
        <p:txBody>
          <a:bodyPr/>
          <a:lstStyle>
            <a:lvl1pPr>
              <a:defRPr/>
            </a:lvl1pPr>
          </a:lstStyle>
          <a:p>
            <a:fld id="{DAA4A7FB-DD19-264B-8375-3D8153BF55DE}" type="slidenum">
              <a:rPr lang="en-US"/>
              <a:pPr/>
              <a:t>‹nº›</a:t>
            </a:fld>
            <a:endParaRPr lang="en-US"/>
          </a:p>
        </p:txBody>
      </p:sp>
    </p:spTree>
    <p:extLst>
      <p:ext uri="{BB962C8B-B14F-4D97-AF65-F5344CB8AC3E}">
        <p14:creationId xmlns:p14="http://schemas.microsoft.com/office/powerpoint/2010/main" xmlns="" val="43025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3810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10100" y="1371600"/>
            <a:ext cx="40767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FF039037-0375-F042-8CC8-264E36F45FE4}" type="slidenum">
              <a:rPr lang="en-US"/>
              <a:pPr/>
              <a:t>‹nº›</a:t>
            </a:fld>
            <a:endParaRPr lang="en-US"/>
          </a:p>
        </p:txBody>
      </p:sp>
    </p:spTree>
    <p:extLst>
      <p:ext uri="{BB962C8B-B14F-4D97-AF65-F5344CB8AC3E}">
        <p14:creationId xmlns:p14="http://schemas.microsoft.com/office/powerpoint/2010/main" xmlns="" val="282389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lvl1pPr>
              <a:defRPr/>
            </a:lvl1pPr>
          </a:lstStyle>
          <a:p>
            <a:endParaRPr lang="en-US"/>
          </a:p>
        </p:txBody>
      </p:sp>
      <p:sp>
        <p:nvSpPr>
          <p:cNvPr id="8" name="Marcador de pie de página 7"/>
          <p:cNvSpPr>
            <a:spLocks noGrp="1"/>
          </p:cNvSpPr>
          <p:nvPr>
            <p:ph type="ftr" sz="quarter" idx="11"/>
          </p:nvPr>
        </p:nvSpPr>
        <p:spPr/>
        <p:txBody>
          <a:bodyPr/>
          <a:lstStyle>
            <a:lvl1pPr>
              <a:defRPr/>
            </a:lvl1pPr>
          </a:lstStyle>
          <a:p>
            <a:endParaRPr lang="en-US"/>
          </a:p>
        </p:txBody>
      </p:sp>
      <p:sp>
        <p:nvSpPr>
          <p:cNvPr id="9" name="Marcador de número de diapositiva 8"/>
          <p:cNvSpPr>
            <a:spLocks noGrp="1"/>
          </p:cNvSpPr>
          <p:nvPr>
            <p:ph type="sldNum" sz="quarter" idx="12"/>
          </p:nvPr>
        </p:nvSpPr>
        <p:spPr/>
        <p:txBody>
          <a:bodyPr/>
          <a:lstStyle>
            <a:lvl1pPr>
              <a:defRPr/>
            </a:lvl1pPr>
          </a:lstStyle>
          <a:p>
            <a:fld id="{5CD0EC30-BD32-EB42-8C5C-EB35A41054FA}" type="slidenum">
              <a:rPr lang="en-US"/>
              <a:pPr/>
              <a:t>‹nº›</a:t>
            </a:fld>
            <a:endParaRPr lang="en-US"/>
          </a:p>
        </p:txBody>
      </p:sp>
    </p:spTree>
    <p:extLst>
      <p:ext uri="{BB962C8B-B14F-4D97-AF65-F5344CB8AC3E}">
        <p14:creationId xmlns:p14="http://schemas.microsoft.com/office/powerpoint/2010/main" xmlns="" val="86840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lvl1pPr>
              <a:defRPr/>
            </a:lvl1pPr>
          </a:lstStyle>
          <a:p>
            <a:endParaRPr lang="en-US"/>
          </a:p>
        </p:txBody>
      </p:sp>
      <p:sp>
        <p:nvSpPr>
          <p:cNvPr id="4" name="Marcador de pie de página 3"/>
          <p:cNvSpPr>
            <a:spLocks noGrp="1"/>
          </p:cNvSpPr>
          <p:nvPr>
            <p:ph type="ftr" sz="quarter" idx="11"/>
          </p:nvPr>
        </p:nvSpPr>
        <p:spPr/>
        <p:txBody>
          <a:bodyPr/>
          <a:lstStyle>
            <a:lvl1pPr>
              <a:defRPr/>
            </a:lvl1pPr>
          </a:lstStyle>
          <a:p>
            <a:endParaRPr lang="en-US"/>
          </a:p>
        </p:txBody>
      </p:sp>
      <p:sp>
        <p:nvSpPr>
          <p:cNvPr id="5" name="Marcador de número de diapositiva 4"/>
          <p:cNvSpPr>
            <a:spLocks noGrp="1"/>
          </p:cNvSpPr>
          <p:nvPr>
            <p:ph type="sldNum" sz="quarter" idx="12"/>
          </p:nvPr>
        </p:nvSpPr>
        <p:spPr/>
        <p:txBody>
          <a:bodyPr/>
          <a:lstStyle>
            <a:lvl1pPr>
              <a:defRPr/>
            </a:lvl1pPr>
          </a:lstStyle>
          <a:p>
            <a:fld id="{C4583F0C-3A0D-C64C-822A-C1DD77202EAF}" type="slidenum">
              <a:rPr lang="en-US"/>
              <a:pPr/>
              <a:t>‹nº›</a:t>
            </a:fld>
            <a:endParaRPr lang="en-US"/>
          </a:p>
        </p:txBody>
      </p:sp>
    </p:spTree>
    <p:extLst>
      <p:ext uri="{BB962C8B-B14F-4D97-AF65-F5344CB8AC3E}">
        <p14:creationId xmlns:p14="http://schemas.microsoft.com/office/powerpoint/2010/main" xmlns="" val="199950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p>
        </p:txBody>
      </p:sp>
      <p:sp>
        <p:nvSpPr>
          <p:cNvPr id="3" name="Marcador de pie de página 2"/>
          <p:cNvSpPr>
            <a:spLocks noGrp="1"/>
          </p:cNvSpPr>
          <p:nvPr>
            <p:ph type="ftr" sz="quarter" idx="11"/>
          </p:nvPr>
        </p:nvSpPr>
        <p:spPr/>
        <p:txBody>
          <a:bodyPr/>
          <a:lstStyle>
            <a:lvl1pPr>
              <a:defRPr/>
            </a:lvl1pPr>
          </a:lstStyle>
          <a:p>
            <a:endParaRPr lang="en-US"/>
          </a:p>
        </p:txBody>
      </p:sp>
      <p:sp>
        <p:nvSpPr>
          <p:cNvPr id="4" name="Marcador de número de diapositiva 3"/>
          <p:cNvSpPr>
            <a:spLocks noGrp="1"/>
          </p:cNvSpPr>
          <p:nvPr>
            <p:ph type="sldNum" sz="quarter" idx="12"/>
          </p:nvPr>
        </p:nvSpPr>
        <p:spPr/>
        <p:txBody>
          <a:bodyPr/>
          <a:lstStyle>
            <a:lvl1pPr>
              <a:defRPr/>
            </a:lvl1pPr>
          </a:lstStyle>
          <a:p>
            <a:fld id="{0396CDDF-9F6F-C04E-8658-2B7C6D951AD2}" type="slidenum">
              <a:rPr lang="en-US"/>
              <a:pPr/>
              <a:t>‹nº›</a:t>
            </a:fld>
            <a:endParaRPr lang="en-US"/>
          </a:p>
        </p:txBody>
      </p:sp>
    </p:spTree>
    <p:extLst>
      <p:ext uri="{BB962C8B-B14F-4D97-AF65-F5344CB8AC3E}">
        <p14:creationId xmlns:p14="http://schemas.microsoft.com/office/powerpoint/2010/main" xmlns="" val="136574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B00F5D52-A4F2-4E4A-B201-0C784EC9F6FC}" type="slidenum">
              <a:rPr lang="en-US"/>
              <a:pPr/>
              <a:t>‹nº›</a:t>
            </a:fld>
            <a:endParaRPr lang="en-US"/>
          </a:p>
        </p:txBody>
      </p:sp>
    </p:spTree>
    <p:extLst>
      <p:ext uri="{BB962C8B-B14F-4D97-AF65-F5344CB8AC3E}">
        <p14:creationId xmlns:p14="http://schemas.microsoft.com/office/powerpoint/2010/main" xmlns="" val="362280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p>
        </p:txBody>
      </p:sp>
      <p:sp>
        <p:nvSpPr>
          <p:cNvPr id="6" name="Marcador de pie de página 5"/>
          <p:cNvSpPr>
            <a:spLocks noGrp="1"/>
          </p:cNvSpPr>
          <p:nvPr>
            <p:ph type="ftr" sz="quarter" idx="11"/>
          </p:nvPr>
        </p:nvSpPr>
        <p:spPr/>
        <p:txBody>
          <a:bodyPr/>
          <a:lstStyle>
            <a:lvl1pPr>
              <a:defRPr/>
            </a:lvl1pPr>
          </a:lstStyle>
          <a:p>
            <a:endParaRPr lang="en-US"/>
          </a:p>
        </p:txBody>
      </p:sp>
      <p:sp>
        <p:nvSpPr>
          <p:cNvPr id="7" name="Marcador de número de diapositiva 6"/>
          <p:cNvSpPr>
            <a:spLocks noGrp="1"/>
          </p:cNvSpPr>
          <p:nvPr>
            <p:ph type="sldNum" sz="quarter" idx="12"/>
          </p:nvPr>
        </p:nvSpPr>
        <p:spPr/>
        <p:txBody>
          <a:bodyPr/>
          <a:lstStyle>
            <a:lvl1pPr>
              <a:defRPr/>
            </a:lvl1pPr>
          </a:lstStyle>
          <a:p>
            <a:fld id="{D257C602-4BCE-3A4F-8A9F-FB83976888D0}" type="slidenum">
              <a:rPr lang="en-US"/>
              <a:pPr/>
              <a:t>‹nº›</a:t>
            </a:fld>
            <a:endParaRPr lang="en-US"/>
          </a:p>
        </p:txBody>
      </p:sp>
    </p:spTree>
    <p:extLst>
      <p:ext uri="{BB962C8B-B14F-4D97-AF65-F5344CB8AC3E}">
        <p14:creationId xmlns:p14="http://schemas.microsoft.com/office/powerpoint/2010/main" xmlns="" val="351522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00025" y="476250"/>
            <a:ext cx="86106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056" name="AutoShape 32"/>
          <p:cNvSpPr>
            <a:spLocks noChangeArrowheads="1"/>
          </p:cNvSpPr>
          <p:nvPr/>
        </p:nvSpPr>
        <p:spPr bwMode="grayWhite">
          <a:xfrm>
            <a:off x="298450" y="1341438"/>
            <a:ext cx="8540750" cy="5211762"/>
          </a:xfrm>
          <a:prstGeom prst="roundRect">
            <a:avLst>
              <a:gd name="adj" fmla="val 3699"/>
            </a:avLst>
          </a:prstGeom>
          <a:gradFill rotWithShape="1">
            <a:gsLst>
              <a:gs pos="0">
                <a:schemeClr val="bg1">
                  <a:gamma/>
                  <a:shade val="6275"/>
                  <a:invGamma/>
                  <a:alpha val="80000"/>
                </a:schemeClr>
              </a:gs>
              <a:gs pos="50000">
                <a:schemeClr val="bg1">
                  <a:alpha val="78999"/>
                </a:schemeClr>
              </a:gs>
              <a:gs pos="100000">
                <a:schemeClr val="bg1">
                  <a:gamma/>
                  <a:shade val="6275"/>
                  <a:invGamma/>
                  <a:alpha val="80000"/>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055" name="Line 31"/>
          <p:cNvSpPr>
            <a:spLocks noChangeShapeType="1"/>
          </p:cNvSpPr>
          <p:nvPr/>
        </p:nvSpPr>
        <p:spPr bwMode="auto">
          <a:xfrm flipH="1">
            <a:off x="0" y="803275"/>
            <a:ext cx="91440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pic>
        <p:nvPicPr>
          <p:cNvPr id="1051" name="Picture 27" descr="bar_1"/>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304800"/>
            <a:ext cx="5715000" cy="1068388"/>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381000" y="504825"/>
            <a:ext cx="4953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46662" dir="3284183"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_tradnl" smtClean="0"/>
              <a:t>Clic para editar título</a:t>
            </a:r>
            <a:endParaRPr lang="en-US"/>
          </a:p>
        </p:txBody>
      </p:sp>
      <p:sp>
        <p:nvSpPr>
          <p:cNvPr id="1028" name="Rectangle 4"/>
          <p:cNvSpPr>
            <a:spLocks noGrp="1" noChangeArrowheads="1"/>
          </p:cNvSpPr>
          <p:nvPr>
            <p:ph type="dt" sz="half" idx="2"/>
          </p:nvPr>
        </p:nvSpPr>
        <p:spPr bwMode="auto">
          <a:xfrm>
            <a:off x="381000" y="6553200"/>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553200"/>
            <a:ext cx="2895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553200"/>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42073CF8-47C5-984A-BB7A-41F824D6D641}" type="slidenum">
              <a:rPr lang="en-US"/>
              <a:pPr/>
              <a:t>‹nº›</a:t>
            </a:fld>
            <a:endParaRPr lang="en-US"/>
          </a:p>
        </p:txBody>
      </p:sp>
      <p:sp>
        <p:nvSpPr>
          <p:cNvPr id="1027" name="Rectangle 3"/>
          <p:cNvSpPr>
            <a:spLocks noGrp="1" noChangeArrowheads="1"/>
          </p:cNvSpPr>
          <p:nvPr>
            <p:ph type="body" idx="1"/>
          </p:nvPr>
        </p:nvSpPr>
        <p:spPr bwMode="auto">
          <a:xfrm>
            <a:off x="381000" y="1371600"/>
            <a:ext cx="83058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pic>
        <p:nvPicPr>
          <p:cNvPr id="2" name="Picture 1" descr="fundosCAP13.jpg"/>
          <p:cNvPicPr>
            <a:picLocks noChangeAspect="1"/>
          </p:cNvPicPr>
          <p:nvPr userDrawn="1"/>
        </p:nvPicPr>
        <p:blipFill>
          <a:blip r:embed="rId17">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ea typeface="ＭＳ Ｐゴシック" charset="0"/>
        </a:defRPr>
      </a:lvl2pPr>
      <a:lvl3pPr algn="l" rtl="0" eaLnBrk="1" fontAlgn="base" hangingPunct="1">
        <a:spcBef>
          <a:spcPct val="0"/>
        </a:spcBef>
        <a:spcAft>
          <a:spcPct val="0"/>
        </a:spcAft>
        <a:defRPr sz="2800" b="1">
          <a:solidFill>
            <a:schemeClr val="bg1"/>
          </a:solidFill>
          <a:latin typeface="Arial" charset="0"/>
          <a:ea typeface="ＭＳ Ｐゴシック" charset="0"/>
        </a:defRPr>
      </a:lvl3pPr>
      <a:lvl4pPr algn="l" rtl="0" eaLnBrk="1" fontAlgn="base" hangingPunct="1">
        <a:spcBef>
          <a:spcPct val="0"/>
        </a:spcBef>
        <a:spcAft>
          <a:spcPct val="0"/>
        </a:spcAft>
        <a:defRPr sz="2800" b="1">
          <a:solidFill>
            <a:schemeClr val="bg1"/>
          </a:solidFill>
          <a:latin typeface="Arial" charset="0"/>
          <a:ea typeface="ＭＳ Ｐゴシック" charset="0"/>
        </a:defRPr>
      </a:lvl4pPr>
      <a:lvl5pPr algn="l" rtl="0" eaLnBrk="1" fontAlgn="base" hangingPunct="1">
        <a:spcBef>
          <a:spcPct val="0"/>
        </a:spcBef>
        <a:spcAft>
          <a:spcPct val="0"/>
        </a:spcAft>
        <a:defRPr sz="2800" b="1">
          <a:solidFill>
            <a:schemeClr val="bg1"/>
          </a:solidFill>
          <a:latin typeface="Arial" charset="0"/>
          <a:ea typeface="ＭＳ Ｐゴシック" charset="0"/>
        </a:defRPr>
      </a:lvl5pPr>
      <a:lvl6pPr marL="457200" algn="l" rtl="0" eaLnBrk="1" fontAlgn="base" hangingPunct="1">
        <a:spcBef>
          <a:spcPct val="0"/>
        </a:spcBef>
        <a:spcAft>
          <a:spcPct val="0"/>
        </a:spcAft>
        <a:defRPr sz="2800" b="1">
          <a:solidFill>
            <a:schemeClr val="bg1"/>
          </a:solidFill>
          <a:latin typeface="Arial" charset="0"/>
          <a:ea typeface="ＭＳ Ｐゴシック" charset="0"/>
        </a:defRPr>
      </a:lvl6pPr>
      <a:lvl7pPr marL="914400" algn="l" rtl="0" eaLnBrk="1" fontAlgn="base" hangingPunct="1">
        <a:spcBef>
          <a:spcPct val="0"/>
        </a:spcBef>
        <a:spcAft>
          <a:spcPct val="0"/>
        </a:spcAft>
        <a:defRPr sz="2800" b="1">
          <a:solidFill>
            <a:schemeClr val="bg1"/>
          </a:solidFill>
          <a:latin typeface="Arial" charset="0"/>
          <a:ea typeface="ＭＳ Ｐゴシック" charset="0"/>
        </a:defRPr>
      </a:lvl7pPr>
      <a:lvl8pPr marL="1371600" algn="l" rtl="0" eaLnBrk="1" fontAlgn="base" hangingPunct="1">
        <a:spcBef>
          <a:spcPct val="0"/>
        </a:spcBef>
        <a:spcAft>
          <a:spcPct val="0"/>
        </a:spcAft>
        <a:defRPr sz="2800" b="1">
          <a:solidFill>
            <a:schemeClr val="bg1"/>
          </a:solidFill>
          <a:latin typeface="Arial" charset="0"/>
          <a:ea typeface="ＭＳ Ｐゴシック" charset="0"/>
        </a:defRPr>
      </a:lvl8pPr>
      <a:lvl9pPr marL="1828800" algn="l" rtl="0" eaLnBrk="1" fontAlgn="base" hangingPunct="1">
        <a:spcBef>
          <a:spcPct val="0"/>
        </a:spcBef>
        <a:spcAft>
          <a:spcPct val="0"/>
        </a:spcAft>
        <a:defRPr sz="2800" b="1">
          <a:solidFill>
            <a:schemeClr val="bg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nteCAP1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6629"/>
          </a:xfrm>
          <a:prstGeom prst="rect">
            <a:avLst/>
          </a:prstGeom>
        </p:spPr>
      </p:pic>
      <p:sp>
        <p:nvSpPr>
          <p:cNvPr id="6" name="Subtítulo 2"/>
          <p:cNvSpPr txBox="1">
            <a:spLocks/>
          </p:cNvSpPr>
          <p:nvPr/>
        </p:nvSpPr>
        <p:spPr>
          <a:xfrm>
            <a:off x="152400" y="5379570"/>
            <a:ext cx="4105275" cy="155463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defRPr/>
            </a:pPr>
            <a:r>
              <a:rPr lang="x-none" sz="3000" dirty="0" smtClean="0">
                <a:solidFill>
                  <a:srgbClr val="000000"/>
                </a:solidFill>
                <a:latin typeface="Trebuchet MS"/>
                <a:cs typeface="Trebuchet MS"/>
              </a:rPr>
              <a:t>Y EL MOVIMIENTO DE PLANTAR IGLESIAS</a:t>
            </a:r>
            <a:endParaRPr lang="pt-BR" sz="3000" spc="300" dirty="0">
              <a:solidFill>
                <a:srgbClr val="000000"/>
              </a:solidFill>
              <a:latin typeface="Trebuchet MS"/>
              <a:cs typeface="Trebuchet MS"/>
            </a:endParaRPr>
          </a:p>
        </p:txBody>
      </p:sp>
      <p:sp>
        <p:nvSpPr>
          <p:cNvPr id="7" name="TextBox 6"/>
          <p:cNvSpPr txBox="1">
            <a:spLocks noChangeArrowheads="1"/>
          </p:cNvSpPr>
          <p:nvPr/>
        </p:nvSpPr>
        <p:spPr bwMode="auto">
          <a:xfrm>
            <a:off x="250825" y="260350"/>
            <a:ext cx="16573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pt-BR" sz="1800" b="1" dirty="0">
                <a:solidFill>
                  <a:srgbClr val="000000"/>
                </a:solidFill>
                <a:latin typeface="Calibri" charset="0"/>
              </a:rPr>
              <a:t>CAP. </a:t>
            </a:r>
            <a:r>
              <a:rPr lang="pt-BR" sz="1800" b="1" dirty="0" smtClean="0">
                <a:solidFill>
                  <a:srgbClr val="000000"/>
                </a:solidFill>
                <a:latin typeface="Calibri" charset="0"/>
              </a:rPr>
              <a:t>13</a:t>
            </a:r>
            <a:endParaRPr lang="pt-BR" sz="1800" dirty="0">
              <a:solidFill>
                <a:srgbClr val="000000"/>
              </a:solidFill>
              <a:latin typeface="Calibri" charset="0"/>
            </a:endParaRPr>
          </a:p>
          <a:p>
            <a:pPr eaLnBrk="1" hangingPunct="1"/>
            <a:endParaRPr lang="en-US" sz="1800" dirty="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2286000" y="1447800"/>
            <a:ext cx="6324600" cy="1828800"/>
          </a:xfrm>
        </p:spPr>
        <p:txBody>
          <a:bodyPr/>
          <a:lstStyle/>
          <a:p>
            <a:pPr algn="just">
              <a:lnSpc>
                <a:spcPct val="90000"/>
              </a:lnSpc>
            </a:pPr>
            <a:r>
              <a:rPr lang="es-PE" b="1" dirty="0" smtClean="0"/>
              <a:t>Elena G. de White también se preocupó en multiplicar dirigentes plantadores de iglesia:</a:t>
            </a:r>
            <a:endParaRPr lang="es-PE" b="1" dirty="0"/>
          </a:p>
        </p:txBody>
      </p:sp>
      <p:sp>
        <p:nvSpPr>
          <p:cNvPr id="10" name="Rectangle 2"/>
          <p:cNvSpPr>
            <a:spLocks noGrp="1" noChangeArrowheads="1"/>
          </p:cNvSpPr>
          <p:nvPr>
            <p:ph type="title"/>
          </p:nvPr>
        </p:nvSpPr>
        <p:spPr>
          <a:xfrm>
            <a:off x="1371600" y="457200"/>
            <a:ext cx="6096000" cy="563563"/>
          </a:xfrm>
        </p:spPr>
        <p:txBody>
          <a:bodyPr/>
          <a:lstStyle/>
          <a:p>
            <a:r>
              <a:rPr lang="en-US" sz="2600" dirty="0" smtClean="0"/>
              <a:t>PRINCIPIO DE LA MULTIPLICACIÓN</a:t>
            </a:r>
            <a:endParaRPr lang="en-US" sz="2600" dirty="0"/>
          </a:p>
        </p:txBody>
      </p:sp>
      <p:pic>
        <p:nvPicPr>
          <p:cNvPr id="4" name="Imagen 3"/>
          <p:cNvPicPr>
            <a:picLocks noChangeAspect="1"/>
          </p:cNvPicPr>
          <p:nvPr/>
        </p:nvPicPr>
        <p:blipFill>
          <a:blip r:embed="rId2"/>
          <a:stretch>
            <a:fillRect/>
          </a:stretch>
        </p:blipFill>
        <p:spPr>
          <a:xfrm>
            <a:off x="457200" y="1295400"/>
            <a:ext cx="19304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ángulo 4"/>
          <p:cNvSpPr/>
          <p:nvPr/>
        </p:nvSpPr>
        <p:spPr>
          <a:xfrm>
            <a:off x="1600200" y="3048000"/>
            <a:ext cx="7010400" cy="2923878"/>
          </a:xfrm>
          <a:prstGeom prst="rect">
            <a:avLst/>
          </a:prstGeom>
        </p:spPr>
        <p:txBody>
          <a:bodyPr wrap="square">
            <a:spAutoFit/>
          </a:bodyPr>
          <a:lstStyle/>
          <a:p>
            <a:pPr algn="just"/>
            <a:r>
              <a:rPr lang="es-ES" dirty="0"/>
              <a:t>“</a:t>
            </a:r>
            <a:r>
              <a:rPr lang="es-ES" sz="2300" dirty="0">
                <a:solidFill>
                  <a:srgbClr val="000000"/>
                </a:solidFill>
                <a:latin typeface="Trebuchet MS"/>
                <a:cs typeface="Trebuchet MS"/>
              </a:rPr>
              <a:t>Al establecerse iglesias, se les debe presentar el hecho de que es de entre ellas que han de salir los hombres que deben llevar la verdad a otros, y levantar nuevas iglesias; por lo que todos deben trabajar, cultivar al máximo posible los talentos que Dios les dio y ejercitar la mente para empeñarse en el servicio de su Señor”.</a:t>
            </a:r>
            <a:endParaRPr lang="es-ES_tradnl" sz="2300" dirty="0">
              <a:solidFill>
                <a:srgbClr val="000000"/>
              </a:solidFill>
              <a:latin typeface="Trebuchet MS"/>
              <a:cs typeface="Trebuchet MS"/>
            </a:endParaRPr>
          </a:p>
          <a:p>
            <a:pPr algn="r"/>
            <a:r>
              <a:rPr lang="es-AR" sz="1600" i="1" dirty="0">
                <a:solidFill>
                  <a:srgbClr val="000000"/>
                </a:solidFill>
                <a:latin typeface="Trebuchet MS"/>
                <a:cs typeface="Trebuchet MS"/>
              </a:rPr>
              <a:t>Elena de White, Servicio cristiano, p. 61.</a:t>
            </a:r>
            <a:endParaRPr lang="es-ES_tradnl" sz="1600" i="1" dirty="0">
              <a:solidFill>
                <a:srgbClr val="000000"/>
              </a:solidFill>
              <a:latin typeface="Trebuchet MS"/>
              <a:cs typeface="Trebuchet MS"/>
            </a:endParaRPr>
          </a:p>
        </p:txBody>
      </p:sp>
    </p:spTree>
    <p:extLst>
      <p:ext uri="{BB962C8B-B14F-4D97-AF65-F5344CB8AC3E}">
        <p14:creationId xmlns:p14="http://schemas.microsoft.com/office/powerpoint/2010/main" xmlns="" val="7646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533400" y="1447800"/>
            <a:ext cx="8229600" cy="1524000"/>
          </a:xfrm>
        </p:spPr>
        <p:txBody>
          <a:bodyPr/>
          <a:lstStyle/>
          <a:p>
            <a:pPr>
              <a:lnSpc>
                <a:spcPct val="90000"/>
              </a:lnSpc>
            </a:pPr>
            <a:r>
              <a:rPr lang="es-PE" b="1" dirty="0" smtClean="0"/>
              <a:t>Algunos líderes desean un crecimiento saludable de sus iglesias, pero que no consideran la multiplicación de líderes, de grupos pequeños y de iglesias. Sus objeciones son:</a:t>
            </a:r>
            <a:endParaRPr lang="es-PE" b="1" dirty="0"/>
          </a:p>
        </p:txBody>
      </p:sp>
      <p:sp>
        <p:nvSpPr>
          <p:cNvPr id="10" name="Rectangle 2"/>
          <p:cNvSpPr>
            <a:spLocks noGrp="1" noChangeArrowheads="1"/>
          </p:cNvSpPr>
          <p:nvPr>
            <p:ph type="title"/>
          </p:nvPr>
        </p:nvSpPr>
        <p:spPr>
          <a:xfrm>
            <a:off x="1066800" y="685800"/>
            <a:ext cx="6934200" cy="563563"/>
          </a:xfrm>
        </p:spPr>
        <p:txBody>
          <a:bodyPr/>
          <a:lstStyle/>
          <a:p>
            <a:r>
              <a:rPr lang="en-US" dirty="0" smtClean="0"/>
              <a:t>PRINCIPIO DE LA MULTIPLICACIÓN</a:t>
            </a:r>
            <a:endParaRPr lang="en-US" dirty="0"/>
          </a:p>
        </p:txBody>
      </p:sp>
      <p:sp>
        <p:nvSpPr>
          <p:cNvPr id="11" name="Rectangle 3"/>
          <p:cNvSpPr txBox="1">
            <a:spLocks noChangeArrowheads="1"/>
          </p:cNvSpPr>
          <p:nvPr/>
        </p:nvSpPr>
        <p:spPr bwMode="auto">
          <a:xfrm>
            <a:off x="304800" y="3048000"/>
            <a:ext cx="82296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La mentalidad de “cuanto mayor, mejor”.</a:t>
            </a:r>
          </a:p>
          <a:p>
            <a:pPr lvl="2" algn="just"/>
            <a:r>
              <a:rPr lang="es-PE" sz="2300" dirty="0" smtClean="0">
                <a:solidFill>
                  <a:srgbClr val="000000"/>
                </a:solidFill>
                <a:latin typeface="Trebuchet MS"/>
                <a:cs typeface="Trebuchet MS"/>
              </a:rPr>
              <a:t>Muchos piensan que la idea de una iglesia grande es más atractiva que la de multiplicar comunidades.</a:t>
            </a:r>
          </a:p>
          <a:p>
            <a:pPr lvl="2" algn="just"/>
            <a:r>
              <a:rPr lang="es-PE" sz="2300" dirty="0" smtClean="0">
                <a:solidFill>
                  <a:srgbClr val="000000"/>
                </a:solidFill>
                <a:latin typeface="Trebuchet MS"/>
                <a:cs typeface="Trebuchet MS"/>
              </a:rPr>
              <a:t>Ellos piensan que hay que ayudar a las iglesias pequeñas a transformarse en iglesias grandes.</a:t>
            </a:r>
          </a:p>
          <a:p>
            <a:pPr lvl="2" algn="just"/>
            <a:r>
              <a:rPr lang="es-PE" sz="2300" dirty="0" smtClean="0">
                <a:solidFill>
                  <a:srgbClr val="000000"/>
                </a:solidFill>
                <a:latin typeface="Trebuchet MS"/>
                <a:cs typeface="Trebuchet MS"/>
              </a:rPr>
              <a:t>Pero las estadísticas señalan que las iglesias nuevas y menores son más eficaces para la evangelización que las iglesias antiguas y grandes.</a:t>
            </a:r>
            <a:endParaRPr lang="es-PE" sz="2300" dirty="0" smtClean="0">
              <a:solidFill>
                <a:srgbClr val="000000"/>
              </a:solidFill>
              <a:latin typeface="Trebuchet MS"/>
              <a:cs typeface="Trebuchet MS"/>
            </a:endParaRPr>
          </a:p>
        </p:txBody>
      </p:sp>
    </p:spTree>
    <p:extLst>
      <p:ext uri="{BB962C8B-B14F-4D97-AF65-F5344CB8AC3E}">
        <p14:creationId xmlns:p14="http://schemas.microsoft.com/office/powerpoint/2010/main" xmlns="" val="29486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71600" y="762000"/>
            <a:ext cx="65532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304800" y="1524000"/>
            <a:ext cx="8382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La mentalidad de dependencia pastoral.</a:t>
            </a:r>
          </a:p>
          <a:p>
            <a:pPr marL="457200" lvl="1" indent="0" algn="just">
              <a:buNone/>
            </a:pPr>
            <a:endParaRPr lang="es-PE" sz="2300" dirty="0" smtClean="0">
              <a:solidFill>
                <a:srgbClr val="000000"/>
              </a:solidFill>
              <a:latin typeface="Trebuchet MS"/>
              <a:cs typeface="Trebuchet MS"/>
            </a:endParaRPr>
          </a:p>
          <a:p>
            <a:pPr lvl="2" algn="just"/>
            <a:r>
              <a:rPr lang="es-PE" sz="2300" dirty="0" smtClean="0">
                <a:solidFill>
                  <a:srgbClr val="000000"/>
                </a:solidFill>
                <a:latin typeface="Trebuchet MS"/>
                <a:cs typeface="Trebuchet MS"/>
              </a:rPr>
              <a:t>Se busca limitar al máximo el número de iglesias en determinada área.</a:t>
            </a:r>
          </a:p>
          <a:p>
            <a:pPr lvl="2" algn="just"/>
            <a:r>
              <a:rPr lang="es-PE" sz="2300" dirty="0" smtClean="0">
                <a:solidFill>
                  <a:srgbClr val="000000"/>
                </a:solidFill>
                <a:latin typeface="Trebuchet MS"/>
                <a:cs typeface="Trebuchet MS"/>
              </a:rPr>
              <a:t>Existe resistencia a abrir una nueva iglesia, por que “lo ideal” es que un pastor tenga dedicación exclusiva a la menor cantidad de iglesias posibles, ojalá una.</a:t>
            </a:r>
          </a:p>
          <a:p>
            <a:pPr lvl="2" algn="just"/>
            <a:r>
              <a:rPr lang="es-PE" sz="2300" dirty="0" smtClean="0">
                <a:solidFill>
                  <a:srgbClr val="000000"/>
                </a:solidFill>
                <a:latin typeface="Trebuchet MS"/>
                <a:cs typeface="Trebuchet MS"/>
              </a:rPr>
              <a:t>Según Elena G. de White, la dependencia pastoral es evidencia de que esas iglesias no fueron </a:t>
            </a:r>
            <a:r>
              <a:rPr lang="es-PE" sz="2300" dirty="0" err="1" smtClean="0">
                <a:solidFill>
                  <a:srgbClr val="000000"/>
                </a:solidFill>
                <a:latin typeface="Trebuchet MS"/>
                <a:cs typeface="Trebuchet MS"/>
              </a:rPr>
              <a:t>discipuladas</a:t>
            </a:r>
            <a:r>
              <a:rPr lang="es-PE" sz="2300" dirty="0" smtClean="0">
                <a:solidFill>
                  <a:srgbClr val="000000"/>
                </a:solidFill>
                <a:latin typeface="Trebuchet MS"/>
                <a:cs typeface="Trebuchet MS"/>
              </a:rPr>
              <a:t>, y de que necesitan conversión.</a:t>
            </a:r>
            <a:r>
              <a:rPr lang="es-PE" sz="2300" i="1" dirty="0" smtClean="0">
                <a:solidFill>
                  <a:srgbClr val="000000"/>
                </a:solidFill>
                <a:latin typeface="Trebuchet MS"/>
                <a:cs typeface="Trebuchet MS"/>
              </a:rPr>
              <a:t>   </a:t>
            </a:r>
          </a:p>
          <a:p>
            <a:pPr marL="914400" lvl="2" indent="0" algn="r">
              <a:buNone/>
            </a:pPr>
            <a:r>
              <a:rPr lang="es-AR" sz="1800" i="1" dirty="0" smtClean="0">
                <a:solidFill>
                  <a:srgbClr val="000000"/>
                </a:solidFill>
                <a:latin typeface="Trebuchet MS"/>
                <a:cs typeface="Trebuchet MS"/>
              </a:rPr>
              <a:t>El </a:t>
            </a:r>
            <a:r>
              <a:rPr lang="es-AR" sz="1800" i="1" dirty="0">
                <a:solidFill>
                  <a:srgbClr val="000000"/>
                </a:solidFill>
                <a:latin typeface="Trebuchet MS"/>
                <a:cs typeface="Trebuchet MS"/>
              </a:rPr>
              <a:t>evangelismo, p. </a:t>
            </a:r>
            <a:r>
              <a:rPr lang="es-AR" sz="1800" i="1" dirty="0" smtClean="0">
                <a:solidFill>
                  <a:srgbClr val="000000"/>
                </a:solidFill>
                <a:latin typeface="Trebuchet MS"/>
                <a:cs typeface="Trebuchet MS"/>
              </a:rPr>
              <a:t>381</a:t>
            </a:r>
            <a:r>
              <a:rPr lang="es-AR" sz="2300" dirty="0" smtClean="0">
                <a:solidFill>
                  <a:srgbClr val="000000"/>
                </a:solidFill>
                <a:latin typeface="Trebuchet MS"/>
                <a:cs typeface="Trebuchet MS"/>
              </a:rPr>
              <a:t>.</a:t>
            </a:r>
            <a:r>
              <a:rPr lang="en-US" sz="2300" dirty="0" smtClean="0">
                <a:solidFill>
                  <a:srgbClr val="000000"/>
                </a:solidFill>
                <a:latin typeface="Trebuchet MS"/>
                <a:cs typeface="Trebuchet MS"/>
              </a:rPr>
              <a:t> </a:t>
            </a:r>
          </a:p>
        </p:txBody>
      </p:sp>
    </p:spTree>
    <p:extLst>
      <p:ext uri="{BB962C8B-B14F-4D97-AF65-F5344CB8AC3E}">
        <p14:creationId xmlns:p14="http://schemas.microsoft.com/office/powerpoint/2010/main" xmlns="" val="292374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371600" y="381000"/>
            <a:ext cx="61722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0" y="990600"/>
            <a:ext cx="87630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La mentalidad de la revitalización de los agonizantes.</a:t>
            </a:r>
          </a:p>
          <a:p>
            <a:pPr lvl="2" algn="just"/>
            <a:r>
              <a:rPr lang="es-PE" sz="2300" dirty="0" smtClean="0">
                <a:solidFill>
                  <a:srgbClr val="000000"/>
                </a:solidFill>
                <a:latin typeface="Trebuchet MS"/>
                <a:cs typeface="Trebuchet MS"/>
              </a:rPr>
              <a:t>Esta es la suposición idealista de algunos líderes que defienden la idea que la denominación debería concentrarse en rescatar a las iglesias que están muriendo, antes que intentar abrir nuevas iglesias. ¿Por qué se debería abrir una nueva, cuando hay muchas que están vacías?</a:t>
            </a:r>
          </a:p>
          <a:p>
            <a:pPr lvl="2" algn="just"/>
            <a:r>
              <a:rPr lang="es-PE" sz="2300" dirty="0" smtClean="0">
                <a:solidFill>
                  <a:srgbClr val="000000"/>
                </a:solidFill>
                <a:latin typeface="Trebuchet MS"/>
                <a:cs typeface="Trebuchet MS"/>
              </a:rPr>
              <a:t>Sin embargo, salvar iglesias que están muriendo es mucho más difícil y costoso que abrir una nueva iglesia.</a:t>
            </a:r>
          </a:p>
          <a:p>
            <a:pPr lvl="2" algn="just"/>
            <a:r>
              <a:rPr lang="es-PE" sz="2300" dirty="0" smtClean="0">
                <a:solidFill>
                  <a:srgbClr val="000000"/>
                </a:solidFill>
                <a:latin typeface="Trebuchet MS"/>
                <a:cs typeface="Trebuchet MS"/>
              </a:rPr>
              <a:t>Una estrategia ideal debería unir esfuerzos para la revitalización de iglesias decadentes, mientras simultáneamente se plantan nuevas iglesias.</a:t>
            </a:r>
          </a:p>
          <a:p>
            <a:pPr lvl="2" algn="just"/>
            <a:r>
              <a:rPr lang="es-PE" sz="2300" dirty="0" smtClean="0">
                <a:solidFill>
                  <a:srgbClr val="000000"/>
                </a:solidFill>
                <a:latin typeface="Trebuchet MS"/>
                <a:cs typeface="Trebuchet MS"/>
              </a:rPr>
              <a:t>Plantar iglesias es un factor catalizador para la renovación de las iglesias existentes.</a:t>
            </a:r>
            <a:endParaRPr lang="es-PE" sz="2300" dirty="0" smtClean="0">
              <a:solidFill>
                <a:srgbClr val="000000"/>
              </a:solidFill>
              <a:latin typeface="Trebuchet MS"/>
              <a:cs typeface="Trebuchet MS"/>
            </a:endParaRPr>
          </a:p>
        </p:txBody>
      </p:sp>
    </p:spTree>
    <p:extLst>
      <p:ext uri="{BB962C8B-B14F-4D97-AF65-F5344CB8AC3E}">
        <p14:creationId xmlns:p14="http://schemas.microsoft.com/office/powerpoint/2010/main" xmlns="" val="275186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00200" y="685800"/>
            <a:ext cx="6858000" cy="563563"/>
          </a:xfrm>
        </p:spPr>
        <p:txBody>
          <a:bodyPr/>
          <a:lstStyle/>
          <a:p>
            <a:r>
              <a:rPr lang="en-US" dirty="0" smtClean="0"/>
              <a:t>PRINCIPIO DE LA MULTIPLICACIÓN</a:t>
            </a:r>
            <a:endParaRPr lang="en-US" dirty="0"/>
          </a:p>
        </p:txBody>
      </p:sp>
      <p:sp>
        <p:nvSpPr>
          <p:cNvPr id="11" name="Rectangle 3"/>
          <p:cNvSpPr txBox="1">
            <a:spLocks noChangeArrowheads="1"/>
          </p:cNvSpPr>
          <p:nvPr/>
        </p:nvSpPr>
        <p:spPr bwMode="auto">
          <a:xfrm>
            <a:off x="228600" y="1447800"/>
            <a:ext cx="8458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El mito de lo “ya alcanzado</a:t>
            </a:r>
            <a:r>
              <a:rPr lang="en-US" sz="2300" dirty="0" smtClean="0">
                <a:solidFill>
                  <a:srgbClr val="000000"/>
                </a:solidFill>
                <a:latin typeface="Trebuchet MS"/>
                <a:cs typeface="Trebuchet MS"/>
              </a:rPr>
              <a:t>”</a:t>
            </a:r>
            <a:endParaRPr lang="en-US" sz="2300" dirty="0" smtClean="0">
              <a:solidFill>
                <a:srgbClr val="000000"/>
              </a:solidFill>
              <a:latin typeface="Trebuchet MS"/>
              <a:cs typeface="Trebuchet MS"/>
            </a:endParaRPr>
          </a:p>
          <a:p>
            <a:pPr marL="457200" lvl="1" indent="0" algn="just">
              <a:buNone/>
            </a:pPr>
            <a:endParaRPr lang="en-US" sz="2300" dirty="0" smtClean="0">
              <a:solidFill>
                <a:srgbClr val="000000"/>
              </a:solidFill>
              <a:latin typeface="Trebuchet MS"/>
              <a:cs typeface="Trebuchet MS"/>
            </a:endParaRPr>
          </a:p>
          <a:p>
            <a:pPr lvl="2" algn="just"/>
            <a:r>
              <a:rPr lang="es-ES" sz="2300" dirty="0">
                <a:solidFill>
                  <a:srgbClr val="000000"/>
                </a:solidFill>
                <a:latin typeface="Trebuchet MS"/>
                <a:cs typeface="Trebuchet MS"/>
              </a:rPr>
              <a:t>Esta mentalidad desestimula el movimiento de plantar nuevas iglesias en algunos campos que poseen, por lo menos, una congregación en cada ciudad</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Estadísticamente</a:t>
            </a:r>
            <a:r>
              <a:rPr lang="es-ES" sz="2300" dirty="0">
                <a:solidFill>
                  <a:srgbClr val="000000"/>
                </a:solidFill>
                <a:latin typeface="Trebuchet MS"/>
                <a:cs typeface="Trebuchet MS"/>
              </a:rPr>
              <a:t>, se jactan de que su territorio ya está evangelizado</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La </a:t>
            </a:r>
            <a:r>
              <a:rPr lang="es-ES" sz="2300" dirty="0">
                <a:solidFill>
                  <a:srgbClr val="000000"/>
                </a:solidFill>
                <a:latin typeface="Trebuchet MS"/>
                <a:cs typeface="Trebuchet MS"/>
              </a:rPr>
              <a:t>realidad, sin embargo, es que millones de personas de diferentes grupos sociales y culturales están distribuidas por su geografía sin que ningún esfuerzo serio sea realizado para alcanzarlos. </a:t>
            </a:r>
            <a:r>
              <a:rPr lang="es-AR" sz="2300" dirty="0">
                <a:solidFill>
                  <a:srgbClr val="000000"/>
                </a:solidFill>
                <a:latin typeface="Trebuchet MS"/>
                <a:cs typeface="Trebuchet MS"/>
              </a:rPr>
              <a:t>Elena de White, </a:t>
            </a:r>
            <a:r>
              <a:rPr lang="es-AR" sz="2300" i="1" dirty="0">
                <a:solidFill>
                  <a:srgbClr val="000000"/>
                </a:solidFill>
                <a:latin typeface="Trebuchet MS"/>
                <a:cs typeface="Trebuchet MS"/>
              </a:rPr>
              <a:t>El evangelismo</a:t>
            </a:r>
            <a:r>
              <a:rPr lang="es-AR" sz="2300" dirty="0">
                <a:solidFill>
                  <a:srgbClr val="000000"/>
                </a:solidFill>
                <a:latin typeface="Trebuchet MS"/>
                <a:cs typeface="Trebuchet MS"/>
              </a:rPr>
              <a:t>, p. 377.</a:t>
            </a:r>
            <a:endParaRPr lang="es-ES_tradnl" sz="2300" dirty="0">
              <a:solidFill>
                <a:srgbClr val="000000"/>
              </a:solidFill>
              <a:latin typeface="Trebuchet MS"/>
              <a:cs typeface="Trebuchet MS"/>
            </a:endParaRPr>
          </a:p>
        </p:txBody>
      </p:sp>
    </p:spTree>
    <p:extLst>
      <p:ext uri="{BB962C8B-B14F-4D97-AF65-F5344CB8AC3E}">
        <p14:creationId xmlns:p14="http://schemas.microsoft.com/office/powerpoint/2010/main" xmlns="" val="13307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3200400" y="1524000"/>
            <a:ext cx="5562600" cy="4800600"/>
          </a:xfrm>
        </p:spPr>
        <p:txBody>
          <a:bodyPr/>
          <a:lstStyle/>
          <a:p>
            <a:pPr algn="just">
              <a:lnSpc>
                <a:spcPct val="90000"/>
              </a:lnSpc>
            </a:pPr>
            <a:r>
              <a:rPr lang="es-ES" dirty="0"/>
              <a:t>Aunque algunas personas se opongan a la idea de multiplicar Grupos y plantar iglesias, necesitamos hacerlo porque es bíblico y ampliamente apoyado en el Espíritu de Profecía</a:t>
            </a:r>
            <a:r>
              <a:rPr lang="es-ES" dirty="0" smtClean="0"/>
              <a:t>.</a:t>
            </a:r>
          </a:p>
          <a:p>
            <a:pPr algn="just">
              <a:lnSpc>
                <a:spcPct val="90000"/>
              </a:lnSpc>
            </a:pPr>
            <a:endParaRPr lang="es-ES" dirty="0"/>
          </a:p>
          <a:p>
            <a:pPr algn="just">
              <a:lnSpc>
                <a:spcPct val="90000"/>
              </a:lnSpc>
            </a:pPr>
            <a:r>
              <a:rPr lang="es-ES" dirty="0" smtClean="0"/>
              <a:t>Aunque </a:t>
            </a:r>
            <a:r>
              <a:rPr lang="es-ES" dirty="0"/>
              <a:t>haya alguna resistencia de parte de algunos, las regiones de la Iglesia Adventista del Séptimo Día que priorizan la multiplicación de iglesias experimentaron un vigoroso crecimiento, que habla por sí mismo. </a:t>
            </a:r>
            <a:endParaRPr lang="en-US" b="1" dirty="0"/>
          </a:p>
        </p:txBody>
      </p:sp>
      <p:sp>
        <p:nvSpPr>
          <p:cNvPr id="10" name="Rectangle 2"/>
          <p:cNvSpPr>
            <a:spLocks noGrp="1" noChangeArrowheads="1"/>
          </p:cNvSpPr>
          <p:nvPr>
            <p:ph type="title"/>
          </p:nvPr>
        </p:nvSpPr>
        <p:spPr>
          <a:xfrm>
            <a:off x="1524000" y="685800"/>
            <a:ext cx="6400800" cy="563563"/>
          </a:xfrm>
        </p:spPr>
        <p:txBody>
          <a:bodyPr/>
          <a:lstStyle/>
          <a:p>
            <a:r>
              <a:rPr lang="en-US" sz="2600" dirty="0" smtClean="0"/>
              <a:t>PRINCIPIO DE LA MULTIPLICACIÓN</a:t>
            </a:r>
            <a:endParaRPr lang="en-US" sz="2600" dirty="0"/>
          </a:p>
        </p:txBody>
      </p:sp>
      <p:pic>
        <p:nvPicPr>
          <p:cNvPr id="7" name="Imagen 6"/>
          <p:cNvPicPr>
            <a:picLocks noChangeAspect="1"/>
          </p:cNvPicPr>
          <p:nvPr/>
        </p:nvPicPr>
        <p:blipFill>
          <a:blip r:embed="rId2"/>
          <a:stretch>
            <a:fillRect/>
          </a:stretch>
        </p:blipFill>
        <p:spPr>
          <a:xfrm>
            <a:off x="457200" y="1752600"/>
            <a:ext cx="26289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4861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524000" y="762000"/>
            <a:ext cx="67818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0" y="1524000"/>
            <a:ext cx="85344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Sugerencia de estrategia para la multiplicación de iglesias.</a:t>
            </a:r>
          </a:p>
          <a:p>
            <a:pPr marL="1371600" lvl="2" indent="-457200" algn="just">
              <a:buFont typeface="+mj-lt"/>
              <a:buAutoNum type="arabicPeriod"/>
            </a:pPr>
            <a:r>
              <a:rPr lang="es-PE" sz="2300" dirty="0" smtClean="0">
                <a:solidFill>
                  <a:srgbClr val="000000"/>
                </a:solidFill>
                <a:latin typeface="Trebuchet MS"/>
                <a:cs typeface="Trebuchet MS"/>
              </a:rPr>
              <a:t>¿Qué </a:t>
            </a:r>
            <a:r>
              <a:rPr lang="es-ES" sz="2300" dirty="0" smtClean="0">
                <a:solidFill>
                  <a:srgbClr val="000000"/>
                </a:solidFill>
                <a:latin typeface="Trebuchet MS"/>
                <a:cs typeface="Trebuchet MS"/>
              </a:rPr>
              <a:t>área </a:t>
            </a:r>
            <a:r>
              <a:rPr lang="es-ES" sz="2300" dirty="0">
                <a:solidFill>
                  <a:srgbClr val="000000"/>
                </a:solidFill>
                <a:latin typeface="Trebuchet MS"/>
                <a:cs typeface="Trebuchet MS"/>
              </a:rPr>
              <a:t>está usted intentando alcanzar? La respuesta consiste en seleccionar la mejor localización disponible a fin de plantar una nueva iglesia</a:t>
            </a:r>
            <a:r>
              <a:rPr lang="es-ES" sz="2300" dirty="0" smtClean="0">
                <a:solidFill>
                  <a:srgbClr val="000000"/>
                </a:solidFill>
                <a:latin typeface="Trebuchet MS"/>
                <a:cs typeface="Trebuchet MS"/>
              </a:rPr>
              <a:t>.</a:t>
            </a:r>
          </a:p>
          <a:p>
            <a:pPr marL="1371600" lvl="2" indent="-457200" algn="just">
              <a:buFont typeface="+mj-lt"/>
              <a:buAutoNum type="arabicPeriod"/>
            </a:pPr>
            <a:r>
              <a:rPr lang="es-ES" sz="2300" dirty="0" smtClean="0">
                <a:solidFill>
                  <a:srgbClr val="000000"/>
                </a:solidFill>
                <a:latin typeface="Trebuchet MS"/>
                <a:cs typeface="Trebuchet MS"/>
              </a:rPr>
              <a:t>¿Qué </a:t>
            </a:r>
            <a:r>
              <a:rPr lang="es-ES" sz="2300" dirty="0">
                <a:solidFill>
                  <a:srgbClr val="000000"/>
                </a:solidFill>
                <a:latin typeface="Trebuchet MS"/>
                <a:cs typeface="Trebuchet MS"/>
              </a:rPr>
              <a:t>personas desea usted alcanzar? La respuesta involucra descubrir el perfil de público que se desea alcanzar</a:t>
            </a:r>
            <a:r>
              <a:rPr lang="es-ES" sz="2300" dirty="0" smtClean="0">
                <a:solidFill>
                  <a:srgbClr val="000000"/>
                </a:solidFill>
                <a:latin typeface="Trebuchet MS"/>
                <a:cs typeface="Trebuchet MS"/>
              </a:rPr>
              <a:t>.</a:t>
            </a:r>
          </a:p>
          <a:p>
            <a:pPr marL="1371600" lvl="2" indent="-457200" algn="just">
              <a:buFont typeface="+mj-lt"/>
              <a:buAutoNum type="arabicPeriod"/>
            </a:pPr>
            <a:r>
              <a:rPr lang="es-ES" sz="2300" dirty="0" smtClean="0">
                <a:solidFill>
                  <a:srgbClr val="000000"/>
                </a:solidFill>
                <a:latin typeface="Trebuchet MS"/>
                <a:cs typeface="Trebuchet MS"/>
              </a:rPr>
              <a:t>¿Quién </a:t>
            </a:r>
            <a:r>
              <a:rPr lang="es-ES" sz="2300" dirty="0">
                <a:solidFill>
                  <a:srgbClr val="000000"/>
                </a:solidFill>
                <a:latin typeface="Trebuchet MS"/>
                <a:cs typeface="Trebuchet MS"/>
              </a:rPr>
              <a:t>tomará parte del proyecto? La respuesta debe considerar la selección y el entrenamiento de un equipo de evangelistas pioneros.</a:t>
            </a:r>
            <a:r>
              <a:rPr lang="es-ES_tradnl" sz="2300" dirty="0">
                <a:solidFill>
                  <a:srgbClr val="000000"/>
                </a:solidFill>
                <a:latin typeface="Trebuchet MS"/>
                <a:cs typeface="Trebuchet MS"/>
              </a:rPr>
              <a:t> </a:t>
            </a:r>
            <a:endParaRPr lang="en-US" sz="2300" dirty="0" smtClean="0">
              <a:solidFill>
                <a:srgbClr val="000000"/>
              </a:solidFill>
              <a:latin typeface="Trebuchet MS"/>
              <a:cs typeface="Trebuchet MS"/>
            </a:endParaRPr>
          </a:p>
        </p:txBody>
      </p:sp>
    </p:spTree>
    <p:extLst>
      <p:ext uri="{BB962C8B-B14F-4D97-AF65-F5344CB8AC3E}">
        <p14:creationId xmlns:p14="http://schemas.microsoft.com/office/powerpoint/2010/main" xmlns="" val="381778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133600" y="914400"/>
            <a:ext cx="56388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304800" y="1828800"/>
            <a:ext cx="8229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n-US" sz="2300" dirty="0" err="1" smtClean="0">
                <a:solidFill>
                  <a:srgbClr val="000000"/>
                </a:solidFill>
                <a:latin typeface="Trebuchet MS"/>
                <a:cs typeface="Trebuchet MS"/>
              </a:rPr>
              <a:t>Selección</a:t>
            </a:r>
            <a:r>
              <a:rPr lang="en-US" sz="2300" dirty="0" smtClean="0">
                <a:solidFill>
                  <a:srgbClr val="000000"/>
                </a:solidFill>
                <a:latin typeface="Trebuchet MS"/>
                <a:cs typeface="Trebuchet MS"/>
              </a:rPr>
              <a:t> del </a:t>
            </a:r>
            <a:r>
              <a:rPr lang="en-US" sz="2300" dirty="0" err="1" smtClean="0">
                <a:solidFill>
                  <a:srgbClr val="000000"/>
                </a:solidFill>
                <a:latin typeface="Trebuchet MS"/>
                <a:cs typeface="Trebuchet MS"/>
              </a:rPr>
              <a:t>área</a:t>
            </a:r>
            <a:r>
              <a:rPr lang="en-US" sz="2300" dirty="0" smtClean="0">
                <a:solidFill>
                  <a:srgbClr val="000000"/>
                </a:solidFill>
                <a:latin typeface="Trebuchet MS"/>
                <a:cs typeface="Trebuchet MS"/>
              </a:rPr>
              <a:t>.</a:t>
            </a:r>
          </a:p>
          <a:p>
            <a:pPr lvl="2" algn="just"/>
            <a:r>
              <a:rPr lang="es-ES" sz="2300" dirty="0">
                <a:solidFill>
                  <a:srgbClr val="000000"/>
                </a:solidFill>
                <a:latin typeface="Trebuchet MS"/>
                <a:cs typeface="Trebuchet MS"/>
              </a:rPr>
              <a:t>La población ¿es lo suficientemente grande como para brindar soporte a una iglesia</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El </a:t>
            </a:r>
            <a:r>
              <a:rPr lang="es-ES" sz="2300" dirty="0">
                <a:solidFill>
                  <a:srgbClr val="000000"/>
                </a:solidFill>
                <a:latin typeface="Trebuchet MS"/>
                <a:cs typeface="Trebuchet MS"/>
              </a:rPr>
              <a:t>área en consideración ¿está creciendo? ¿En qué dirección está yendo la ciudad</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a:t>
            </a:r>
            <a:r>
              <a:rPr lang="es-ES" sz="2300" dirty="0">
                <a:solidFill>
                  <a:srgbClr val="000000"/>
                </a:solidFill>
                <a:latin typeface="Trebuchet MS"/>
                <a:cs typeface="Trebuchet MS"/>
              </a:rPr>
              <a:t>Cómo está distribuida la población ahora, y cuál será la proyección dentro de veinte años</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a:t>
            </a:r>
            <a:r>
              <a:rPr lang="es-ES" sz="2300" dirty="0">
                <a:solidFill>
                  <a:srgbClr val="000000"/>
                </a:solidFill>
                <a:latin typeface="Trebuchet MS"/>
                <a:cs typeface="Trebuchet MS"/>
              </a:rPr>
              <a:t>Existen terrenos disponibles, con una buena ubicación y precios razonables</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Para </a:t>
            </a:r>
            <a:r>
              <a:rPr lang="es-ES" sz="2300" dirty="0">
                <a:solidFill>
                  <a:srgbClr val="000000"/>
                </a:solidFill>
                <a:latin typeface="Trebuchet MS"/>
                <a:cs typeface="Trebuchet MS"/>
              </a:rPr>
              <a:t>atender una necesidad inmediata ¿hay auditorios, salones, escuelas u otras </a:t>
            </a:r>
            <a:r>
              <a:rPr lang="es-ES" sz="2300" dirty="0" smtClean="0">
                <a:solidFill>
                  <a:srgbClr val="000000"/>
                </a:solidFill>
                <a:latin typeface="Trebuchet MS"/>
                <a:cs typeface="Trebuchet MS"/>
              </a:rPr>
              <a:t>instalaciones</a:t>
            </a:r>
            <a:r>
              <a:rPr lang="es-ES" sz="2300" dirty="0">
                <a:solidFill>
                  <a:srgbClr val="000000"/>
                </a:solidFill>
                <a:latin typeface="Trebuchet MS"/>
                <a:cs typeface="Trebuchet MS"/>
              </a:rPr>
              <a:t>?</a:t>
            </a:r>
            <a:endParaRPr lang="es-ES" sz="2300" dirty="0" smtClean="0">
              <a:solidFill>
                <a:srgbClr val="000000"/>
              </a:solidFill>
              <a:latin typeface="Trebuchet MS"/>
              <a:cs typeface="Trebuchet MS"/>
            </a:endParaRPr>
          </a:p>
        </p:txBody>
      </p:sp>
    </p:spTree>
    <p:extLst>
      <p:ext uri="{BB962C8B-B14F-4D97-AF65-F5344CB8AC3E}">
        <p14:creationId xmlns:p14="http://schemas.microsoft.com/office/powerpoint/2010/main" xmlns="" val="366763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295400" y="990600"/>
            <a:ext cx="6705600" cy="563563"/>
          </a:xfrm>
        </p:spPr>
        <p:txBody>
          <a:bodyPr/>
          <a:lstStyle/>
          <a:p>
            <a:r>
              <a:rPr lang="en-US" dirty="0" smtClean="0"/>
              <a:t>PRINCIPIO DE LA MULTIPLICACIÓN</a:t>
            </a:r>
            <a:endParaRPr lang="en-US" dirty="0"/>
          </a:p>
        </p:txBody>
      </p:sp>
      <p:sp>
        <p:nvSpPr>
          <p:cNvPr id="11" name="Rectangle 3"/>
          <p:cNvSpPr txBox="1">
            <a:spLocks noChangeArrowheads="1"/>
          </p:cNvSpPr>
          <p:nvPr/>
        </p:nvSpPr>
        <p:spPr bwMode="auto">
          <a:xfrm>
            <a:off x="0" y="1981200"/>
            <a:ext cx="8610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Selección del área</a:t>
            </a:r>
            <a:r>
              <a:rPr lang="en-US" sz="2300" dirty="0" smtClean="0">
                <a:solidFill>
                  <a:srgbClr val="000000"/>
                </a:solidFill>
                <a:latin typeface="Trebuchet MS"/>
                <a:cs typeface="Trebuchet MS"/>
              </a:rPr>
              <a:t>.</a:t>
            </a:r>
            <a:endParaRPr lang="en-US" sz="2300" dirty="0" smtClean="0">
              <a:solidFill>
                <a:srgbClr val="000000"/>
              </a:solidFill>
              <a:latin typeface="Trebuchet MS"/>
              <a:cs typeface="Trebuchet MS"/>
            </a:endParaRPr>
          </a:p>
          <a:p>
            <a:pPr lvl="2" algn="just"/>
            <a:r>
              <a:rPr lang="es-ES" sz="2300" dirty="0" smtClean="0">
                <a:solidFill>
                  <a:srgbClr val="000000"/>
                </a:solidFill>
                <a:latin typeface="Trebuchet MS"/>
                <a:cs typeface="Trebuchet MS"/>
              </a:rPr>
              <a:t>¿</a:t>
            </a:r>
            <a:r>
              <a:rPr lang="es-ES" sz="2300" dirty="0">
                <a:solidFill>
                  <a:srgbClr val="000000"/>
                </a:solidFill>
                <a:latin typeface="Trebuchet MS"/>
                <a:cs typeface="Trebuchet MS"/>
              </a:rPr>
              <a:t>Existe un núcleo de creyentes, especialmente maduros, viviendo en esa área</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a:t>
            </a:r>
            <a:r>
              <a:rPr lang="es-ES" sz="2300" dirty="0">
                <a:solidFill>
                  <a:srgbClr val="000000"/>
                </a:solidFill>
                <a:latin typeface="Trebuchet MS"/>
                <a:cs typeface="Trebuchet MS"/>
              </a:rPr>
              <a:t>Están ellos deseosos de iniciar una nueva iglesia y ya tienen personas interesadas</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Al </a:t>
            </a:r>
            <a:r>
              <a:rPr lang="es-ES" sz="2300" dirty="0">
                <a:solidFill>
                  <a:srgbClr val="000000"/>
                </a:solidFill>
                <a:latin typeface="Trebuchet MS"/>
                <a:cs typeface="Trebuchet MS"/>
              </a:rPr>
              <a:t>investigar el área, ¿descubrió si hay una iglesia madre a una distancia máxima de tres a cinco kilómetros, dispuesta a apoyar el proyecto con oraciones y con recursos? </a:t>
            </a:r>
            <a:endParaRPr lang="en-US" sz="2300" dirty="0" smtClean="0">
              <a:solidFill>
                <a:srgbClr val="000000"/>
              </a:solidFill>
              <a:latin typeface="Trebuchet MS"/>
              <a:cs typeface="Trebuchet MS"/>
            </a:endParaRPr>
          </a:p>
        </p:txBody>
      </p:sp>
    </p:spTree>
    <p:extLst>
      <p:ext uri="{BB962C8B-B14F-4D97-AF65-F5344CB8AC3E}">
        <p14:creationId xmlns:p14="http://schemas.microsoft.com/office/powerpoint/2010/main" xmlns="" val="176392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914400" y="685800"/>
            <a:ext cx="7620000" cy="563563"/>
          </a:xfrm>
        </p:spPr>
        <p:txBody>
          <a:bodyPr/>
          <a:lstStyle/>
          <a:p>
            <a:r>
              <a:rPr lang="en-US" dirty="0" smtClean="0"/>
              <a:t>PRINCIPIO DE LA MULTIPLICACIÓN</a:t>
            </a:r>
            <a:endParaRPr lang="en-US" dirty="0"/>
          </a:p>
        </p:txBody>
      </p:sp>
      <p:sp>
        <p:nvSpPr>
          <p:cNvPr id="11" name="Rectangle 3"/>
          <p:cNvSpPr txBox="1">
            <a:spLocks noChangeArrowheads="1"/>
          </p:cNvSpPr>
          <p:nvPr/>
        </p:nvSpPr>
        <p:spPr bwMode="auto">
          <a:xfrm>
            <a:off x="152400" y="1905000"/>
            <a:ext cx="8382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Estudio demográfico.</a:t>
            </a:r>
          </a:p>
          <a:p>
            <a:pPr lvl="2" algn="just"/>
            <a:r>
              <a:rPr lang="es-ES" sz="2300" dirty="0" smtClean="0">
                <a:solidFill>
                  <a:srgbClr val="000000"/>
                </a:solidFill>
                <a:latin typeface="Trebuchet MS"/>
                <a:cs typeface="Trebuchet MS"/>
              </a:rPr>
              <a:t>Descubra </a:t>
            </a:r>
            <a:r>
              <a:rPr lang="es-ES" sz="2300" dirty="0">
                <a:solidFill>
                  <a:srgbClr val="000000"/>
                </a:solidFill>
                <a:latin typeface="Trebuchet MS"/>
                <a:cs typeface="Trebuchet MS"/>
              </a:rPr>
              <a:t>la </a:t>
            </a:r>
            <a:r>
              <a:rPr lang="es-ES" sz="2300" i="1" dirty="0">
                <a:solidFill>
                  <a:srgbClr val="000000"/>
                </a:solidFill>
                <a:latin typeface="Trebuchet MS"/>
                <a:cs typeface="Trebuchet MS"/>
              </a:rPr>
              <a:t>composición socioeconómica</a:t>
            </a:r>
            <a:r>
              <a:rPr lang="es-ES" sz="2300" dirty="0">
                <a:solidFill>
                  <a:srgbClr val="000000"/>
                </a:solidFill>
                <a:latin typeface="Trebuchet MS"/>
                <a:cs typeface="Trebuchet MS"/>
              </a:rPr>
              <a:t> de la comunidad, notando dónde reside cada grupo. ¿Cuál es la edad promedio de la población y su estado civil? ¿Existen más solteros, más casados o más jubilados (pasivos)</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Observe </a:t>
            </a:r>
            <a:r>
              <a:rPr lang="es-ES" sz="2300" dirty="0">
                <a:solidFill>
                  <a:srgbClr val="000000"/>
                </a:solidFill>
                <a:latin typeface="Trebuchet MS"/>
                <a:cs typeface="Trebuchet MS"/>
              </a:rPr>
              <a:t>la </a:t>
            </a:r>
            <a:r>
              <a:rPr lang="es-ES" sz="2300" i="1" dirty="0">
                <a:solidFill>
                  <a:srgbClr val="000000"/>
                </a:solidFill>
                <a:latin typeface="Trebuchet MS"/>
                <a:cs typeface="Trebuchet MS"/>
              </a:rPr>
              <a:t>tendencia migratoria de la comunidad</a:t>
            </a:r>
            <a:r>
              <a:rPr lang="es-ES" sz="2300" dirty="0">
                <a:solidFill>
                  <a:srgbClr val="000000"/>
                </a:solidFill>
                <a:latin typeface="Trebuchet MS"/>
                <a:cs typeface="Trebuchet MS"/>
              </a:rPr>
              <a:t>. ¿Quiénes están yéndose y quiénes llegando</a:t>
            </a:r>
            <a:r>
              <a:rPr lang="es-ES" sz="2300" dirty="0" smtClean="0">
                <a:solidFill>
                  <a:srgbClr val="000000"/>
                </a:solidFill>
                <a:latin typeface="Trebuchet MS"/>
                <a:cs typeface="Trebuchet MS"/>
              </a:rPr>
              <a:t>?</a:t>
            </a:r>
          </a:p>
        </p:txBody>
      </p:sp>
    </p:spTree>
    <p:extLst>
      <p:ext uri="{BB962C8B-B14F-4D97-AF65-F5344CB8AC3E}">
        <p14:creationId xmlns:p14="http://schemas.microsoft.com/office/powerpoint/2010/main" xmlns="" val="59458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INTRODUCCIÓN</a:t>
            </a:r>
            <a:endParaRPr lang="en-US" dirty="0"/>
          </a:p>
        </p:txBody>
      </p:sp>
      <p:sp>
        <p:nvSpPr>
          <p:cNvPr id="64515" name="Rectangle 3"/>
          <p:cNvSpPr>
            <a:spLocks noGrp="1" noChangeArrowheads="1"/>
          </p:cNvSpPr>
          <p:nvPr>
            <p:ph type="body" idx="1"/>
          </p:nvPr>
        </p:nvSpPr>
        <p:spPr>
          <a:xfrm>
            <a:off x="609600" y="1524000"/>
            <a:ext cx="8153400" cy="4506912"/>
          </a:xfrm>
        </p:spPr>
        <p:txBody>
          <a:bodyPr/>
          <a:lstStyle/>
          <a:p>
            <a:pPr algn="just">
              <a:lnSpc>
                <a:spcPct val="90000"/>
              </a:lnSpc>
            </a:pPr>
            <a:r>
              <a:rPr lang="en-US" b="1" dirty="0" smtClean="0"/>
              <a:t>“</a:t>
            </a:r>
            <a:r>
              <a:rPr lang="en-US" b="1" dirty="0" err="1" smtClean="0"/>
              <a:t>Cadena</a:t>
            </a:r>
            <a:r>
              <a:rPr lang="en-US" b="1" dirty="0" smtClean="0"/>
              <a:t> de </a:t>
            </a:r>
            <a:r>
              <a:rPr lang="en-US" b="1" dirty="0" err="1" smtClean="0"/>
              <a:t>Favores</a:t>
            </a:r>
            <a:r>
              <a:rPr lang="en-US" b="1" dirty="0" smtClean="0"/>
              <a:t>” </a:t>
            </a:r>
            <a:r>
              <a:rPr lang="en-US" i="1" dirty="0" smtClean="0"/>
              <a:t> </a:t>
            </a:r>
            <a:endParaRPr lang="en-US" i="1" dirty="0"/>
          </a:p>
          <a:p>
            <a:pPr marL="0" indent="0" algn="just">
              <a:lnSpc>
                <a:spcPct val="90000"/>
              </a:lnSpc>
              <a:buNone/>
            </a:pPr>
            <a:endParaRPr lang="en-US" b="1" dirty="0"/>
          </a:p>
          <a:p>
            <a:pPr lvl="1" algn="just">
              <a:lnSpc>
                <a:spcPct val="90000"/>
              </a:lnSpc>
            </a:pPr>
            <a:r>
              <a:rPr lang="en-US" dirty="0" err="1" smtClean="0"/>
              <a:t>Desafío</a:t>
            </a:r>
            <a:r>
              <a:rPr lang="en-US" dirty="0" smtClean="0"/>
              <a:t>: </a:t>
            </a:r>
            <a:r>
              <a:rPr lang="en-US" dirty="0" err="1" smtClean="0"/>
              <a:t>Cada</a:t>
            </a:r>
            <a:r>
              <a:rPr lang="en-US" dirty="0" smtClean="0"/>
              <a:t> favor se </a:t>
            </a:r>
            <a:r>
              <a:rPr lang="en-US" dirty="0" err="1" smtClean="0"/>
              <a:t>debía</a:t>
            </a:r>
            <a:r>
              <a:rPr lang="en-US" dirty="0" smtClean="0"/>
              <a:t> </a:t>
            </a:r>
            <a:r>
              <a:rPr lang="en-US" dirty="0" err="1" smtClean="0"/>
              <a:t>retribuir</a:t>
            </a:r>
            <a:r>
              <a:rPr lang="en-US" dirty="0" smtClean="0"/>
              <a:t> a 3 personas.</a:t>
            </a:r>
          </a:p>
          <a:p>
            <a:pPr lvl="1" algn="just">
              <a:lnSpc>
                <a:spcPct val="90000"/>
              </a:lnSpc>
            </a:pPr>
            <a:endParaRPr lang="en-US" dirty="0" smtClean="0"/>
          </a:p>
          <a:p>
            <a:pPr lvl="1" algn="just">
              <a:lnSpc>
                <a:spcPct val="90000"/>
              </a:lnSpc>
            </a:pPr>
            <a:r>
              <a:rPr lang="en-US" dirty="0" err="1" smtClean="0"/>
              <a:t>Resultado</a:t>
            </a:r>
            <a:r>
              <a:rPr lang="en-US" dirty="0" smtClean="0"/>
              <a:t>: </a:t>
            </a:r>
            <a:r>
              <a:rPr lang="en-US" dirty="0" err="1" smtClean="0"/>
              <a:t>Movimiento</a:t>
            </a:r>
            <a:r>
              <a:rPr lang="en-US" dirty="0" smtClean="0"/>
              <a:t> </a:t>
            </a:r>
            <a:r>
              <a:rPr lang="en-US" dirty="0" err="1" smtClean="0"/>
              <a:t>multiplicador</a:t>
            </a:r>
            <a:r>
              <a:rPr lang="en-US" dirty="0" smtClean="0"/>
              <a:t> </a:t>
            </a:r>
            <a:r>
              <a:rPr lang="en-US" dirty="0" err="1" smtClean="0"/>
              <a:t>que</a:t>
            </a:r>
            <a:r>
              <a:rPr lang="en-US" dirty="0" smtClean="0"/>
              <a:t> </a:t>
            </a:r>
            <a:r>
              <a:rPr lang="en-US" dirty="0" err="1" smtClean="0"/>
              <a:t>lleva</a:t>
            </a:r>
            <a:r>
              <a:rPr lang="en-US" dirty="0" smtClean="0"/>
              <a:t> a </a:t>
            </a:r>
            <a:r>
              <a:rPr lang="en-US" dirty="0" err="1" smtClean="0"/>
              <a:t>las</a:t>
            </a:r>
            <a:r>
              <a:rPr lang="en-US" dirty="0" smtClean="0"/>
              <a:t> personas a </a:t>
            </a:r>
            <a:r>
              <a:rPr lang="en-US" dirty="0" err="1" smtClean="0"/>
              <a:t>encontrarle</a:t>
            </a:r>
            <a:r>
              <a:rPr lang="en-US" dirty="0" smtClean="0"/>
              <a:t> </a:t>
            </a:r>
            <a:r>
              <a:rPr lang="en-US" dirty="0" err="1" smtClean="0"/>
              <a:t>sentido</a:t>
            </a:r>
            <a:r>
              <a:rPr lang="en-US" dirty="0" smtClean="0"/>
              <a:t> a </a:t>
            </a:r>
            <a:r>
              <a:rPr lang="en-US" dirty="0" err="1" smtClean="0"/>
              <a:t>su</a:t>
            </a:r>
            <a:r>
              <a:rPr lang="en-US" dirty="0" smtClean="0"/>
              <a:t> </a:t>
            </a:r>
            <a:r>
              <a:rPr lang="en-US" dirty="0" err="1" smtClean="0"/>
              <a:t>vida</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219200" y="685800"/>
            <a:ext cx="6781800" cy="563563"/>
          </a:xfrm>
        </p:spPr>
        <p:txBody>
          <a:bodyPr/>
          <a:lstStyle/>
          <a:p>
            <a:r>
              <a:rPr lang="en-US" dirty="0" smtClean="0"/>
              <a:t>PRINCIPIO DE LA MULTIPLICACIÓN</a:t>
            </a:r>
            <a:endParaRPr lang="en-US" dirty="0"/>
          </a:p>
        </p:txBody>
      </p:sp>
      <p:sp>
        <p:nvSpPr>
          <p:cNvPr id="11" name="Rectangle 3"/>
          <p:cNvSpPr txBox="1">
            <a:spLocks noChangeArrowheads="1"/>
          </p:cNvSpPr>
          <p:nvPr/>
        </p:nvSpPr>
        <p:spPr bwMode="auto">
          <a:xfrm>
            <a:off x="152400" y="1905000"/>
            <a:ext cx="8382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Estudio demográfico.</a:t>
            </a:r>
          </a:p>
          <a:p>
            <a:pPr lvl="2" algn="just"/>
            <a:r>
              <a:rPr lang="es-ES" sz="2300" dirty="0" smtClean="0">
                <a:solidFill>
                  <a:srgbClr val="000000"/>
                </a:solidFill>
                <a:latin typeface="Trebuchet MS"/>
                <a:cs typeface="Trebuchet MS"/>
              </a:rPr>
              <a:t>C</a:t>
            </a:r>
            <a:r>
              <a:rPr lang="es-ES" sz="2300" i="1" dirty="0" smtClean="0">
                <a:solidFill>
                  <a:srgbClr val="000000"/>
                </a:solidFill>
                <a:latin typeface="Trebuchet MS"/>
                <a:cs typeface="Trebuchet MS"/>
              </a:rPr>
              <a:t>onozca </a:t>
            </a:r>
            <a:r>
              <a:rPr lang="es-ES" sz="2300" i="1" dirty="0">
                <a:solidFill>
                  <a:srgbClr val="000000"/>
                </a:solidFill>
                <a:latin typeface="Trebuchet MS"/>
                <a:cs typeface="Trebuchet MS"/>
              </a:rPr>
              <a:t>las iglesias que están en el área</a:t>
            </a:r>
            <a:r>
              <a:rPr lang="es-ES" sz="2300" dirty="0">
                <a:solidFill>
                  <a:srgbClr val="000000"/>
                </a:solidFill>
                <a:latin typeface="Trebuchet MS"/>
                <a:cs typeface="Trebuchet MS"/>
              </a:rPr>
              <a:t>. ¿Qué denominaciones están presentes? ¿Cuál es el promedio de frecuencia y la composición social de esos grupos religiosos</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¿Qué </a:t>
            </a:r>
            <a:r>
              <a:rPr lang="es-ES" sz="2300" dirty="0">
                <a:solidFill>
                  <a:srgbClr val="000000"/>
                </a:solidFill>
                <a:latin typeface="Trebuchet MS"/>
                <a:cs typeface="Trebuchet MS"/>
              </a:rPr>
              <a:t>tipo de problemas encuentran las personas en ese lugar</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¿Cuáles </a:t>
            </a:r>
            <a:r>
              <a:rPr lang="es-ES" sz="2300" dirty="0">
                <a:solidFill>
                  <a:srgbClr val="000000"/>
                </a:solidFill>
                <a:latin typeface="Trebuchet MS"/>
                <a:cs typeface="Trebuchet MS"/>
              </a:rPr>
              <a:t>son las </a:t>
            </a:r>
            <a:r>
              <a:rPr lang="es-ES" sz="2300" i="1" dirty="0">
                <a:solidFill>
                  <a:srgbClr val="000000"/>
                </a:solidFill>
                <a:latin typeface="Trebuchet MS"/>
                <a:cs typeface="Trebuchet MS"/>
              </a:rPr>
              <a:t>necesidades</a:t>
            </a:r>
            <a:r>
              <a:rPr lang="es-ES" sz="2300" dirty="0">
                <a:solidFill>
                  <a:srgbClr val="000000"/>
                </a:solidFill>
                <a:latin typeface="Trebuchet MS"/>
                <a:cs typeface="Trebuchet MS"/>
              </a:rPr>
              <a:t> de las personas</a:t>
            </a:r>
            <a:r>
              <a:rPr lang="es-ES" sz="2300" dirty="0" smtClean="0">
                <a:solidFill>
                  <a:srgbClr val="000000"/>
                </a:solidFill>
                <a:latin typeface="Trebuchet MS"/>
                <a:cs typeface="Trebuchet MS"/>
              </a:rPr>
              <a:t>?</a:t>
            </a:r>
            <a:endParaRPr lang="es-ES_tradnl" sz="2300" dirty="0">
              <a:solidFill>
                <a:srgbClr val="000000"/>
              </a:solidFill>
              <a:latin typeface="Trebuchet MS"/>
              <a:cs typeface="Trebuchet MS"/>
            </a:endParaRPr>
          </a:p>
        </p:txBody>
      </p:sp>
    </p:spTree>
    <p:extLst>
      <p:ext uri="{BB962C8B-B14F-4D97-AF65-F5344CB8AC3E}">
        <p14:creationId xmlns:p14="http://schemas.microsoft.com/office/powerpoint/2010/main" xmlns="" val="22974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00200" y="579437"/>
            <a:ext cx="59436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0" y="1371600"/>
            <a:ext cx="8610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n-US" sz="2300" dirty="0" err="1" smtClean="0">
                <a:solidFill>
                  <a:srgbClr val="000000"/>
                </a:solidFill>
                <a:latin typeface="Trebuchet MS"/>
                <a:cs typeface="Trebuchet MS"/>
              </a:rPr>
              <a:t>Desarrollo</a:t>
            </a:r>
            <a:r>
              <a:rPr lang="en-US" sz="2300" dirty="0" smtClean="0">
                <a:solidFill>
                  <a:srgbClr val="000000"/>
                </a:solidFill>
                <a:latin typeface="Trebuchet MS"/>
                <a:cs typeface="Trebuchet MS"/>
              </a:rPr>
              <a:t> de un </a:t>
            </a:r>
            <a:r>
              <a:rPr lang="en-US" sz="2300" dirty="0" err="1" smtClean="0">
                <a:solidFill>
                  <a:srgbClr val="000000"/>
                </a:solidFill>
                <a:latin typeface="Trebuchet MS"/>
                <a:cs typeface="Trebuchet MS"/>
              </a:rPr>
              <a:t>núcleo</a:t>
            </a:r>
            <a:r>
              <a:rPr lang="en-US" sz="2300" dirty="0" smtClean="0">
                <a:solidFill>
                  <a:srgbClr val="000000"/>
                </a:solidFill>
                <a:latin typeface="Trebuchet MS"/>
                <a:cs typeface="Trebuchet MS"/>
              </a:rPr>
              <a:t>.</a:t>
            </a:r>
          </a:p>
          <a:p>
            <a:pPr lvl="2" algn="just"/>
            <a:r>
              <a:rPr lang="es-ES" sz="2300" dirty="0">
                <a:solidFill>
                  <a:srgbClr val="000000"/>
                </a:solidFill>
                <a:latin typeface="Trebuchet MS"/>
                <a:cs typeface="Trebuchet MS"/>
              </a:rPr>
              <a:t>Una posible fuente de concurrentes que se transformará en núcleo de la nueva iglesia es la iglesia madre</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El </a:t>
            </a:r>
            <a:r>
              <a:rPr lang="es-ES" sz="2300" dirty="0">
                <a:solidFill>
                  <a:srgbClr val="000000"/>
                </a:solidFill>
                <a:latin typeface="Trebuchet MS"/>
                <a:cs typeface="Trebuchet MS"/>
              </a:rPr>
              <a:t>pastor debe hacer un llamado a las familias voluntarias que viven en el área seleccionada (o no) a fin de que se unan a un grupo pequeño allí</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Debe </a:t>
            </a:r>
            <a:r>
              <a:rPr lang="es-ES" sz="2300" dirty="0">
                <a:solidFill>
                  <a:srgbClr val="000000"/>
                </a:solidFill>
                <a:latin typeface="Trebuchet MS"/>
                <a:cs typeface="Trebuchet MS"/>
              </a:rPr>
              <a:t>tenerse el cuidado de no perjudicar a la iglesia madre quitando más que el 15% de personas del total de miembros de la iglesia, que no debe tener menos que cien feligreses</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Es </a:t>
            </a:r>
            <a:r>
              <a:rPr lang="es-ES" sz="2300" dirty="0">
                <a:solidFill>
                  <a:srgbClr val="000000"/>
                </a:solidFill>
                <a:latin typeface="Trebuchet MS"/>
                <a:cs typeface="Trebuchet MS"/>
              </a:rPr>
              <a:t>importante tener, en el núcleo, varias personas de la misma clase, o grupo, que la iglesia desea alcanzar, así como interesados y ex </a:t>
            </a:r>
            <a:r>
              <a:rPr lang="es-ES" sz="2300" dirty="0" smtClean="0">
                <a:solidFill>
                  <a:srgbClr val="000000"/>
                </a:solidFill>
                <a:latin typeface="Trebuchet MS"/>
                <a:cs typeface="Trebuchet MS"/>
              </a:rPr>
              <a:t>adventistas.</a:t>
            </a:r>
          </a:p>
        </p:txBody>
      </p:sp>
    </p:spTree>
    <p:extLst>
      <p:ext uri="{BB962C8B-B14F-4D97-AF65-F5344CB8AC3E}">
        <p14:creationId xmlns:p14="http://schemas.microsoft.com/office/powerpoint/2010/main" xmlns="" val="15819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828800" y="762000"/>
            <a:ext cx="56388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0" y="1828800"/>
            <a:ext cx="85344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Desarrollo de un núcleo.</a:t>
            </a:r>
          </a:p>
          <a:p>
            <a:pPr lvl="2" algn="just"/>
            <a:r>
              <a:rPr lang="es-ES" sz="2300" dirty="0" smtClean="0">
                <a:solidFill>
                  <a:srgbClr val="000000"/>
                </a:solidFill>
                <a:latin typeface="Trebuchet MS"/>
                <a:cs typeface="Trebuchet MS"/>
              </a:rPr>
              <a:t>El </a:t>
            </a:r>
            <a:r>
              <a:rPr lang="es-ES" sz="2300" dirty="0">
                <a:solidFill>
                  <a:srgbClr val="000000"/>
                </a:solidFill>
                <a:latin typeface="Trebuchet MS"/>
                <a:cs typeface="Trebuchet MS"/>
              </a:rPr>
              <a:t>sembrador debería trabajar diligentemente de modo de establecer un sentido de comunidad entre los miembros de ese Grupo, considerándolo un microcosmos de la nueva iglesia</a:t>
            </a:r>
            <a:r>
              <a:rPr lang="es-E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Las </a:t>
            </a:r>
            <a:r>
              <a:rPr lang="es-ES" sz="2300" dirty="0">
                <a:solidFill>
                  <a:srgbClr val="000000"/>
                </a:solidFill>
                <a:latin typeface="Trebuchet MS"/>
                <a:cs typeface="Trebuchet MS"/>
              </a:rPr>
              <a:t>iglesias que planifican crecer necesitan enfatizar tanto las reuniones evangelizadoras como los grupos pequeños. Iglesias sin grupos pequeños no son saludables, porque tendrán dificultades para asimilar a los nuevos miembros, así como para capacitar a los nuevos dirigentes.</a:t>
            </a:r>
            <a:r>
              <a:rPr lang="es-ES_tradnl" sz="2300" dirty="0">
                <a:solidFill>
                  <a:srgbClr val="000000"/>
                </a:solidFill>
                <a:latin typeface="Trebuchet MS"/>
                <a:cs typeface="Trebuchet MS"/>
              </a:rPr>
              <a:t> </a:t>
            </a:r>
          </a:p>
        </p:txBody>
      </p:sp>
    </p:spTree>
    <p:extLst>
      <p:ext uri="{BB962C8B-B14F-4D97-AF65-F5344CB8AC3E}">
        <p14:creationId xmlns:p14="http://schemas.microsoft.com/office/powerpoint/2010/main" xmlns="" val="13744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752600" y="685800"/>
            <a:ext cx="55626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0" y="1600200"/>
            <a:ext cx="85344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n-US" sz="2400" dirty="0" smtClean="0">
                <a:solidFill>
                  <a:srgbClr val="000000"/>
                </a:solidFill>
              </a:rPr>
              <a:t>Cultivar el campo.</a:t>
            </a:r>
          </a:p>
          <a:p>
            <a:pPr lvl="2" algn="just"/>
            <a:r>
              <a:rPr lang="es-ES" sz="2000" dirty="0" smtClean="0">
                <a:solidFill>
                  <a:srgbClr val="000000"/>
                </a:solidFill>
              </a:rPr>
              <a:t>La </a:t>
            </a:r>
            <a:r>
              <a:rPr lang="es-ES" sz="2000" dirty="0">
                <a:solidFill>
                  <a:srgbClr val="000000"/>
                </a:solidFill>
              </a:rPr>
              <a:t>misión de Cristo puede ser resumida en hacer amigos, realizar actos de compasión y compartir las buenas nuevas. </a:t>
            </a:r>
            <a:endParaRPr lang="es-ES" sz="2000" dirty="0" smtClean="0">
              <a:solidFill>
                <a:srgbClr val="000000"/>
              </a:solidFill>
            </a:endParaRPr>
          </a:p>
          <a:p>
            <a:pPr lvl="2" algn="just"/>
            <a:r>
              <a:rPr lang="es-ES" sz="2000" dirty="0" smtClean="0">
                <a:solidFill>
                  <a:srgbClr val="000000"/>
                </a:solidFill>
              </a:rPr>
              <a:t>Una </a:t>
            </a:r>
            <a:r>
              <a:rPr lang="es-ES" sz="2000" dirty="0">
                <a:solidFill>
                  <a:srgbClr val="000000"/>
                </a:solidFill>
              </a:rPr>
              <a:t>presentación holística del mensaje de Cristo necesita de planes, programas o ministerios que conecten con las personas en la comunidad y atiendan a sus necesidades físicas, emocionales, sociales y </a:t>
            </a:r>
            <a:r>
              <a:rPr lang="es-ES" sz="2000" dirty="0" smtClean="0">
                <a:solidFill>
                  <a:srgbClr val="000000"/>
                </a:solidFill>
              </a:rPr>
              <a:t>espirituales.</a:t>
            </a:r>
          </a:p>
          <a:p>
            <a:pPr lvl="2" algn="just"/>
            <a:r>
              <a:rPr lang="es-ES" sz="2000" dirty="0" smtClean="0">
                <a:solidFill>
                  <a:srgbClr val="000000"/>
                </a:solidFill>
              </a:rPr>
              <a:t>Demostrar </a:t>
            </a:r>
            <a:r>
              <a:rPr lang="es-ES" sz="2000" dirty="0">
                <a:solidFill>
                  <a:srgbClr val="000000"/>
                </a:solidFill>
              </a:rPr>
              <a:t>el carácter de Dios buscando maneras de ayudar a las personas carecientes y dolientes en la ciudad, mediante proyectos de ayuda </a:t>
            </a:r>
            <a:r>
              <a:rPr lang="es-ES" sz="2000" dirty="0" smtClean="0">
                <a:solidFill>
                  <a:srgbClr val="000000"/>
                </a:solidFill>
              </a:rPr>
              <a:t>solidaria</a:t>
            </a:r>
          </a:p>
          <a:p>
            <a:pPr lvl="2" algn="just"/>
            <a:r>
              <a:rPr lang="es-ES" sz="2000" dirty="0" smtClean="0">
                <a:solidFill>
                  <a:srgbClr val="000000"/>
                </a:solidFill>
              </a:rPr>
              <a:t>Una </a:t>
            </a:r>
            <a:r>
              <a:rPr lang="es-ES" sz="2000" dirty="0">
                <a:solidFill>
                  <a:srgbClr val="000000"/>
                </a:solidFill>
              </a:rPr>
              <a:t>variedad de métodos puede ser usada aquí; incluso otros abordajes más tradicionales, tales como los estudios bíblicos o el uso de la literatura</a:t>
            </a:r>
            <a:r>
              <a:rPr lang="es-ES" sz="2000" dirty="0" smtClean="0">
                <a:solidFill>
                  <a:srgbClr val="000000"/>
                </a:solidFill>
              </a:rPr>
              <a:t>.</a:t>
            </a:r>
            <a:endParaRPr lang="es-ES_tradnl" sz="2000" dirty="0">
              <a:solidFill>
                <a:srgbClr val="000000"/>
              </a:solidFill>
            </a:endParaRPr>
          </a:p>
        </p:txBody>
      </p:sp>
    </p:spTree>
    <p:extLst>
      <p:ext uri="{BB962C8B-B14F-4D97-AF65-F5344CB8AC3E}">
        <p14:creationId xmlns:p14="http://schemas.microsoft.com/office/powerpoint/2010/main" xmlns="" val="3493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600200" y="609600"/>
            <a:ext cx="56388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0" y="1676400"/>
            <a:ext cx="85344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n-US" sz="2300" dirty="0" err="1" smtClean="0">
                <a:solidFill>
                  <a:srgbClr val="000000"/>
                </a:solidFill>
                <a:latin typeface="Trebuchet MS"/>
                <a:cs typeface="Trebuchet MS"/>
              </a:rPr>
              <a:t>Hacer</a:t>
            </a:r>
            <a:r>
              <a:rPr lang="en-US" sz="2300" dirty="0" smtClean="0">
                <a:solidFill>
                  <a:srgbClr val="000000"/>
                </a:solidFill>
                <a:latin typeface="Trebuchet MS"/>
                <a:cs typeface="Trebuchet MS"/>
              </a:rPr>
              <a:t> </a:t>
            </a:r>
            <a:r>
              <a:rPr lang="en-US" sz="2300" dirty="0" err="1" smtClean="0">
                <a:solidFill>
                  <a:srgbClr val="000000"/>
                </a:solidFill>
                <a:latin typeface="Trebuchet MS"/>
                <a:cs typeface="Trebuchet MS"/>
              </a:rPr>
              <a:t>evangelismo</a:t>
            </a:r>
            <a:r>
              <a:rPr lang="en-U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Incluir una </a:t>
            </a:r>
            <a:r>
              <a:rPr lang="es-ES" sz="2300" i="1" dirty="0">
                <a:solidFill>
                  <a:srgbClr val="000000"/>
                </a:solidFill>
                <a:latin typeface="Trebuchet MS"/>
                <a:cs typeface="Trebuchet MS"/>
              </a:rPr>
              <a:t>estrategia individual de evangelismo</a:t>
            </a:r>
            <a:r>
              <a:rPr lang="es-ES" sz="2300" dirty="0">
                <a:solidFill>
                  <a:srgbClr val="000000"/>
                </a:solidFill>
                <a:latin typeface="Trebuchet MS"/>
                <a:cs typeface="Trebuchet MS"/>
              </a:rPr>
              <a:t>. Las personas del grupo pequeño (núcleo) necesitan asumir una responsabilidad personal, con la intención de alcanzar a las personas perdidas de la </a:t>
            </a:r>
            <a:r>
              <a:rPr lang="es-ES" sz="2300" dirty="0" smtClean="0">
                <a:solidFill>
                  <a:srgbClr val="000000"/>
                </a:solidFill>
                <a:latin typeface="Trebuchet MS"/>
                <a:cs typeface="Trebuchet MS"/>
              </a:rPr>
              <a:t>comunidad</a:t>
            </a:r>
          </a:p>
          <a:p>
            <a:pPr lvl="2" algn="just"/>
            <a:r>
              <a:rPr lang="es-ES" sz="2300" dirty="0" smtClean="0">
                <a:solidFill>
                  <a:srgbClr val="000000"/>
                </a:solidFill>
                <a:latin typeface="Trebuchet MS"/>
                <a:cs typeface="Trebuchet MS"/>
              </a:rPr>
              <a:t>Elaborar </a:t>
            </a:r>
            <a:r>
              <a:rPr lang="es-ES" sz="2300" dirty="0">
                <a:solidFill>
                  <a:srgbClr val="000000"/>
                </a:solidFill>
                <a:latin typeface="Trebuchet MS"/>
                <a:cs typeface="Trebuchet MS"/>
              </a:rPr>
              <a:t>una </a:t>
            </a:r>
            <a:r>
              <a:rPr lang="es-ES" sz="2300" i="1" dirty="0">
                <a:solidFill>
                  <a:srgbClr val="000000"/>
                </a:solidFill>
                <a:latin typeface="Trebuchet MS"/>
                <a:cs typeface="Trebuchet MS"/>
              </a:rPr>
              <a:t>estrategia corporativa de evangelismo</a:t>
            </a:r>
            <a:r>
              <a:rPr lang="es-ES" sz="2300" dirty="0">
                <a:solidFill>
                  <a:srgbClr val="000000"/>
                </a:solidFill>
                <a:latin typeface="Trebuchet MS"/>
                <a:cs typeface="Trebuchet MS"/>
              </a:rPr>
              <a:t> durante el primer año. El método tradicional de la Iglesia Adventista del Séptimo Día de cosecha es el evangelismo </a:t>
            </a:r>
            <a:r>
              <a:rPr lang="es-ES" sz="2300" dirty="0" smtClean="0">
                <a:solidFill>
                  <a:srgbClr val="000000"/>
                </a:solidFill>
                <a:latin typeface="Trebuchet MS"/>
                <a:cs typeface="Trebuchet MS"/>
              </a:rPr>
              <a:t>público.</a:t>
            </a:r>
            <a:endParaRPr lang="es-ES_tradnl" sz="2300" dirty="0">
              <a:solidFill>
                <a:srgbClr val="000000"/>
              </a:solidFill>
              <a:latin typeface="Trebuchet MS"/>
              <a:cs typeface="Trebuchet MS"/>
            </a:endParaRPr>
          </a:p>
        </p:txBody>
      </p:sp>
    </p:spTree>
    <p:extLst>
      <p:ext uri="{BB962C8B-B14F-4D97-AF65-F5344CB8AC3E}">
        <p14:creationId xmlns:p14="http://schemas.microsoft.com/office/powerpoint/2010/main" xmlns="" val="29605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609600" y="838200"/>
            <a:ext cx="78486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152400" y="1600200"/>
            <a:ext cx="8382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s-PE" sz="2300" dirty="0" smtClean="0">
                <a:solidFill>
                  <a:srgbClr val="000000"/>
                </a:solidFill>
                <a:latin typeface="Trebuchet MS"/>
                <a:cs typeface="Trebuchet MS"/>
              </a:rPr>
              <a:t>Elegir un predio</a:t>
            </a:r>
            <a:r>
              <a:rPr lang="en-US" sz="2300" dirty="0" smtClean="0">
                <a:solidFill>
                  <a:srgbClr val="000000"/>
                </a:solidFill>
                <a:latin typeface="Trebuchet MS"/>
                <a:cs typeface="Trebuchet MS"/>
              </a:rPr>
              <a:t>.</a:t>
            </a:r>
            <a:endParaRPr lang="en-US" sz="2300" dirty="0" smtClean="0">
              <a:solidFill>
                <a:srgbClr val="000000"/>
              </a:solidFill>
              <a:latin typeface="Trebuchet MS"/>
              <a:cs typeface="Trebuchet MS"/>
            </a:endParaRPr>
          </a:p>
          <a:p>
            <a:pPr lvl="2" algn="just"/>
            <a:r>
              <a:rPr lang="es-ES" sz="2300" dirty="0">
                <a:solidFill>
                  <a:srgbClr val="000000"/>
                </a:solidFill>
                <a:latin typeface="Trebuchet MS"/>
                <a:cs typeface="Trebuchet MS"/>
              </a:rPr>
              <a:t>El error más común, practicado por aquellos que están al frente de proyectos de Misión Global o de la implantación de nuevas iglesias, es el intento de construir la iglesia antes del esfuerzo dedicado a la ganancia de almas y a la edificación de la iglesia, numérica y espiritualmente. </a:t>
            </a:r>
            <a:endParaRPr lang="es-ES" sz="2300" dirty="0" smtClean="0">
              <a:solidFill>
                <a:srgbClr val="000000"/>
              </a:solidFill>
              <a:latin typeface="Trebuchet MS"/>
              <a:cs typeface="Trebuchet MS"/>
            </a:endParaRPr>
          </a:p>
          <a:p>
            <a:pPr lvl="2" algn="just"/>
            <a:r>
              <a:rPr lang="es-ES" sz="2300" dirty="0" smtClean="0">
                <a:solidFill>
                  <a:srgbClr val="000000"/>
                </a:solidFill>
                <a:latin typeface="Trebuchet MS"/>
                <a:cs typeface="Trebuchet MS"/>
              </a:rPr>
              <a:t>“</a:t>
            </a:r>
            <a:r>
              <a:rPr lang="es-ES" sz="2300" dirty="0">
                <a:solidFill>
                  <a:srgbClr val="000000"/>
                </a:solidFill>
                <a:latin typeface="Trebuchet MS"/>
                <a:cs typeface="Trebuchet MS"/>
              </a:rPr>
              <a:t>Cuando se despierta un interés en cualquier villa o ciudad, ese interés debe ser atendido. El lugar debe ser cabalmente trabajado, hasta que se levante una humilde casa de culto como señal, un monumento del sábado de Dios, una luz en medio de las tinieblas morales</a:t>
            </a:r>
            <a:r>
              <a:rPr lang="es-ES" sz="2300" dirty="0" smtClean="0">
                <a:solidFill>
                  <a:srgbClr val="000000"/>
                </a:solidFill>
                <a:latin typeface="Trebuchet MS"/>
                <a:cs typeface="Trebuchet MS"/>
              </a:rPr>
              <a:t>” </a:t>
            </a:r>
            <a:r>
              <a:rPr lang="en-US" sz="1800" i="1" dirty="0">
                <a:solidFill>
                  <a:srgbClr val="000000"/>
                </a:solidFill>
                <a:latin typeface="Trebuchet MS"/>
                <a:cs typeface="Trebuchet MS"/>
              </a:rPr>
              <a:t>El </a:t>
            </a:r>
            <a:r>
              <a:rPr lang="en-US" sz="1800" i="1" dirty="0" err="1">
                <a:solidFill>
                  <a:srgbClr val="000000"/>
                </a:solidFill>
                <a:latin typeface="Trebuchet MS"/>
                <a:cs typeface="Trebuchet MS"/>
              </a:rPr>
              <a:t>evangelismo</a:t>
            </a:r>
            <a:r>
              <a:rPr lang="en-US" sz="1800" dirty="0">
                <a:solidFill>
                  <a:srgbClr val="000000"/>
                </a:solidFill>
                <a:latin typeface="Trebuchet MS"/>
                <a:cs typeface="Trebuchet MS"/>
              </a:rPr>
              <a:t>, p. </a:t>
            </a:r>
            <a:r>
              <a:rPr lang="en-US" sz="1800" dirty="0" smtClean="0">
                <a:solidFill>
                  <a:srgbClr val="000000"/>
                </a:solidFill>
                <a:latin typeface="Trebuchet MS"/>
                <a:cs typeface="Trebuchet MS"/>
              </a:rPr>
              <a:t>3</a:t>
            </a:r>
            <a:r>
              <a:rPr lang="es-ES_tradnl" sz="1800" dirty="0" smtClean="0">
                <a:solidFill>
                  <a:srgbClr val="000000"/>
                </a:solidFill>
                <a:latin typeface="Trebuchet MS"/>
                <a:cs typeface="Trebuchet MS"/>
              </a:rPr>
              <a:t>76</a:t>
            </a:r>
            <a:endParaRPr lang="es-ES_tradnl" sz="2300" dirty="0">
              <a:solidFill>
                <a:srgbClr val="000000"/>
              </a:solidFill>
              <a:latin typeface="Trebuchet MS"/>
              <a:cs typeface="Trebuchet MS"/>
            </a:endParaRPr>
          </a:p>
          <a:p>
            <a:pPr lvl="2"/>
            <a:endParaRPr lang="es-ES_tradnl" sz="2300" dirty="0">
              <a:solidFill>
                <a:srgbClr val="000000"/>
              </a:solidFill>
              <a:latin typeface="Trebuchet MS"/>
              <a:cs typeface="Trebuchet MS"/>
            </a:endParaRPr>
          </a:p>
        </p:txBody>
      </p:sp>
    </p:spTree>
    <p:extLst>
      <p:ext uri="{BB962C8B-B14F-4D97-AF65-F5344CB8AC3E}">
        <p14:creationId xmlns:p14="http://schemas.microsoft.com/office/powerpoint/2010/main" xmlns="" val="14481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524000" y="685800"/>
            <a:ext cx="6324600" cy="563563"/>
          </a:xfrm>
        </p:spPr>
        <p:txBody>
          <a:bodyPr/>
          <a:lstStyle/>
          <a:p>
            <a:r>
              <a:rPr lang="en-US" sz="2600" dirty="0" smtClean="0"/>
              <a:t>PRINCIPIO DE LA MULTIPLICACIÓN</a:t>
            </a:r>
            <a:endParaRPr lang="en-US" sz="2600" dirty="0"/>
          </a:p>
        </p:txBody>
      </p:sp>
      <p:sp>
        <p:nvSpPr>
          <p:cNvPr id="11" name="Rectangle 3"/>
          <p:cNvSpPr txBox="1">
            <a:spLocks noChangeArrowheads="1"/>
          </p:cNvSpPr>
          <p:nvPr/>
        </p:nvSpPr>
        <p:spPr bwMode="auto">
          <a:xfrm>
            <a:off x="457200" y="1905000"/>
            <a:ext cx="8077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lvl="1" algn="just"/>
            <a:r>
              <a:rPr lang="en-US" sz="2300" dirty="0" err="1" smtClean="0">
                <a:solidFill>
                  <a:srgbClr val="000000"/>
                </a:solidFill>
                <a:latin typeface="Trebuchet MS"/>
                <a:cs typeface="Trebuchet MS"/>
              </a:rPr>
              <a:t>Elegir</a:t>
            </a:r>
            <a:r>
              <a:rPr lang="en-US" sz="2300" dirty="0" smtClean="0">
                <a:solidFill>
                  <a:srgbClr val="000000"/>
                </a:solidFill>
                <a:latin typeface="Trebuchet MS"/>
                <a:cs typeface="Trebuchet MS"/>
              </a:rPr>
              <a:t> un </a:t>
            </a:r>
            <a:r>
              <a:rPr lang="en-US" sz="2300" dirty="0" err="1" smtClean="0">
                <a:solidFill>
                  <a:srgbClr val="000000"/>
                </a:solidFill>
                <a:latin typeface="Trebuchet MS"/>
                <a:cs typeface="Trebuchet MS"/>
              </a:rPr>
              <a:t>predio</a:t>
            </a:r>
            <a:r>
              <a:rPr lang="en-US" sz="2300" dirty="0" smtClean="0">
                <a:solidFill>
                  <a:srgbClr val="000000"/>
                </a:solidFill>
                <a:latin typeface="Trebuchet MS"/>
                <a:cs typeface="Trebuchet MS"/>
              </a:rPr>
              <a:t>.</a:t>
            </a:r>
          </a:p>
          <a:p>
            <a:pPr lvl="2" algn="just"/>
            <a:r>
              <a:rPr lang="es-ES" sz="2300" dirty="0" smtClean="0">
                <a:solidFill>
                  <a:srgbClr val="000000"/>
                </a:solidFill>
                <a:latin typeface="Trebuchet MS"/>
                <a:cs typeface="Trebuchet MS"/>
              </a:rPr>
              <a:t>“</a:t>
            </a:r>
            <a:r>
              <a:rPr lang="es-ES" sz="2300" dirty="0">
                <a:solidFill>
                  <a:srgbClr val="000000"/>
                </a:solidFill>
                <a:latin typeface="Trebuchet MS"/>
                <a:cs typeface="Trebuchet MS"/>
              </a:rPr>
              <a:t>al iniciar la obra en un campo y reunir un grupo, consagramos los miembros a Dios y, entonces, atraemos a unirse con nosotros en construir una humilde casa de culto. Después, cuando la iglesia está terminada y es consagrada al Señor, vamos adelante a otros campos”</a:t>
            </a:r>
            <a:r>
              <a:rPr lang="es-ES" sz="2300" dirty="0" smtClean="0">
                <a:solidFill>
                  <a:srgbClr val="000000"/>
                </a:solidFill>
                <a:latin typeface="Trebuchet MS"/>
                <a:cs typeface="Trebuchet MS"/>
              </a:rPr>
              <a:t>.</a:t>
            </a:r>
            <a:r>
              <a:rPr lang="es-ES_tradnl" sz="2300" dirty="0" smtClean="0">
                <a:solidFill>
                  <a:srgbClr val="000000"/>
                </a:solidFill>
                <a:latin typeface="Trebuchet MS"/>
                <a:cs typeface="Trebuchet MS"/>
              </a:rPr>
              <a:t> </a:t>
            </a:r>
            <a:r>
              <a:rPr lang="en-US" sz="1800" i="1" dirty="0" smtClean="0">
                <a:solidFill>
                  <a:srgbClr val="000000"/>
                </a:solidFill>
                <a:latin typeface="Trebuchet MS"/>
                <a:cs typeface="Trebuchet MS"/>
              </a:rPr>
              <a:t>El </a:t>
            </a:r>
            <a:r>
              <a:rPr lang="en-US" sz="1800" i="1" dirty="0" err="1">
                <a:solidFill>
                  <a:srgbClr val="000000"/>
                </a:solidFill>
                <a:latin typeface="Trebuchet MS"/>
                <a:cs typeface="Trebuchet MS"/>
              </a:rPr>
              <a:t>evangelismo</a:t>
            </a:r>
            <a:r>
              <a:rPr lang="en-US" sz="1800" dirty="0">
                <a:solidFill>
                  <a:srgbClr val="000000"/>
                </a:solidFill>
                <a:latin typeface="Trebuchet MS"/>
                <a:cs typeface="Trebuchet MS"/>
              </a:rPr>
              <a:t>, p. </a:t>
            </a:r>
            <a:r>
              <a:rPr lang="en-US" sz="1800" dirty="0" smtClean="0">
                <a:solidFill>
                  <a:srgbClr val="000000"/>
                </a:solidFill>
                <a:latin typeface="Trebuchet MS"/>
                <a:cs typeface="Trebuchet MS"/>
              </a:rPr>
              <a:t>381</a:t>
            </a:r>
            <a:endParaRPr lang="es-ES_tradnl" sz="2300" dirty="0">
              <a:solidFill>
                <a:srgbClr val="000000"/>
              </a:solidFill>
              <a:latin typeface="Trebuchet MS"/>
              <a:cs typeface="Trebuchet MS"/>
            </a:endParaRPr>
          </a:p>
        </p:txBody>
      </p:sp>
    </p:spTree>
    <p:extLst>
      <p:ext uri="{BB962C8B-B14F-4D97-AF65-F5344CB8AC3E}">
        <p14:creationId xmlns:p14="http://schemas.microsoft.com/office/powerpoint/2010/main" xmlns="" val="175264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3200" dirty="0" smtClean="0"/>
              <a:t>CONCLUSIÓN</a:t>
            </a:r>
            <a:endParaRPr lang="en-US" sz="1800" dirty="0"/>
          </a:p>
        </p:txBody>
      </p:sp>
      <p:grpSp>
        <p:nvGrpSpPr>
          <p:cNvPr id="2" name="Agrupar 1"/>
          <p:cNvGrpSpPr/>
          <p:nvPr/>
        </p:nvGrpSpPr>
        <p:grpSpPr>
          <a:xfrm>
            <a:off x="1244600" y="2192338"/>
            <a:ext cx="2163763" cy="3165475"/>
            <a:chOff x="1244600" y="2192338"/>
            <a:chExt cx="2163763" cy="3165475"/>
          </a:xfrm>
        </p:grpSpPr>
        <p:sp>
          <p:nvSpPr>
            <p:cNvPr id="85039" name="AutoShape 47"/>
            <p:cNvSpPr>
              <a:spLocks noChangeArrowheads="1"/>
            </p:cNvSpPr>
            <p:nvPr/>
          </p:nvSpPr>
          <p:spPr bwMode="gray">
            <a:xfrm>
              <a:off x="1244600" y="2500313"/>
              <a:ext cx="2163763" cy="28575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85040" name="AutoShape 48"/>
            <p:cNvSpPr>
              <a:spLocks noChangeArrowheads="1"/>
            </p:cNvSpPr>
            <p:nvPr/>
          </p:nvSpPr>
          <p:spPr bwMode="gray">
            <a:xfrm>
              <a:off x="1277938" y="2508250"/>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41" name="AutoShape 49"/>
            <p:cNvSpPr>
              <a:spLocks noChangeArrowheads="1"/>
            </p:cNvSpPr>
            <p:nvPr/>
          </p:nvSpPr>
          <p:spPr bwMode="gray">
            <a:xfrm>
              <a:off x="1295400" y="45720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42" name="AutoShape 50"/>
            <p:cNvSpPr>
              <a:spLocks noChangeArrowheads="1"/>
            </p:cNvSpPr>
            <p:nvPr/>
          </p:nvSpPr>
          <p:spPr bwMode="gray">
            <a:xfrm>
              <a:off x="1295400" y="25304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85043" name="Group 51"/>
            <p:cNvGrpSpPr>
              <a:grpSpLocks/>
            </p:cNvGrpSpPr>
            <p:nvPr/>
          </p:nvGrpSpPr>
          <p:grpSpPr bwMode="auto">
            <a:xfrm>
              <a:off x="1989138" y="2192338"/>
              <a:ext cx="642937" cy="642937"/>
              <a:chOff x="1289" y="582"/>
              <a:chExt cx="668" cy="668"/>
            </a:xfrm>
          </p:grpSpPr>
          <p:sp>
            <p:nvSpPr>
              <p:cNvPr id="85044" name="Oval 5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5045"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46"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47"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48"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85049" name="Text Box 57"/>
            <p:cNvSpPr txBox="1">
              <a:spLocks noChangeArrowheads="1"/>
            </p:cNvSpPr>
            <p:nvPr/>
          </p:nvSpPr>
          <p:spPr bwMode="gray">
            <a:xfrm>
              <a:off x="21272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a:solidFill>
                    <a:srgbClr val="000000"/>
                  </a:solidFill>
                  <a:latin typeface="Trebuchet MS"/>
                  <a:cs typeface="Trebuchet MS"/>
                </a:rPr>
                <a:t>1</a:t>
              </a:r>
            </a:p>
          </p:txBody>
        </p:sp>
        <p:sp>
          <p:nvSpPr>
            <p:cNvPr id="85050" name="Text Box 58"/>
            <p:cNvSpPr txBox="1">
              <a:spLocks noChangeArrowheads="1"/>
            </p:cNvSpPr>
            <p:nvPr/>
          </p:nvSpPr>
          <p:spPr bwMode="gray">
            <a:xfrm>
              <a:off x="1320800" y="2954338"/>
              <a:ext cx="2057400"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1400" dirty="0" smtClean="0">
                  <a:solidFill>
                    <a:srgbClr val="000000"/>
                  </a:solidFill>
                  <a:latin typeface="Trebuchet MS"/>
                  <a:cs typeface="Trebuchet MS"/>
                </a:rPr>
                <a:t>La </a:t>
              </a:r>
              <a:r>
                <a:rPr lang="es-ES" sz="1400" dirty="0">
                  <a:solidFill>
                    <a:srgbClr val="000000"/>
                  </a:solidFill>
                  <a:latin typeface="Trebuchet MS"/>
                  <a:cs typeface="Trebuchet MS"/>
                </a:rPr>
                <a:t>iglesia necesita ser revitalizada con el establecimiento de un sistema de multiplicación de discípulos, líderes, ministerios, grupos pequeños e iglesias. </a:t>
              </a:r>
              <a:endParaRPr lang="en-US" sz="1400" dirty="0">
                <a:solidFill>
                  <a:srgbClr val="000000"/>
                </a:solidFill>
                <a:latin typeface="Trebuchet MS"/>
                <a:cs typeface="Trebuchet MS"/>
              </a:endParaRPr>
            </a:p>
          </p:txBody>
        </p:sp>
      </p:grpSp>
      <p:grpSp>
        <p:nvGrpSpPr>
          <p:cNvPr id="4" name="Agrupar 3"/>
          <p:cNvGrpSpPr/>
          <p:nvPr/>
        </p:nvGrpSpPr>
        <p:grpSpPr>
          <a:xfrm>
            <a:off x="5969000" y="2192338"/>
            <a:ext cx="2163763" cy="3165475"/>
            <a:chOff x="5969000" y="2192338"/>
            <a:chExt cx="2163763" cy="3165475"/>
          </a:xfrm>
        </p:grpSpPr>
        <p:sp>
          <p:nvSpPr>
            <p:cNvPr id="85051" name="AutoShape 59"/>
            <p:cNvSpPr>
              <a:spLocks noChangeArrowheads="1"/>
            </p:cNvSpPr>
            <p:nvPr/>
          </p:nvSpPr>
          <p:spPr bwMode="gray">
            <a:xfrm>
              <a:off x="5969000" y="2500313"/>
              <a:ext cx="2163763" cy="28575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85052" name="AutoShape 60"/>
            <p:cNvSpPr>
              <a:spLocks noChangeArrowheads="1"/>
            </p:cNvSpPr>
            <p:nvPr/>
          </p:nvSpPr>
          <p:spPr bwMode="gray">
            <a:xfrm>
              <a:off x="6002338" y="2508250"/>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53" name="AutoShape 61"/>
            <p:cNvSpPr>
              <a:spLocks noChangeArrowheads="1"/>
            </p:cNvSpPr>
            <p:nvPr/>
          </p:nvSpPr>
          <p:spPr bwMode="gray">
            <a:xfrm>
              <a:off x="6019800" y="45720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54" name="AutoShape 62"/>
            <p:cNvSpPr>
              <a:spLocks noChangeArrowheads="1"/>
            </p:cNvSpPr>
            <p:nvPr/>
          </p:nvSpPr>
          <p:spPr bwMode="gray">
            <a:xfrm>
              <a:off x="6019800" y="25304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85055" name="Group 63"/>
            <p:cNvGrpSpPr>
              <a:grpSpLocks/>
            </p:cNvGrpSpPr>
            <p:nvPr/>
          </p:nvGrpSpPr>
          <p:grpSpPr bwMode="auto">
            <a:xfrm>
              <a:off x="6713538" y="2192338"/>
              <a:ext cx="642937" cy="642937"/>
              <a:chOff x="1289" y="582"/>
              <a:chExt cx="668" cy="668"/>
            </a:xfrm>
          </p:grpSpPr>
          <p:sp>
            <p:nvSpPr>
              <p:cNvPr id="85056" name="Oval 64"/>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5057"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58"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59"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60"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85061" name="Text Box 69"/>
            <p:cNvSpPr txBox="1">
              <a:spLocks noChangeArrowheads="1"/>
            </p:cNvSpPr>
            <p:nvPr/>
          </p:nvSpPr>
          <p:spPr bwMode="gray">
            <a:xfrm>
              <a:off x="68516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a:solidFill>
                    <a:srgbClr val="000000"/>
                  </a:solidFill>
                  <a:latin typeface="Trebuchet MS"/>
                  <a:cs typeface="Trebuchet MS"/>
                </a:rPr>
                <a:t>3</a:t>
              </a:r>
            </a:p>
          </p:txBody>
        </p:sp>
        <p:sp>
          <p:nvSpPr>
            <p:cNvPr id="85062" name="Text Box 70"/>
            <p:cNvSpPr txBox="1">
              <a:spLocks noChangeArrowheads="1"/>
            </p:cNvSpPr>
            <p:nvPr/>
          </p:nvSpPr>
          <p:spPr bwMode="gray">
            <a:xfrm>
              <a:off x="6045200" y="2954338"/>
              <a:ext cx="2057400"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1400" dirty="0">
                  <a:solidFill>
                    <a:srgbClr val="000000"/>
                  </a:solidFill>
                  <a:latin typeface="Trebuchet MS"/>
                  <a:cs typeface="Trebuchet MS"/>
                </a:rPr>
                <a:t>El establecimiento de un sistema multiplicador comienza con el proceso educacional de brindar instrucción a los fieles y a los pastores. </a:t>
              </a:r>
              <a:endParaRPr lang="en-US" sz="1400" dirty="0">
                <a:solidFill>
                  <a:srgbClr val="000000"/>
                </a:solidFill>
                <a:latin typeface="Trebuchet MS"/>
                <a:cs typeface="Trebuchet MS"/>
              </a:endParaRPr>
            </a:p>
          </p:txBody>
        </p:sp>
      </p:grpSp>
      <p:grpSp>
        <p:nvGrpSpPr>
          <p:cNvPr id="3" name="Agrupar 2"/>
          <p:cNvGrpSpPr/>
          <p:nvPr/>
        </p:nvGrpSpPr>
        <p:grpSpPr>
          <a:xfrm>
            <a:off x="3606800" y="2192338"/>
            <a:ext cx="2163763" cy="3165475"/>
            <a:chOff x="3606800" y="2192338"/>
            <a:chExt cx="2163763" cy="3165475"/>
          </a:xfrm>
        </p:grpSpPr>
        <p:sp>
          <p:nvSpPr>
            <p:cNvPr id="85063" name="AutoShape 71"/>
            <p:cNvSpPr>
              <a:spLocks noChangeArrowheads="1"/>
            </p:cNvSpPr>
            <p:nvPr/>
          </p:nvSpPr>
          <p:spPr bwMode="gray">
            <a:xfrm>
              <a:off x="3606800" y="25003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4" name="AutoShape 72"/>
            <p:cNvSpPr>
              <a:spLocks noChangeArrowheads="1"/>
            </p:cNvSpPr>
            <p:nvPr/>
          </p:nvSpPr>
          <p:spPr bwMode="gray">
            <a:xfrm>
              <a:off x="3640138" y="2508250"/>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5" name="AutoShape 73"/>
            <p:cNvSpPr>
              <a:spLocks noChangeArrowheads="1"/>
            </p:cNvSpPr>
            <p:nvPr/>
          </p:nvSpPr>
          <p:spPr bwMode="gray">
            <a:xfrm>
              <a:off x="3657600" y="45720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6" name="AutoShape 74"/>
            <p:cNvSpPr>
              <a:spLocks noChangeArrowheads="1"/>
            </p:cNvSpPr>
            <p:nvPr/>
          </p:nvSpPr>
          <p:spPr bwMode="gray">
            <a:xfrm>
              <a:off x="3657600" y="25304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7" name="Oval 75"/>
            <p:cNvSpPr>
              <a:spLocks noChangeArrowheads="1"/>
            </p:cNvSpPr>
            <p:nvPr/>
          </p:nvSpPr>
          <p:spPr bwMode="gray">
            <a:xfrm>
              <a:off x="4351338" y="2192338"/>
              <a:ext cx="642937" cy="642937"/>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5068" name="Oval 76"/>
            <p:cNvSpPr>
              <a:spLocks noChangeArrowheads="1"/>
            </p:cNvSpPr>
            <p:nvPr/>
          </p:nvSpPr>
          <p:spPr bwMode="gray">
            <a:xfrm>
              <a:off x="4357688" y="2197100"/>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69" name="Oval 77"/>
            <p:cNvSpPr>
              <a:spLocks noChangeArrowheads="1"/>
            </p:cNvSpPr>
            <p:nvPr/>
          </p:nvSpPr>
          <p:spPr bwMode="gray">
            <a:xfrm>
              <a:off x="4365625" y="2200275"/>
              <a:ext cx="608013" cy="60801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70" name="Oval 78"/>
            <p:cNvSpPr>
              <a:spLocks noChangeArrowheads="1"/>
            </p:cNvSpPr>
            <p:nvPr/>
          </p:nvSpPr>
          <p:spPr bwMode="gray">
            <a:xfrm>
              <a:off x="4371975" y="22066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71" name="Oval 79"/>
            <p:cNvSpPr>
              <a:spLocks noChangeArrowheads="1"/>
            </p:cNvSpPr>
            <p:nvPr/>
          </p:nvSpPr>
          <p:spPr bwMode="gray">
            <a:xfrm>
              <a:off x="4406900" y="2222500"/>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72" name="Text Box 80"/>
            <p:cNvSpPr txBox="1">
              <a:spLocks noChangeArrowheads="1"/>
            </p:cNvSpPr>
            <p:nvPr/>
          </p:nvSpPr>
          <p:spPr bwMode="gray">
            <a:xfrm>
              <a:off x="44894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a:solidFill>
                    <a:srgbClr val="000000"/>
                  </a:solidFill>
                  <a:latin typeface="Trebuchet MS"/>
                  <a:cs typeface="Trebuchet MS"/>
                </a:rPr>
                <a:t>2</a:t>
              </a:r>
            </a:p>
          </p:txBody>
        </p:sp>
        <p:sp>
          <p:nvSpPr>
            <p:cNvPr id="85073" name="Text Box 81"/>
            <p:cNvSpPr txBox="1">
              <a:spLocks noChangeArrowheads="1"/>
            </p:cNvSpPr>
            <p:nvPr/>
          </p:nvSpPr>
          <p:spPr bwMode="gray">
            <a:xfrm>
              <a:off x="3683000" y="2954338"/>
              <a:ext cx="20574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1400" dirty="0">
                  <a:solidFill>
                    <a:srgbClr val="000000"/>
                  </a:solidFill>
                  <a:latin typeface="Trebuchet MS"/>
                  <a:cs typeface="Trebuchet MS"/>
                </a:rPr>
                <a:t>En vez de buscar un crecimiento por adición, tenemos que crecer de manera exponencial. </a:t>
              </a:r>
              <a:endParaRPr lang="en-US" sz="1400" dirty="0">
                <a:solidFill>
                  <a:srgbClr val="000000"/>
                </a:solidFill>
                <a:latin typeface="Trebuchet MS"/>
                <a:cs typeface="Trebuchet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z="3200" dirty="0" err="1" smtClean="0"/>
              <a:t>Conclusión</a:t>
            </a:r>
            <a:endParaRPr lang="en-US" sz="1800" dirty="0"/>
          </a:p>
        </p:txBody>
      </p:sp>
      <p:grpSp>
        <p:nvGrpSpPr>
          <p:cNvPr id="2" name="Agrupar 1"/>
          <p:cNvGrpSpPr/>
          <p:nvPr/>
        </p:nvGrpSpPr>
        <p:grpSpPr>
          <a:xfrm>
            <a:off x="1244600" y="2192338"/>
            <a:ext cx="2163763" cy="3165475"/>
            <a:chOff x="1244600" y="2192338"/>
            <a:chExt cx="2163763" cy="3165475"/>
          </a:xfrm>
        </p:grpSpPr>
        <p:sp>
          <p:nvSpPr>
            <p:cNvPr id="85039" name="AutoShape 47"/>
            <p:cNvSpPr>
              <a:spLocks noChangeArrowheads="1"/>
            </p:cNvSpPr>
            <p:nvPr/>
          </p:nvSpPr>
          <p:spPr bwMode="gray">
            <a:xfrm>
              <a:off x="1244600" y="2500313"/>
              <a:ext cx="2163763" cy="28575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85040" name="AutoShape 48"/>
            <p:cNvSpPr>
              <a:spLocks noChangeArrowheads="1"/>
            </p:cNvSpPr>
            <p:nvPr/>
          </p:nvSpPr>
          <p:spPr bwMode="gray">
            <a:xfrm>
              <a:off x="1277938" y="2508250"/>
              <a:ext cx="2098675" cy="2803525"/>
            </a:xfrm>
            <a:prstGeom prst="roundRect">
              <a:avLst>
                <a:gd name="adj" fmla="val 16667"/>
              </a:avLst>
            </a:prstGeom>
            <a:solidFill>
              <a:srgbClr val="3CA1E6"/>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41" name="AutoShape 49"/>
            <p:cNvSpPr>
              <a:spLocks noChangeArrowheads="1"/>
            </p:cNvSpPr>
            <p:nvPr/>
          </p:nvSpPr>
          <p:spPr bwMode="gray">
            <a:xfrm>
              <a:off x="1295400" y="4572000"/>
              <a:ext cx="2070100" cy="709613"/>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42" name="AutoShape 50"/>
            <p:cNvSpPr>
              <a:spLocks noChangeArrowheads="1"/>
            </p:cNvSpPr>
            <p:nvPr/>
          </p:nvSpPr>
          <p:spPr bwMode="gray">
            <a:xfrm>
              <a:off x="1295400" y="2530475"/>
              <a:ext cx="2070100" cy="708025"/>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85043" name="Group 51"/>
            <p:cNvGrpSpPr>
              <a:grpSpLocks/>
            </p:cNvGrpSpPr>
            <p:nvPr/>
          </p:nvGrpSpPr>
          <p:grpSpPr bwMode="auto">
            <a:xfrm>
              <a:off x="1989138" y="2192338"/>
              <a:ext cx="642937" cy="642937"/>
              <a:chOff x="1289" y="582"/>
              <a:chExt cx="668" cy="668"/>
            </a:xfrm>
          </p:grpSpPr>
          <p:sp>
            <p:nvSpPr>
              <p:cNvPr id="85044" name="Oval 52"/>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5045" name="Oval 53"/>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46" name="Oval 54"/>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47" name="Oval 55"/>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48" name="Oval 56"/>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85049" name="Text Box 57"/>
            <p:cNvSpPr txBox="1">
              <a:spLocks noChangeArrowheads="1"/>
            </p:cNvSpPr>
            <p:nvPr/>
          </p:nvSpPr>
          <p:spPr bwMode="gray">
            <a:xfrm>
              <a:off x="21272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smtClean="0">
                  <a:solidFill>
                    <a:srgbClr val="000000"/>
                  </a:solidFill>
                </a:rPr>
                <a:t>4</a:t>
              </a:r>
              <a:endParaRPr lang="en-US" sz="2400" dirty="0">
                <a:solidFill>
                  <a:srgbClr val="000000"/>
                </a:solidFill>
              </a:endParaRPr>
            </a:p>
          </p:txBody>
        </p:sp>
        <p:sp>
          <p:nvSpPr>
            <p:cNvPr id="85050" name="Text Box 58"/>
            <p:cNvSpPr txBox="1">
              <a:spLocks noChangeArrowheads="1"/>
            </p:cNvSpPr>
            <p:nvPr/>
          </p:nvSpPr>
          <p:spPr bwMode="gray">
            <a:xfrm>
              <a:off x="1320800" y="2954338"/>
              <a:ext cx="20574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1400" dirty="0">
                  <a:solidFill>
                    <a:srgbClr val="023888"/>
                  </a:solidFill>
                </a:rPr>
                <a:t>El plan de Dios para su iglesia es activar una “corriente del bien</a:t>
              </a:r>
              <a:r>
                <a:rPr lang="es-ES" sz="1400" dirty="0" smtClean="0">
                  <a:solidFill>
                    <a:srgbClr val="023888"/>
                  </a:solidFill>
                </a:rPr>
                <a:t>”.</a:t>
              </a:r>
              <a:endParaRPr lang="en-US" sz="1400" dirty="0">
                <a:solidFill>
                  <a:srgbClr val="023888"/>
                </a:solidFill>
                <a:latin typeface="Verdana" charset="0"/>
              </a:endParaRPr>
            </a:p>
          </p:txBody>
        </p:sp>
      </p:grpSp>
      <p:grpSp>
        <p:nvGrpSpPr>
          <p:cNvPr id="4" name="Agrupar 3"/>
          <p:cNvGrpSpPr/>
          <p:nvPr/>
        </p:nvGrpSpPr>
        <p:grpSpPr>
          <a:xfrm>
            <a:off x="5969000" y="2192338"/>
            <a:ext cx="2163763" cy="3165475"/>
            <a:chOff x="5969000" y="2192338"/>
            <a:chExt cx="2163763" cy="3165475"/>
          </a:xfrm>
        </p:grpSpPr>
        <p:sp>
          <p:nvSpPr>
            <p:cNvPr id="85051" name="AutoShape 59"/>
            <p:cNvSpPr>
              <a:spLocks noChangeArrowheads="1"/>
            </p:cNvSpPr>
            <p:nvPr/>
          </p:nvSpPr>
          <p:spPr bwMode="gray">
            <a:xfrm>
              <a:off x="5969000" y="2500313"/>
              <a:ext cx="2163763" cy="28575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xmlns="" w="9525">
                  <a:solidFill>
                    <a:schemeClr val="tx1"/>
                  </a:solidFill>
                  <a:round/>
                  <a:headEnd/>
                  <a:tailEnd/>
                </a14:hiddenLine>
              </a:ext>
            </a:extLst>
          </p:spPr>
          <p:txBody>
            <a:bodyPr wrap="none" anchor="ctr"/>
            <a:lstStyle/>
            <a:p>
              <a:endParaRPr lang="es-ES"/>
            </a:p>
          </p:txBody>
        </p:sp>
        <p:sp>
          <p:nvSpPr>
            <p:cNvPr id="85052" name="AutoShape 60"/>
            <p:cNvSpPr>
              <a:spLocks noChangeArrowheads="1"/>
            </p:cNvSpPr>
            <p:nvPr/>
          </p:nvSpPr>
          <p:spPr bwMode="gray">
            <a:xfrm>
              <a:off x="6002338" y="2508250"/>
              <a:ext cx="2098675" cy="2803525"/>
            </a:xfrm>
            <a:prstGeom prst="roundRect">
              <a:avLst>
                <a:gd name="adj" fmla="val 16667"/>
              </a:avLst>
            </a:prstGeom>
            <a:solidFill>
              <a:srgbClr val="E9E065"/>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53" name="AutoShape 61"/>
            <p:cNvSpPr>
              <a:spLocks noChangeArrowheads="1"/>
            </p:cNvSpPr>
            <p:nvPr/>
          </p:nvSpPr>
          <p:spPr bwMode="gray">
            <a:xfrm>
              <a:off x="6019800" y="4572000"/>
              <a:ext cx="2070100" cy="709613"/>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54" name="AutoShape 62"/>
            <p:cNvSpPr>
              <a:spLocks noChangeArrowheads="1"/>
            </p:cNvSpPr>
            <p:nvPr/>
          </p:nvSpPr>
          <p:spPr bwMode="gray">
            <a:xfrm>
              <a:off x="6019800" y="2530475"/>
              <a:ext cx="2070100" cy="708025"/>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grpSp>
          <p:nvGrpSpPr>
            <p:cNvPr id="85055" name="Group 63"/>
            <p:cNvGrpSpPr>
              <a:grpSpLocks/>
            </p:cNvGrpSpPr>
            <p:nvPr/>
          </p:nvGrpSpPr>
          <p:grpSpPr bwMode="auto">
            <a:xfrm>
              <a:off x="6713538" y="2192338"/>
              <a:ext cx="642937" cy="642937"/>
              <a:chOff x="1289" y="582"/>
              <a:chExt cx="668" cy="668"/>
            </a:xfrm>
          </p:grpSpPr>
          <p:sp>
            <p:nvSpPr>
              <p:cNvPr id="85056" name="Oval 64"/>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5057" name="Oval 65"/>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58" name="Oval 66"/>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59" name="Oval 67"/>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60" name="Oval 68"/>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85061" name="Text Box 69"/>
            <p:cNvSpPr txBox="1">
              <a:spLocks noChangeArrowheads="1"/>
            </p:cNvSpPr>
            <p:nvPr/>
          </p:nvSpPr>
          <p:spPr bwMode="gray">
            <a:xfrm>
              <a:off x="68516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smtClean="0">
                  <a:solidFill>
                    <a:srgbClr val="000000"/>
                  </a:solidFill>
                </a:rPr>
                <a:t>6</a:t>
              </a:r>
              <a:endParaRPr lang="en-US" sz="2400" dirty="0">
                <a:solidFill>
                  <a:srgbClr val="000000"/>
                </a:solidFill>
              </a:endParaRPr>
            </a:p>
          </p:txBody>
        </p:sp>
        <p:sp>
          <p:nvSpPr>
            <p:cNvPr id="85062" name="Text Box 70"/>
            <p:cNvSpPr txBox="1">
              <a:spLocks noChangeArrowheads="1"/>
            </p:cNvSpPr>
            <p:nvPr/>
          </p:nvSpPr>
          <p:spPr bwMode="gray">
            <a:xfrm>
              <a:off x="6045200" y="2954338"/>
              <a:ext cx="20574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r>
                <a:rPr lang="es-ES" sz="1400" dirty="0">
                  <a:solidFill>
                    <a:srgbClr val="023888"/>
                  </a:solidFill>
                </a:rPr>
                <a:t>Para eso, necesitamos de iglesias plantando iglesias, que a su vez, planten nuevas iglesias.</a:t>
              </a:r>
              <a:r>
                <a:rPr lang="es-ES_tradnl" sz="1400" dirty="0">
                  <a:solidFill>
                    <a:srgbClr val="023888"/>
                  </a:solidFill>
                </a:rPr>
                <a:t> </a:t>
              </a:r>
              <a:endParaRPr lang="en-US" sz="1400" dirty="0">
                <a:solidFill>
                  <a:srgbClr val="023888"/>
                </a:solidFill>
                <a:latin typeface="Verdana" charset="0"/>
              </a:endParaRPr>
            </a:p>
          </p:txBody>
        </p:sp>
      </p:grpSp>
      <p:grpSp>
        <p:nvGrpSpPr>
          <p:cNvPr id="3" name="Agrupar 2"/>
          <p:cNvGrpSpPr/>
          <p:nvPr/>
        </p:nvGrpSpPr>
        <p:grpSpPr>
          <a:xfrm>
            <a:off x="3606800" y="2192338"/>
            <a:ext cx="2163763" cy="3165475"/>
            <a:chOff x="3606800" y="2192338"/>
            <a:chExt cx="2163763" cy="3165475"/>
          </a:xfrm>
        </p:grpSpPr>
        <p:sp>
          <p:nvSpPr>
            <p:cNvPr id="85063" name="AutoShape 71"/>
            <p:cNvSpPr>
              <a:spLocks noChangeArrowheads="1"/>
            </p:cNvSpPr>
            <p:nvPr/>
          </p:nvSpPr>
          <p:spPr bwMode="gray">
            <a:xfrm>
              <a:off x="3606800" y="25003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4" name="AutoShape 72"/>
            <p:cNvSpPr>
              <a:spLocks noChangeArrowheads="1"/>
            </p:cNvSpPr>
            <p:nvPr/>
          </p:nvSpPr>
          <p:spPr bwMode="gray">
            <a:xfrm>
              <a:off x="3640138" y="2508250"/>
              <a:ext cx="2098675" cy="2803525"/>
            </a:xfrm>
            <a:prstGeom prst="roundRect">
              <a:avLst>
                <a:gd name="adj" fmla="val 16667"/>
              </a:avLst>
            </a:prstGeom>
            <a:solidFill>
              <a:srgbClr val="73E77E"/>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5" name="AutoShape 73"/>
            <p:cNvSpPr>
              <a:spLocks noChangeArrowheads="1"/>
            </p:cNvSpPr>
            <p:nvPr/>
          </p:nvSpPr>
          <p:spPr bwMode="gray">
            <a:xfrm>
              <a:off x="3657600" y="4572000"/>
              <a:ext cx="2070100" cy="709613"/>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6" name="AutoShape 74"/>
            <p:cNvSpPr>
              <a:spLocks noChangeArrowheads="1"/>
            </p:cNvSpPr>
            <p:nvPr/>
          </p:nvSpPr>
          <p:spPr bwMode="gray">
            <a:xfrm>
              <a:off x="3657600" y="2530475"/>
              <a:ext cx="2070100" cy="708025"/>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85067" name="Oval 75"/>
            <p:cNvSpPr>
              <a:spLocks noChangeArrowheads="1"/>
            </p:cNvSpPr>
            <p:nvPr/>
          </p:nvSpPr>
          <p:spPr bwMode="gray">
            <a:xfrm>
              <a:off x="4351338" y="2192338"/>
              <a:ext cx="642937" cy="642937"/>
            </a:xfrm>
            <a:prstGeom prst="ellipse">
              <a:avLst/>
            </a:prstGeom>
            <a:solidFill>
              <a:srgbClr val="333333"/>
            </a:solidFill>
            <a:ln>
              <a:noFill/>
            </a:ln>
            <a:effectLst/>
            <a:extLst>
              <a:ext uri="{91240B29-F687-4f45-9708-019B960494DF}">
                <a14:hiddenLine xmlns:a14="http://schemas.microsoft.com/office/drawing/2010/main" xmlns="" w="38100">
                  <a:solidFill>
                    <a:schemeClr val="bg1"/>
                  </a:solidFill>
                  <a:round/>
                  <a:headEnd/>
                  <a:tailEnd/>
                </a14:hiddenLine>
              </a:ext>
              <a:ext uri="{AF507438-7753-43e0-B8FC-AC1667EBCBE1}">
                <a14:hiddenEffects xmlns:a14="http://schemas.microsoft.com/office/drawing/2010/main" xmlns="">
                  <a:effectLst>
                    <a:outerShdw blurRad="63500" dist="109250" dir="3267739" algn="ctr" rotWithShape="0">
                      <a:srgbClr val="000000">
                        <a:alpha val="50000"/>
                      </a:srgbClr>
                    </a:outerShdw>
                  </a:effectLst>
                </a14:hiddenEffects>
              </a:ext>
            </a:extLst>
          </p:spPr>
          <p:txBody>
            <a:bodyPr anchor="ctr">
              <a:spAutoFit/>
            </a:bodyPr>
            <a:lstStyle/>
            <a:p>
              <a:endParaRPr lang="es-ES"/>
            </a:p>
          </p:txBody>
        </p:sp>
        <p:sp>
          <p:nvSpPr>
            <p:cNvPr id="85068" name="Oval 76"/>
            <p:cNvSpPr>
              <a:spLocks noChangeArrowheads="1"/>
            </p:cNvSpPr>
            <p:nvPr/>
          </p:nvSpPr>
          <p:spPr bwMode="gray">
            <a:xfrm>
              <a:off x="4357688" y="2197100"/>
              <a:ext cx="622300" cy="622300"/>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69" name="Oval 77"/>
            <p:cNvSpPr>
              <a:spLocks noChangeArrowheads="1"/>
            </p:cNvSpPr>
            <p:nvPr/>
          </p:nvSpPr>
          <p:spPr bwMode="gray">
            <a:xfrm>
              <a:off x="4365625" y="2200275"/>
              <a:ext cx="608013" cy="60801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70" name="Oval 78"/>
            <p:cNvSpPr>
              <a:spLocks noChangeArrowheads="1"/>
            </p:cNvSpPr>
            <p:nvPr/>
          </p:nvSpPr>
          <p:spPr bwMode="gray">
            <a:xfrm>
              <a:off x="4371975" y="2206625"/>
              <a:ext cx="577850" cy="566738"/>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71" name="Oval 79"/>
            <p:cNvSpPr>
              <a:spLocks noChangeArrowheads="1"/>
            </p:cNvSpPr>
            <p:nvPr/>
          </p:nvSpPr>
          <p:spPr bwMode="gray">
            <a:xfrm>
              <a:off x="4406900" y="2222500"/>
              <a:ext cx="512763" cy="460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85072" name="Text Box 80"/>
            <p:cNvSpPr txBox="1">
              <a:spLocks noChangeArrowheads="1"/>
            </p:cNvSpPr>
            <p:nvPr/>
          </p:nvSpPr>
          <p:spPr bwMode="gray">
            <a:xfrm>
              <a:off x="4489450" y="2284413"/>
              <a:ext cx="354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dirty="0" smtClean="0">
                  <a:solidFill>
                    <a:srgbClr val="000000"/>
                  </a:solidFill>
                </a:rPr>
                <a:t>5</a:t>
              </a:r>
              <a:endParaRPr lang="en-US" sz="2400" dirty="0">
                <a:solidFill>
                  <a:srgbClr val="000000"/>
                </a:solidFill>
              </a:endParaRPr>
            </a:p>
          </p:txBody>
        </p:sp>
        <p:sp>
          <p:nvSpPr>
            <p:cNvPr id="85073" name="Text Box 81"/>
            <p:cNvSpPr txBox="1">
              <a:spLocks noChangeArrowheads="1"/>
            </p:cNvSpPr>
            <p:nvPr/>
          </p:nvSpPr>
          <p:spPr bwMode="gray">
            <a:xfrm>
              <a:off x="3657600" y="2954338"/>
              <a:ext cx="2057400" cy="20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s-ES" sz="1300" dirty="0" smtClean="0">
                  <a:solidFill>
                    <a:srgbClr val="023888"/>
                  </a:solidFill>
                </a:rPr>
                <a:t>Que </a:t>
              </a:r>
              <a:r>
                <a:rPr lang="es-ES" sz="1300" dirty="0">
                  <a:solidFill>
                    <a:srgbClr val="023888"/>
                  </a:solidFill>
                </a:rPr>
                <a:t>resulte en la salvación de “una multitud tomada de todas las naciones, tribus, pueblos y lenguas, [...] tan grande que nadie podía contarla. Estaban de pie delante del trono y del Cordero, vestidos de </a:t>
              </a:r>
              <a:r>
                <a:rPr lang="es-ES" sz="1300" dirty="0" smtClean="0">
                  <a:solidFill>
                    <a:srgbClr val="023888"/>
                  </a:solidFill>
                </a:rPr>
                <a:t>túnicas…” (</a:t>
              </a:r>
              <a:r>
                <a:rPr lang="es-ES" sz="1300" dirty="0" err="1">
                  <a:solidFill>
                    <a:srgbClr val="023888"/>
                  </a:solidFill>
                </a:rPr>
                <a:t>Apoc</a:t>
              </a:r>
              <a:r>
                <a:rPr lang="es-ES" sz="1300" dirty="0">
                  <a:solidFill>
                    <a:srgbClr val="023888"/>
                  </a:solidFill>
                </a:rPr>
                <a:t>. 7:9)</a:t>
              </a:r>
              <a:r>
                <a:rPr lang="es-ES_tradnl" sz="1300" dirty="0">
                  <a:solidFill>
                    <a:srgbClr val="023888"/>
                  </a:solidFill>
                </a:rPr>
                <a:t> </a:t>
              </a:r>
              <a:endParaRPr lang="en-US" sz="1300" dirty="0">
                <a:solidFill>
                  <a:srgbClr val="023888"/>
                </a:solidFill>
                <a:latin typeface="Verdana" charset="0"/>
              </a:endParaRPr>
            </a:p>
          </p:txBody>
        </p:sp>
      </p:grpSp>
      <p:sp>
        <p:nvSpPr>
          <p:cNvPr id="38" name="Text Box 6"/>
          <p:cNvSpPr txBox="1">
            <a:spLocks noChangeArrowheads="1"/>
          </p:cNvSpPr>
          <p:nvPr/>
        </p:nvSpPr>
        <p:spPr bwMode="auto">
          <a:xfrm>
            <a:off x="5607050" y="466725"/>
            <a:ext cx="32988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dirty="0" smtClean="0">
                <a:solidFill>
                  <a:schemeClr val="folHlink"/>
                </a:solidFill>
              </a:rPr>
              <a:t>Los </a:t>
            </a:r>
            <a:r>
              <a:rPr lang="en-US" dirty="0" err="1" smtClean="0">
                <a:solidFill>
                  <a:schemeClr val="folHlink"/>
                </a:solidFill>
              </a:rPr>
              <a:t>Grupos</a:t>
            </a:r>
            <a:r>
              <a:rPr lang="en-US" dirty="0" smtClean="0">
                <a:solidFill>
                  <a:schemeClr val="folHlink"/>
                </a:solidFill>
              </a:rPr>
              <a:t> </a:t>
            </a:r>
            <a:r>
              <a:rPr lang="en-US" b="1" dirty="0" err="1" smtClean="0">
                <a:solidFill>
                  <a:schemeClr val="folHlink"/>
                </a:solidFill>
              </a:rPr>
              <a:t>Pequeños</a:t>
            </a:r>
            <a:endParaRPr lang="en-US" b="1" dirty="0">
              <a:solidFill>
                <a:schemeClr val="folHlink"/>
              </a:solidFill>
            </a:endParaRPr>
          </a:p>
        </p:txBody>
      </p:sp>
      <p:sp>
        <p:nvSpPr>
          <p:cNvPr id="39" name="Text Box 7"/>
          <p:cNvSpPr txBox="1">
            <a:spLocks noChangeArrowheads="1"/>
          </p:cNvSpPr>
          <p:nvPr/>
        </p:nvSpPr>
        <p:spPr bwMode="auto">
          <a:xfrm>
            <a:off x="5638800" y="792163"/>
            <a:ext cx="30702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100" dirty="0" smtClean="0">
                <a:solidFill>
                  <a:schemeClr val="bg1">
                    <a:lumMod val="50000"/>
                  </a:schemeClr>
                </a:solidFill>
              </a:rPr>
              <a:t>Y EL MOVIMIENTO DE PLANTAR IGLESIAS</a:t>
            </a:r>
            <a:endParaRPr lang="en-US" sz="1100" dirty="0">
              <a:solidFill>
                <a:schemeClr val="bg1">
                  <a:lumMod val="50000"/>
                </a:schemeClr>
              </a:solidFill>
            </a:endParaRPr>
          </a:p>
        </p:txBody>
      </p:sp>
    </p:spTree>
    <p:extLst>
      <p:ext uri="{BB962C8B-B14F-4D97-AF65-F5344CB8AC3E}">
        <p14:creationId xmlns:p14="http://schemas.microsoft.com/office/powerpoint/2010/main" xmlns="" val="2287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143000" y="762000"/>
            <a:ext cx="6858000" cy="563563"/>
          </a:xfrm>
        </p:spPr>
        <p:txBody>
          <a:bodyPr/>
          <a:lstStyle/>
          <a:p>
            <a:r>
              <a:rPr lang="en-US" dirty="0" smtClean="0"/>
              <a:t>PREGUNTAS PARA REFLEXIONAR</a:t>
            </a:r>
            <a:endParaRPr lang="en-US" dirty="0"/>
          </a:p>
        </p:txBody>
      </p:sp>
      <p:sp>
        <p:nvSpPr>
          <p:cNvPr id="11" name="Rectangle 3"/>
          <p:cNvSpPr txBox="1">
            <a:spLocks noChangeArrowheads="1"/>
          </p:cNvSpPr>
          <p:nvPr/>
        </p:nvSpPr>
        <p:spPr bwMode="auto">
          <a:xfrm>
            <a:off x="457200" y="1905000"/>
            <a:ext cx="82296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71550" lvl="1" indent="-514350" algn="just">
              <a:buFont typeface="+mj-lt"/>
              <a:buAutoNum type="arabicPeriod"/>
            </a:pPr>
            <a:r>
              <a:rPr lang="es-ES" sz="2400" dirty="0">
                <a:solidFill>
                  <a:srgbClr val="000000"/>
                </a:solidFill>
                <a:latin typeface="Trebuchet MS"/>
                <a:cs typeface="Trebuchet MS"/>
              </a:rPr>
              <a:t>¿Qué papel ejerció el principio de la multiplicación en el transcurso de la historia de la iglesia cristiana</a:t>
            </a:r>
            <a:r>
              <a:rPr lang="es-ES" sz="2400" dirty="0" smtClean="0">
                <a:solidFill>
                  <a:srgbClr val="000000"/>
                </a:solidFill>
                <a:latin typeface="Trebuchet MS"/>
                <a:cs typeface="Trebuchet MS"/>
              </a:rPr>
              <a:t>?</a:t>
            </a:r>
          </a:p>
          <a:p>
            <a:pPr marL="971550" lvl="1" indent="-514350" algn="just">
              <a:buFont typeface="+mj-lt"/>
              <a:buAutoNum type="arabicPeriod"/>
            </a:pPr>
            <a:endParaRPr lang="es-ES_tradnl" sz="2400" dirty="0">
              <a:solidFill>
                <a:srgbClr val="000000"/>
              </a:solidFill>
              <a:latin typeface="Trebuchet MS"/>
              <a:cs typeface="Trebuchet MS"/>
            </a:endParaRPr>
          </a:p>
          <a:p>
            <a:pPr marL="971550" lvl="1" indent="-514350" algn="just">
              <a:buFont typeface="+mj-lt"/>
              <a:buAutoNum type="arabicPeriod"/>
            </a:pPr>
            <a:r>
              <a:rPr lang="es-ES" sz="2400" dirty="0">
                <a:solidFill>
                  <a:srgbClr val="000000"/>
                </a:solidFill>
                <a:latin typeface="Trebuchet MS"/>
                <a:cs typeface="Trebuchet MS"/>
              </a:rPr>
              <a:t>¿Qué tiene para enseñarnos la experiencia de </a:t>
            </a:r>
            <a:r>
              <a:rPr lang="es-ES" sz="2400" dirty="0" err="1">
                <a:solidFill>
                  <a:srgbClr val="000000"/>
                </a:solidFill>
                <a:latin typeface="Trebuchet MS"/>
                <a:cs typeface="Trebuchet MS"/>
              </a:rPr>
              <a:t>Whitefield</a:t>
            </a:r>
            <a:r>
              <a:rPr lang="es-ES" sz="2400" dirty="0">
                <a:solidFill>
                  <a:srgbClr val="000000"/>
                </a:solidFill>
                <a:latin typeface="Trebuchet MS"/>
                <a:cs typeface="Trebuchet MS"/>
              </a:rPr>
              <a:t> y Wesley sobre la importancia de invertir en el discipulado, a través de Grupos?</a:t>
            </a:r>
            <a:endParaRPr lang="es-ES_tradnl" sz="2400" dirty="0">
              <a:solidFill>
                <a:srgbClr val="000000"/>
              </a:solidFill>
              <a:latin typeface="Trebuchet MS"/>
              <a:cs typeface="Trebuchet MS"/>
            </a:endParaRPr>
          </a:p>
          <a:p>
            <a:pPr lvl="1" algn="just"/>
            <a:endParaRPr lang="es-ES_tradnl" sz="2000" dirty="0"/>
          </a:p>
        </p:txBody>
      </p:sp>
    </p:spTree>
    <p:extLst>
      <p:ext uri="{BB962C8B-B14F-4D97-AF65-F5344CB8AC3E}">
        <p14:creationId xmlns:p14="http://schemas.microsoft.com/office/powerpoint/2010/main" xmlns="" val="22433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86200" y="1219200"/>
            <a:ext cx="5181600" cy="563563"/>
          </a:xfrm>
        </p:spPr>
        <p:txBody>
          <a:bodyPr/>
          <a:lstStyle/>
          <a:p>
            <a:pPr algn="l"/>
            <a:r>
              <a:rPr lang="en-US" dirty="0" smtClean="0"/>
              <a:t>INTRODUCCIÓN</a:t>
            </a:r>
            <a:endParaRPr lang="en-US" dirty="0"/>
          </a:p>
        </p:txBody>
      </p:sp>
      <p:sp>
        <p:nvSpPr>
          <p:cNvPr id="64515" name="Rectangle 3"/>
          <p:cNvSpPr>
            <a:spLocks noGrp="1" noChangeArrowheads="1"/>
          </p:cNvSpPr>
          <p:nvPr>
            <p:ph type="body" idx="1"/>
          </p:nvPr>
        </p:nvSpPr>
        <p:spPr>
          <a:xfrm>
            <a:off x="3429000" y="2514600"/>
            <a:ext cx="5181600" cy="1981200"/>
          </a:xfrm>
        </p:spPr>
        <p:txBody>
          <a:bodyPr/>
          <a:lstStyle/>
          <a:p>
            <a:pPr lvl="1" algn="just">
              <a:lnSpc>
                <a:spcPct val="90000"/>
              </a:lnSpc>
            </a:pPr>
            <a:r>
              <a:rPr lang="en-US" dirty="0" smtClean="0"/>
              <a:t>“</a:t>
            </a:r>
            <a:r>
              <a:rPr lang="en-US" dirty="0" err="1" smtClean="0"/>
              <a:t>sean</a:t>
            </a:r>
            <a:r>
              <a:rPr lang="en-US" dirty="0" smtClean="0"/>
              <a:t> </a:t>
            </a:r>
            <a:r>
              <a:rPr lang="en-US" dirty="0" err="1" smtClean="0"/>
              <a:t>fecundos</a:t>
            </a:r>
            <a:r>
              <a:rPr lang="en-US" dirty="0" smtClean="0"/>
              <a:t>, </a:t>
            </a:r>
            <a:r>
              <a:rPr lang="en-US" dirty="0" err="1" smtClean="0"/>
              <a:t>multiplíquense</a:t>
            </a:r>
            <a:r>
              <a:rPr lang="en-US" dirty="0" smtClean="0"/>
              <a:t>, </a:t>
            </a:r>
            <a:r>
              <a:rPr lang="en-US" dirty="0" err="1" smtClean="0"/>
              <a:t>llenen</a:t>
            </a:r>
            <a:r>
              <a:rPr lang="en-US" dirty="0" smtClean="0"/>
              <a:t> la </a:t>
            </a:r>
            <a:r>
              <a:rPr lang="en-US" dirty="0" err="1" smtClean="0"/>
              <a:t>tierra</a:t>
            </a:r>
            <a:r>
              <a:rPr lang="en-US" dirty="0" smtClean="0"/>
              <a:t>”.</a:t>
            </a:r>
          </a:p>
          <a:p>
            <a:pPr lvl="1" algn="just">
              <a:lnSpc>
                <a:spcPct val="90000"/>
              </a:lnSpc>
            </a:pPr>
            <a:endParaRPr lang="en-US" dirty="0"/>
          </a:p>
          <a:p>
            <a:pPr lvl="1" algn="just">
              <a:lnSpc>
                <a:spcPct val="90000"/>
              </a:lnSpc>
            </a:pPr>
            <a:r>
              <a:rPr lang="en-US" dirty="0" err="1" smtClean="0"/>
              <a:t>Todo</a:t>
            </a:r>
            <a:r>
              <a:rPr lang="en-US" dirty="0" smtClean="0"/>
              <a:t> lo </a:t>
            </a:r>
            <a:r>
              <a:rPr lang="en-US" dirty="0" err="1" smtClean="0"/>
              <a:t>que</a:t>
            </a:r>
            <a:r>
              <a:rPr lang="en-US" dirty="0" smtClean="0"/>
              <a:t> </a:t>
            </a:r>
            <a:r>
              <a:rPr lang="en-US" dirty="0" err="1" smtClean="0"/>
              <a:t>es</a:t>
            </a:r>
            <a:r>
              <a:rPr lang="en-US" dirty="0" smtClean="0"/>
              <a:t> vivo y </a:t>
            </a:r>
            <a:r>
              <a:rPr lang="en-US" dirty="0" err="1" smtClean="0"/>
              <a:t>saludable</a:t>
            </a:r>
            <a:r>
              <a:rPr lang="en-US" dirty="0" smtClean="0"/>
              <a:t> </a:t>
            </a:r>
            <a:r>
              <a:rPr lang="en-US" dirty="0" err="1" smtClean="0"/>
              <a:t>debería</a:t>
            </a:r>
            <a:r>
              <a:rPr lang="en-US" dirty="0" smtClean="0"/>
              <a:t> </a:t>
            </a:r>
            <a:r>
              <a:rPr lang="en-US" dirty="0" err="1" smtClean="0"/>
              <a:t>multiplicarse</a:t>
            </a:r>
            <a:r>
              <a:rPr lang="en-US" dirty="0" smtClean="0"/>
              <a:t>.</a:t>
            </a:r>
          </a:p>
          <a:p>
            <a:pPr lvl="1">
              <a:lnSpc>
                <a:spcPct val="90000"/>
              </a:lnSpc>
            </a:pPr>
            <a:endParaRPr lang="en-US" dirty="0" smtClean="0"/>
          </a:p>
        </p:txBody>
      </p:sp>
      <p:pic>
        <p:nvPicPr>
          <p:cNvPr id="3" name="Imagen 2" descr="Adán y Eva 0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00" y="2133600"/>
            <a:ext cx="2770909" cy="20781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952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143000" y="762000"/>
            <a:ext cx="7467600" cy="563563"/>
          </a:xfrm>
        </p:spPr>
        <p:txBody>
          <a:bodyPr/>
          <a:lstStyle/>
          <a:p>
            <a:r>
              <a:rPr lang="en-US" dirty="0" smtClean="0"/>
              <a:t>PREGUNTAS PARA REFLEXIONAR</a:t>
            </a:r>
            <a:endParaRPr lang="en-US" dirty="0"/>
          </a:p>
        </p:txBody>
      </p:sp>
      <p:sp>
        <p:nvSpPr>
          <p:cNvPr id="11" name="Rectangle 3"/>
          <p:cNvSpPr txBox="1">
            <a:spLocks noChangeArrowheads="1"/>
          </p:cNvSpPr>
          <p:nvPr/>
        </p:nvSpPr>
        <p:spPr bwMode="auto">
          <a:xfrm>
            <a:off x="457200" y="1905000"/>
            <a:ext cx="8001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71550" lvl="1" indent="-514350" algn="just">
              <a:buFont typeface="+mj-lt"/>
              <a:buAutoNum type="arabicPeriod" startAt="3"/>
            </a:pPr>
            <a:r>
              <a:rPr lang="es-ES" sz="2400" dirty="0">
                <a:solidFill>
                  <a:srgbClr val="000000"/>
                </a:solidFill>
                <a:latin typeface="Trebuchet MS"/>
                <a:cs typeface="Trebuchet MS"/>
              </a:rPr>
              <a:t>¿Cuál es la recomendación de Elena de White sobre la necesidad de plantar nuevas congregaciones</a:t>
            </a:r>
            <a:r>
              <a:rPr lang="es-ES" sz="2400" dirty="0" smtClean="0">
                <a:solidFill>
                  <a:srgbClr val="000000"/>
                </a:solidFill>
                <a:latin typeface="Trebuchet MS"/>
                <a:cs typeface="Trebuchet MS"/>
              </a:rPr>
              <a:t>?</a:t>
            </a:r>
          </a:p>
          <a:p>
            <a:pPr marL="971550" lvl="1" indent="-514350" algn="just">
              <a:buFont typeface="+mj-lt"/>
              <a:buAutoNum type="arabicPeriod" startAt="3"/>
            </a:pPr>
            <a:endParaRPr lang="es-ES_tradnl" sz="2400" dirty="0">
              <a:solidFill>
                <a:srgbClr val="000000"/>
              </a:solidFill>
              <a:latin typeface="Trebuchet MS"/>
              <a:cs typeface="Trebuchet MS"/>
            </a:endParaRPr>
          </a:p>
          <a:p>
            <a:pPr marL="971550" lvl="1" indent="-514350" algn="just">
              <a:buFont typeface="+mj-lt"/>
              <a:buAutoNum type="arabicPeriod" startAt="3"/>
            </a:pPr>
            <a:r>
              <a:rPr lang="es-ES" sz="2400" dirty="0">
                <a:solidFill>
                  <a:srgbClr val="000000"/>
                </a:solidFill>
                <a:latin typeface="Trebuchet MS"/>
                <a:cs typeface="Trebuchet MS"/>
              </a:rPr>
              <a:t>¿Cuáles son algunas de las objeciones esgrimidas para no invertir en la multiplicación de líderes, grupos pequeños e iglesias?</a:t>
            </a:r>
            <a:endParaRPr lang="es-ES_tradnl" sz="2400" dirty="0">
              <a:solidFill>
                <a:srgbClr val="000000"/>
              </a:solidFill>
              <a:latin typeface="Trebuchet MS"/>
              <a:cs typeface="Trebuchet MS"/>
            </a:endParaRPr>
          </a:p>
        </p:txBody>
      </p:sp>
    </p:spTree>
    <p:extLst>
      <p:ext uri="{BB962C8B-B14F-4D97-AF65-F5344CB8AC3E}">
        <p14:creationId xmlns:p14="http://schemas.microsoft.com/office/powerpoint/2010/main" xmlns="" val="6154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2286000" y="762000"/>
            <a:ext cx="4953000" cy="563563"/>
          </a:xfrm>
        </p:spPr>
        <p:txBody>
          <a:bodyPr/>
          <a:lstStyle/>
          <a:p>
            <a:r>
              <a:rPr lang="en-US" dirty="0" smtClean="0"/>
              <a:t>PREGUNTAS PARA REFLEXIONAR</a:t>
            </a:r>
            <a:endParaRPr lang="en-US" dirty="0"/>
          </a:p>
        </p:txBody>
      </p:sp>
      <p:sp>
        <p:nvSpPr>
          <p:cNvPr id="11" name="Rectangle 3"/>
          <p:cNvSpPr txBox="1">
            <a:spLocks noChangeArrowheads="1"/>
          </p:cNvSpPr>
          <p:nvPr/>
        </p:nvSpPr>
        <p:spPr bwMode="auto">
          <a:xfrm>
            <a:off x="457200" y="1905000"/>
            <a:ext cx="80010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115000"/>
              <a:buFont typeface="Wingdings"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971550" lvl="1" indent="-514350" algn="just">
              <a:buFont typeface="+mj-lt"/>
              <a:buAutoNum type="arabicPeriod" startAt="5"/>
            </a:pPr>
            <a:r>
              <a:rPr lang="es-ES" sz="2400" dirty="0">
                <a:solidFill>
                  <a:srgbClr val="000000"/>
                </a:solidFill>
                <a:latin typeface="Trebuchet MS"/>
                <a:cs typeface="Trebuchet MS"/>
              </a:rPr>
              <a:t>Hable sobre las estrategias sugeridas para la multiplicación de iglesias, y cuál es el papel de los grupos pequeños en el proceso.</a:t>
            </a:r>
            <a:endParaRPr lang="es-ES_tradnl" sz="2400" dirty="0">
              <a:solidFill>
                <a:srgbClr val="000000"/>
              </a:solidFill>
              <a:latin typeface="Trebuchet MS"/>
              <a:cs typeface="Trebuchet MS"/>
            </a:endParaRPr>
          </a:p>
        </p:txBody>
      </p:sp>
    </p:spTree>
    <p:extLst>
      <p:ext uri="{BB962C8B-B14F-4D97-AF65-F5344CB8AC3E}">
        <p14:creationId xmlns:p14="http://schemas.microsoft.com/office/powerpoint/2010/main" xmlns="" val="243840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352800" y="990600"/>
            <a:ext cx="5334000" cy="563563"/>
          </a:xfrm>
        </p:spPr>
        <p:txBody>
          <a:bodyPr/>
          <a:lstStyle/>
          <a:p>
            <a:r>
              <a:rPr lang="en-US" dirty="0" smtClean="0"/>
              <a:t>EL MINISTERIO DE JESÚS</a:t>
            </a:r>
            <a:endParaRPr lang="en-US" dirty="0"/>
          </a:p>
        </p:txBody>
      </p:sp>
      <p:grpSp>
        <p:nvGrpSpPr>
          <p:cNvPr id="3" name="Agrupar 2"/>
          <p:cNvGrpSpPr/>
          <p:nvPr/>
        </p:nvGrpSpPr>
        <p:grpSpPr>
          <a:xfrm>
            <a:off x="3295650" y="1905000"/>
            <a:ext cx="5043487" cy="530225"/>
            <a:chOff x="3295650" y="1905000"/>
            <a:chExt cx="5043487" cy="530225"/>
          </a:xfrm>
        </p:grpSpPr>
        <p:sp>
          <p:nvSpPr>
            <p:cNvPr id="41083" name="Line 123"/>
            <p:cNvSpPr>
              <a:spLocks noChangeShapeType="1"/>
            </p:cNvSpPr>
            <p:nvPr/>
          </p:nvSpPr>
          <p:spPr bwMode="auto">
            <a:xfrm>
              <a:off x="3538537" y="2359025"/>
              <a:ext cx="4800600" cy="0"/>
            </a:xfrm>
            <a:prstGeom prst="line">
              <a:avLst/>
            </a:prstGeom>
            <a:noFill/>
            <a:ln w="25400">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b="1">
                <a:ln w="17780" cmpd="sng">
                  <a:solidFill>
                    <a:srgbClr val="FFFFFF"/>
                  </a:solidFill>
                  <a:prstDash val="solid"/>
                  <a:miter lim="800000"/>
                </a:ln>
                <a:solidFill>
                  <a:srgbClr val="000000"/>
                </a:solidFill>
                <a:effectLst>
                  <a:outerShdw blurRad="50800" algn="tl" rotWithShape="0">
                    <a:srgbClr val="000000"/>
                  </a:outerShdw>
                </a:effectLst>
              </a:endParaRPr>
            </a:p>
          </p:txBody>
        </p:sp>
        <p:grpSp>
          <p:nvGrpSpPr>
            <p:cNvPr id="41084" name="Group 124"/>
            <p:cNvGrpSpPr>
              <a:grpSpLocks/>
            </p:cNvGrpSpPr>
            <p:nvPr/>
          </p:nvGrpSpPr>
          <p:grpSpPr bwMode="auto">
            <a:xfrm>
              <a:off x="3295650" y="2252663"/>
              <a:ext cx="182562" cy="182562"/>
              <a:chOff x="1239" y="1515"/>
              <a:chExt cx="115" cy="115"/>
            </a:xfrm>
          </p:grpSpPr>
          <p:sp>
            <p:nvSpPr>
              <p:cNvPr id="41085" name="AutoShape 125"/>
              <p:cNvSpPr>
                <a:spLocks noChangeArrowheads="1"/>
              </p:cNvSpPr>
              <p:nvPr/>
            </p:nvSpPr>
            <p:spPr bwMode="gray">
              <a:xfrm rot="2700000">
                <a:off x="1239" y="1515"/>
                <a:ext cx="115" cy="115"/>
              </a:xfrm>
              <a:prstGeom prst="rtTriangle">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sp>
            <p:nvSpPr>
              <p:cNvPr id="41086" name="AutoShape 126"/>
              <p:cNvSpPr>
                <a:spLocks noChangeArrowheads="1"/>
              </p:cNvSpPr>
              <p:nvPr/>
            </p:nvSpPr>
            <p:spPr bwMode="gray">
              <a:xfrm rot="18900000" flipH="1">
                <a:off x="1239" y="1515"/>
                <a:ext cx="115" cy="115"/>
              </a:xfrm>
              <a:prstGeom prst="rtTriangle">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grpSp>
        <p:sp>
          <p:nvSpPr>
            <p:cNvPr id="41087" name="Text Box 127"/>
            <p:cNvSpPr txBox="1">
              <a:spLocks noChangeArrowheads="1"/>
            </p:cNvSpPr>
            <p:nvPr/>
          </p:nvSpPr>
          <p:spPr bwMode="auto">
            <a:xfrm>
              <a:off x="4343400" y="1905000"/>
              <a:ext cx="10573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s-PE" sz="2400" b="1" dirty="0" smtClean="0">
                  <a:solidFill>
                    <a:srgbClr val="000000"/>
                  </a:solidFill>
                </a:rPr>
                <a:t>Jesús</a:t>
              </a:r>
              <a:endParaRPr lang="es-PE" sz="2400" b="1" dirty="0">
                <a:solidFill>
                  <a:srgbClr val="000000"/>
                </a:solidFill>
              </a:endParaRPr>
            </a:p>
          </p:txBody>
        </p:sp>
      </p:grpSp>
      <p:grpSp>
        <p:nvGrpSpPr>
          <p:cNvPr id="41088" name="Group 128"/>
          <p:cNvGrpSpPr>
            <a:grpSpLocks/>
          </p:cNvGrpSpPr>
          <p:nvPr/>
        </p:nvGrpSpPr>
        <p:grpSpPr bwMode="auto">
          <a:xfrm>
            <a:off x="3295650" y="2819400"/>
            <a:ext cx="5043487" cy="530225"/>
            <a:chOff x="1239" y="1296"/>
            <a:chExt cx="3177" cy="334"/>
          </a:xfrm>
        </p:grpSpPr>
        <p:sp>
          <p:nvSpPr>
            <p:cNvPr id="41089" name="Line 129"/>
            <p:cNvSpPr>
              <a:spLocks noChangeShapeType="1"/>
            </p:cNvSpPr>
            <p:nvPr/>
          </p:nvSpPr>
          <p:spPr bwMode="auto">
            <a:xfrm>
              <a:off x="1392" y="1582"/>
              <a:ext cx="3024" cy="0"/>
            </a:xfrm>
            <a:prstGeom prst="line">
              <a:avLst/>
            </a:prstGeom>
            <a:noFill/>
            <a:ln w="25400">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grpSp>
          <p:nvGrpSpPr>
            <p:cNvPr id="41090" name="Group 130"/>
            <p:cNvGrpSpPr>
              <a:grpSpLocks/>
            </p:cNvGrpSpPr>
            <p:nvPr/>
          </p:nvGrpSpPr>
          <p:grpSpPr bwMode="auto">
            <a:xfrm>
              <a:off x="1239" y="1515"/>
              <a:ext cx="115" cy="115"/>
              <a:chOff x="1239" y="1515"/>
              <a:chExt cx="115" cy="115"/>
            </a:xfrm>
          </p:grpSpPr>
          <p:sp>
            <p:nvSpPr>
              <p:cNvPr id="41091" name="AutoShape 131"/>
              <p:cNvSpPr>
                <a:spLocks noChangeArrowheads="1"/>
              </p:cNvSpPr>
              <p:nvPr/>
            </p:nvSpPr>
            <p:spPr bwMode="gray">
              <a:xfrm rot="2700000">
                <a:off x="1239" y="1515"/>
                <a:ext cx="115" cy="115"/>
              </a:xfrm>
              <a:prstGeom prst="rtTriangle">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sp>
            <p:nvSpPr>
              <p:cNvPr id="41092" name="AutoShape 132"/>
              <p:cNvSpPr>
                <a:spLocks noChangeArrowheads="1"/>
              </p:cNvSpPr>
              <p:nvPr/>
            </p:nvSpPr>
            <p:spPr bwMode="gray">
              <a:xfrm rot="18900000" flipH="1">
                <a:off x="1239" y="1515"/>
                <a:ext cx="115" cy="115"/>
              </a:xfrm>
              <a:prstGeom prst="rtTriangle">
                <a:avLst/>
              </a:prstGeom>
              <a:solidFill>
                <a:schemeClr val="hlink"/>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grpSp>
        <p:sp>
          <p:nvSpPr>
            <p:cNvPr id="41093" name="Text Box 133"/>
            <p:cNvSpPr txBox="1">
              <a:spLocks noChangeArrowheads="1"/>
            </p:cNvSpPr>
            <p:nvPr/>
          </p:nvSpPr>
          <p:spPr bwMode="auto">
            <a:xfrm>
              <a:off x="1899" y="1296"/>
              <a:ext cx="1097"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s-PE" sz="2400" b="1" dirty="0" smtClean="0">
                  <a:solidFill>
                    <a:srgbClr val="000000"/>
                  </a:solidFill>
                </a:rPr>
                <a:t>Discípulos</a:t>
              </a:r>
              <a:endParaRPr lang="es-PE" sz="2400" b="1" dirty="0">
                <a:solidFill>
                  <a:srgbClr val="000000"/>
                </a:solidFill>
              </a:endParaRPr>
            </a:p>
          </p:txBody>
        </p:sp>
      </p:grpSp>
      <p:grpSp>
        <p:nvGrpSpPr>
          <p:cNvPr id="41094" name="Group 134"/>
          <p:cNvGrpSpPr>
            <a:grpSpLocks/>
          </p:cNvGrpSpPr>
          <p:nvPr/>
        </p:nvGrpSpPr>
        <p:grpSpPr bwMode="auto">
          <a:xfrm>
            <a:off x="3295650" y="3736975"/>
            <a:ext cx="5043487" cy="530225"/>
            <a:chOff x="1239" y="1296"/>
            <a:chExt cx="3177" cy="334"/>
          </a:xfrm>
        </p:grpSpPr>
        <p:sp>
          <p:nvSpPr>
            <p:cNvPr id="41095" name="Line 135"/>
            <p:cNvSpPr>
              <a:spLocks noChangeShapeType="1"/>
            </p:cNvSpPr>
            <p:nvPr/>
          </p:nvSpPr>
          <p:spPr bwMode="auto">
            <a:xfrm>
              <a:off x="1392" y="1582"/>
              <a:ext cx="3024" cy="0"/>
            </a:xfrm>
            <a:prstGeom prst="line">
              <a:avLst/>
            </a:prstGeom>
            <a:noFill/>
            <a:ln w="25400">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grpSp>
          <p:nvGrpSpPr>
            <p:cNvPr id="41096" name="Group 136"/>
            <p:cNvGrpSpPr>
              <a:grpSpLocks/>
            </p:cNvGrpSpPr>
            <p:nvPr/>
          </p:nvGrpSpPr>
          <p:grpSpPr bwMode="auto">
            <a:xfrm>
              <a:off x="1239" y="1515"/>
              <a:ext cx="115" cy="115"/>
              <a:chOff x="1239" y="1515"/>
              <a:chExt cx="115" cy="115"/>
            </a:xfrm>
          </p:grpSpPr>
          <p:sp>
            <p:nvSpPr>
              <p:cNvPr id="41097" name="AutoShape 137"/>
              <p:cNvSpPr>
                <a:spLocks noChangeArrowheads="1"/>
              </p:cNvSpPr>
              <p:nvPr/>
            </p:nvSpPr>
            <p:spPr bwMode="gray">
              <a:xfrm rot="2700000">
                <a:off x="1239" y="1515"/>
                <a:ext cx="115" cy="115"/>
              </a:xfrm>
              <a:prstGeom prst="rtTriangle">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sp>
            <p:nvSpPr>
              <p:cNvPr id="41098" name="AutoShape 138"/>
              <p:cNvSpPr>
                <a:spLocks noChangeArrowheads="1"/>
              </p:cNvSpPr>
              <p:nvPr/>
            </p:nvSpPr>
            <p:spPr bwMode="gray">
              <a:xfrm rot="18900000" flipH="1">
                <a:off x="1239" y="1515"/>
                <a:ext cx="115" cy="115"/>
              </a:xfrm>
              <a:prstGeom prst="rtTriangle">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solidFill>
                    <a:srgbClr val="000000"/>
                  </a:solidFill>
                </a:endParaRPr>
              </a:p>
            </p:txBody>
          </p:sp>
        </p:grpSp>
        <p:sp>
          <p:nvSpPr>
            <p:cNvPr id="41099" name="Text Box 139"/>
            <p:cNvSpPr txBox="1">
              <a:spLocks noChangeArrowheads="1"/>
            </p:cNvSpPr>
            <p:nvPr/>
          </p:nvSpPr>
          <p:spPr bwMode="auto">
            <a:xfrm>
              <a:off x="1899" y="1296"/>
              <a:ext cx="1851" cy="29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s-PE" sz="2400" b="1" dirty="0" smtClean="0">
                  <a:solidFill>
                    <a:srgbClr val="000000"/>
                  </a:solidFill>
                </a:rPr>
                <a:t>Nuevos Discípulos</a:t>
              </a:r>
              <a:endParaRPr lang="es-PE" sz="2400" b="1" dirty="0">
                <a:solidFill>
                  <a:srgbClr val="000000"/>
                </a:solidFill>
              </a:endParaRPr>
            </a:p>
          </p:txBody>
        </p:sp>
      </p:grpSp>
      <p:pic>
        <p:nvPicPr>
          <p:cNvPr id="4" name="Imagen 3" descr="Equipo.jpg"/>
          <p:cNvPicPr>
            <a:picLocks noChangeAspect="1"/>
          </p:cNvPicPr>
          <p:nvPr/>
        </p:nvPicPr>
        <p:blipFill rotWithShape="1">
          <a:blip r:embed="rId2">
            <a:extLst>
              <a:ext uri="{28A0092B-C50C-407E-A947-70E740481C1C}">
                <a14:useLocalDpi xmlns:a14="http://schemas.microsoft.com/office/drawing/2010/main" xmlns="" val="0"/>
              </a:ext>
            </a:extLst>
          </a:blip>
          <a:srcRect l="8317" r="17704"/>
          <a:stretch/>
        </p:blipFill>
        <p:spPr>
          <a:xfrm>
            <a:off x="609600" y="1905000"/>
            <a:ext cx="2198520" cy="2228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7" name="Agrupar 6"/>
          <p:cNvGrpSpPr/>
          <p:nvPr/>
        </p:nvGrpSpPr>
        <p:grpSpPr>
          <a:xfrm>
            <a:off x="762000" y="4724400"/>
            <a:ext cx="7759907" cy="936422"/>
            <a:chOff x="762000" y="5159578"/>
            <a:chExt cx="7759907" cy="936422"/>
          </a:xfrm>
        </p:grpSpPr>
        <p:sp>
          <p:nvSpPr>
            <p:cNvPr id="2" name="Rectángulo 1"/>
            <p:cNvSpPr/>
            <p:nvPr/>
          </p:nvSpPr>
          <p:spPr>
            <a:xfrm>
              <a:off x="762000" y="5231313"/>
              <a:ext cx="7759907" cy="461665"/>
            </a:xfrm>
            <a:prstGeom prst="rect">
              <a:avLst/>
            </a:prstGeom>
          </p:spPr>
          <p:txBody>
            <a:bodyPr wrap="none">
              <a:spAutoFit/>
            </a:bodyPr>
            <a:lstStyle/>
            <a:p>
              <a:r>
                <a:rPr lang="en-US" sz="2400" b="1" dirty="0" smtClean="0">
                  <a:solidFill>
                    <a:srgbClr val="000000"/>
                  </a:solidFill>
                </a:rPr>
                <a:t>La Gran </a:t>
              </a:r>
              <a:r>
                <a:rPr lang="en-US" sz="2400" b="1" dirty="0" err="1" smtClean="0">
                  <a:solidFill>
                    <a:srgbClr val="000000"/>
                  </a:solidFill>
                </a:rPr>
                <a:t>Comisión</a:t>
              </a:r>
              <a:r>
                <a:rPr lang="en-US" sz="2400" b="1" dirty="0" smtClean="0">
                  <a:solidFill>
                    <a:srgbClr val="000000"/>
                  </a:solidFill>
                </a:rPr>
                <a:t>                 </a:t>
              </a:r>
              <a:r>
                <a:rPr lang="en-US" sz="2400" b="1" dirty="0" err="1" smtClean="0">
                  <a:solidFill>
                    <a:srgbClr val="000000"/>
                  </a:solidFill>
                </a:rPr>
                <a:t>Multiplicación</a:t>
              </a:r>
              <a:r>
                <a:rPr lang="en-US" sz="2400" b="1" dirty="0" smtClean="0">
                  <a:solidFill>
                    <a:srgbClr val="000000"/>
                  </a:solidFill>
                </a:rPr>
                <a:t> </a:t>
              </a:r>
              <a:r>
                <a:rPr lang="en-US" sz="2400" b="1" dirty="0" err="1" smtClean="0">
                  <a:solidFill>
                    <a:srgbClr val="000000"/>
                  </a:solidFill>
                </a:rPr>
                <a:t>Contínua</a:t>
              </a:r>
              <a:endParaRPr lang="es-ES_tradnl" sz="2400" dirty="0">
                <a:solidFill>
                  <a:srgbClr val="000000"/>
                </a:solidFill>
              </a:endParaRPr>
            </a:p>
          </p:txBody>
        </p:sp>
        <p:sp>
          <p:nvSpPr>
            <p:cNvPr id="31" name="Flecha derecha 30"/>
            <p:cNvSpPr/>
            <p:nvPr/>
          </p:nvSpPr>
          <p:spPr>
            <a:xfrm>
              <a:off x="3753418" y="5159578"/>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s-ES_tradnl"/>
            </a:p>
          </p:txBody>
        </p:sp>
        <p:sp>
          <p:nvSpPr>
            <p:cNvPr id="6" name="Rectángulo 5"/>
            <p:cNvSpPr/>
            <p:nvPr/>
          </p:nvSpPr>
          <p:spPr>
            <a:xfrm>
              <a:off x="1066800" y="5726668"/>
              <a:ext cx="1826980" cy="369332"/>
            </a:xfrm>
            <a:prstGeom prst="rect">
              <a:avLst/>
            </a:prstGeom>
          </p:spPr>
          <p:txBody>
            <a:bodyPr wrap="none">
              <a:spAutoFit/>
            </a:bodyPr>
            <a:lstStyle/>
            <a:p>
              <a:pPr algn="ctr"/>
              <a:r>
                <a:rPr lang="en-US" dirty="0" smtClean="0"/>
                <a:t>Mateo 28:19,20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1143000"/>
            <a:ext cx="8458200" cy="563563"/>
          </a:xfrm>
        </p:spPr>
        <p:txBody>
          <a:bodyPr/>
          <a:lstStyle/>
          <a:p>
            <a:r>
              <a:rPr lang="en-US" dirty="0" smtClean="0"/>
              <a:t>LA GRAN COMISIÓN</a:t>
            </a:r>
            <a:endParaRPr lang="en-US" dirty="0"/>
          </a:p>
        </p:txBody>
      </p:sp>
      <p:sp>
        <p:nvSpPr>
          <p:cNvPr id="64515" name="Rectangle 3"/>
          <p:cNvSpPr>
            <a:spLocks noGrp="1" noChangeArrowheads="1"/>
          </p:cNvSpPr>
          <p:nvPr>
            <p:ph type="body" idx="1"/>
          </p:nvPr>
        </p:nvSpPr>
        <p:spPr>
          <a:xfrm>
            <a:off x="3276600" y="2133600"/>
            <a:ext cx="5334000" cy="4419600"/>
          </a:xfrm>
        </p:spPr>
        <p:txBody>
          <a:bodyPr/>
          <a:lstStyle/>
          <a:p>
            <a:pPr lvl="1">
              <a:lnSpc>
                <a:spcPct val="90000"/>
              </a:lnSpc>
            </a:pPr>
            <a:r>
              <a:rPr lang="en-US" dirty="0" smtClean="0"/>
              <a:t>La </a:t>
            </a:r>
            <a:r>
              <a:rPr lang="en-US" dirty="0" err="1" smtClean="0"/>
              <a:t>iglesia</a:t>
            </a:r>
            <a:r>
              <a:rPr lang="en-US" dirty="0" smtClean="0"/>
              <a:t> </a:t>
            </a:r>
            <a:r>
              <a:rPr lang="en-US" dirty="0" err="1" smtClean="0"/>
              <a:t>debería</a:t>
            </a:r>
            <a:r>
              <a:rPr lang="en-US" dirty="0" smtClean="0"/>
              <a:t> </a:t>
            </a:r>
            <a:r>
              <a:rPr lang="en-US" dirty="0" err="1" smtClean="0"/>
              <a:t>ir</a:t>
            </a:r>
            <a:r>
              <a:rPr lang="en-US" dirty="0" smtClean="0"/>
              <a:t> a </a:t>
            </a:r>
            <a:r>
              <a:rPr lang="en-US" dirty="0" err="1" smtClean="0"/>
              <a:t>muchas</a:t>
            </a:r>
            <a:r>
              <a:rPr lang="en-US" dirty="0" smtClean="0"/>
              <a:t> </a:t>
            </a:r>
            <a:r>
              <a:rPr lang="en-US" dirty="0" err="1" smtClean="0"/>
              <a:t>naciones</a:t>
            </a:r>
            <a:r>
              <a:rPr lang="en-US" dirty="0" smtClean="0"/>
              <a:t> o </a:t>
            </a:r>
            <a:r>
              <a:rPr lang="en-US" dirty="0" err="1" smtClean="0"/>
              <a:t>grupos</a:t>
            </a:r>
            <a:r>
              <a:rPr lang="en-US" dirty="0" smtClean="0"/>
              <a:t> de personas (Hech.1:8).</a:t>
            </a:r>
          </a:p>
          <a:p>
            <a:pPr lvl="1">
              <a:lnSpc>
                <a:spcPct val="90000"/>
              </a:lnSpc>
            </a:pPr>
            <a:endParaRPr lang="en-US" dirty="0"/>
          </a:p>
          <a:p>
            <a:pPr lvl="1">
              <a:lnSpc>
                <a:spcPct val="90000"/>
              </a:lnSpc>
            </a:pPr>
            <a:r>
              <a:rPr lang="en-US" dirty="0" err="1" smtClean="0"/>
              <a:t>Plantando</a:t>
            </a:r>
            <a:r>
              <a:rPr lang="en-US" dirty="0" smtClean="0"/>
              <a:t> </a:t>
            </a:r>
            <a:r>
              <a:rPr lang="en-US" dirty="0" err="1" smtClean="0"/>
              <a:t>iglesias</a:t>
            </a:r>
            <a:r>
              <a:rPr lang="en-US" dirty="0" smtClean="0"/>
              <a:t> </a:t>
            </a:r>
            <a:r>
              <a:rPr lang="en-US" dirty="0" err="1" smtClean="0"/>
              <a:t>nativas</a:t>
            </a:r>
            <a:endParaRPr lang="en-US" dirty="0" smtClean="0"/>
          </a:p>
          <a:p>
            <a:pPr lvl="2">
              <a:lnSpc>
                <a:spcPct val="90000"/>
              </a:lnSpc>
            </a:pPr>
            <a:r>
              <a:rPr lang="en-US" dirty="0" err="1" smtClean="0"/>
              <a:t>Instrucción</a:t>
            </a:r>
            <a:endParaRPr lang="en-US" dirty="0" smtClean="0"/>
          </a:p>
          <a:p>
            <a:pPr lvl="2">
              <a:lnSpc>
                <a:spcPct val="90000"/>
              </a:lnSpc>
            </a:pPr>
            <a:r>
              <a:rPr lang="en-US" dirty="0" err="1" smtClean="0"/>
              <a:t>Bautismo</a:t>
            </a:r>
            <a:endParaRPr lang="en-US" dirty="0" smtClean="0"/>
          </a:p>
          <a:p>
            <a:pPr lvl="2">
              <a:lnSpc>
                <a:spcPct val="90000"/>
              </a:lnSpc>
            </a:pPr>
            <a:r>
              <a:rPr lang="en-US" dirty="0" err="1" smtClean="0"/>
              <a:t>Discipulado</a:t>
            </a:r>
            <a:endParaRPr lang="en-US" dirty="0" smtClean="0"/>
          </a:p>
          <a:p>
            <a:pPr lvl="1">
              <a:lnSpc>
                <a:spcPct val="90000"/>
              </a:lnSpc>
            </a:pPr>
            <a:endParaRPr lang="en-US" dirty="0" smtClean="0"/>
          </a:p>
        </p:txBody>
      </p:sp>
      <p:pic>
        <p:nvPicPr>
          <p:cNvPr id="2" name="Imagen 1"/>
          <p:cNvPicPr>
            <a:picLocks noChangeAspect="1"/>
          </p:cNvPicPr>
          <p:nvPr/>
        </p:nvPicPr>
        <p:blipFill>
          <a:blip r:embed="rId2"/>
          <a:stretch>
            <a:fillRect/>
          </a:stretch>
        </p:blipFill>
        <p:spPr>
          <a:xfrm>
            <a:off x="533400" y="2209800"/>
            <a:ext cx="26289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3165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762000"/>
            <a:ext cx="8458200" cy="563563"/>
          </a:xfrm>
        </p:spPr>
        <p:txBody>
          <a:bodyPr/>
          <a:lstStyle/>
          <a:p>
            <a:r>
              <a:rPr lang="en-US" dirty="0" smtClean="0"/>
              <a:t>LA GRAN COMISIÓN EN EL NT</a:t>
            </a:r>
            <a:endParaRPr lang="en-US" dirty="0"/>
          </a:p>
        </p:txBody>
      </p:sp>
      <p:sp>
        <p:nvSpPr>
          <p:cNvPr id="64515" name="Rectangle 3"/>
          <p:cNvSpPr>
            <a:spLocks noGrp="1" noChangeArrowheads="1"/>
          </p:cNvSpPr>
          <p:nvPr>
            <p:ph type="body" idx="1"/>
          </p:nvPr>
        </p:nvSpPr>
        <p:spPr>
          <a:xfrm>
            <a:off x="304800" y="1447800"/>
            <a:ext cx="8229600" cy="4419600"/>
          </a:xfrm>
        </p:spPr>
        <p:txBody>
          <a:bodyPr/>
          <a:lstStyle/>
          <a:p>
            <a:pPr lvl="1"/>
            <a:r>
              <a:rPr lang="es-PE" sz="2400" dirty="0" smtClean="0"/>
              <a:t>Comenzando con la gran dispersión de los creyentes en Jerusalén (Hech.8:1), el Nuevo Testamento registra varias historias del trabajo de multiplicación de iglesias (Hech.9:31).</a:t>
            </a:r>
          </a:p>
          <a:p>
            <a:pPr lvl="1"/>
            <a:endParaRPr lang="es-PE" sz="2400" dirty="0" smtClean="0"/>
          </a:p>
          <a:p>
            <a:pPr lvl="2"/>
            <a:r>
              <a:rPr lang="es-PE" sz="2000" dirty="0" smtClean="0"/>
              <a:t>La iglesia apostólica se reunía y se multiplicaba en los hogares (Col.4:15; Rom.16:5; Fil.2).</a:t>
            </a:r>
          </a:p>
          <a:p>
            <a:pPr lvl="2"/>
            <a:r>
              <a:rPr lang="es-PE" sz="2000" dirty="0" smtClean="0"/>
              <a:t>Pablo en su ministerio multiplicaba discípulos e iglesias por dondequiera que fuese (Hech.14:21-23).</a:t>
            </a:r>
          </a:p>
          <a:p>
            <a:pPr lvl="2"/>
            <a:r>
              <a:rPr lang="es-PE" sz="2000" dirty="0" smtClean="0"/>
              <a:t>Multiplicación de líderes formadores de líderes (2Tim.2:2).</a:t>
            </a:r>
          </a:p>
          <a:p>
            <a:pPr lvl="2"/>
            <a:r>
              <a:rPr lang="es-PE" sz="2000" dirty="0" smtClean="0"/>
              <a:t>Esta estrategia revolucionó las ciudades (Hech.19:10).</a:t>
            </a:r>
          </a:p>
          <a:p>
            <a:pPr lvl="1"/>
            <a:endParaRPr lang="en-US" dirty="0" smtClean="0"/>
          </a:p>
        </p:txBody>
      </p:sp>
    </p:spTree>
    <p:extLst>
      <p:ext uri="{BB962C8B-B14F-4D97-AF65-F5344CB8AC3E}">
        <p14:creationId xmlns:p14="http://schemas.microsoft.com/office/powerpoint/2010/main" xmlns="" val="23320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762000"/>
            <a:ext cx="8458200" cy="563563"/>
          </a:xfrm>
        </p:spPr>
        <p:txBody>
          <a:bodyPr/>
          <a:lstStyle/>
          <a:p>
            <a:r>
              <a:rPr lang="en-US" sz="2600" dirty="0" smtClean="0"/>
              <a:t>PRINCIPIO DE LA MULTIPLICACIÓN</a:t>
            </a:r>
            <a:endParaRPr lang="en-US" sz="2600" dirty="0"/>
          </a:p>
        </p:txBody>
      </p:sp>
      <p:grpSp>
        <p:nvGrpSpPr>
          <p:cNvPr id="2" name="Agrupar 1"/>
          <p:cNvGrpSpPr/>
          <p:nvPr/>
        </p:nvGrpSpPr>
        <p:grpSpPr>
          <a:xfrm>
            <a:off x="1219200" y="1600200"/>
            <a:ext cx="6858000" cy="788987"/>
            <a:chOff x="1219200" y="1878013"/>
            <a:chExt cx="6858000" cy="788987"/>
          </a:xfrm>
        </p:grpSpPr>
        <p:grpSp>
          <p:nvGrpSpPr>
            <p:cNvPr id="65539" name="Group 3"/>
            <p:cNvGrpSpPr>
              <a:grpSpLocks/>
            </p:cNvGrpSpPr>
            <p:nvPr/>
          </p:nvGrpSpPr>
          <p:grpSpPr bwMode="auto">
            <a:xfrm>
              <a:off x="1219200" y="1878013"/>
              <a:ext cx="1724025" cy="482600"/>
              <a:chOff x="816" y="2304"/>
              <a:chExt cx="1440" cy="448"/>
            </a:xfrm>
          </p:grpSpPr>
          <p:sp>
            <p:nvSpPr>
              <p:cNvPr id="65540" name="Freeform 4"/>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s-ES"/>
              </a:p>
            </p:txBody>
          </p:sp>
          <p:sp>
            <p:nvSpPr>
              <p:cNvPr id="65541" name="Rectangle 5"/>
              <p:cNvSpPr>
                <a:spLocks noChangeArrowheads="1"/>
              </p:cNvSpPr>
              <p:nvPr/>
            </p:nvSpPr>
            <p:spPr bwMode="gray">
              <a:xfrm>
                <a:off x="816" y="2304"/>
                <a:ext cx="1440" cy="393"/>
              </a:xfrm>
              <a:prstGeom prst="rect">
                <a:avLst/>
              </a:prstGeom>
              <a:gradFill rotWithShape="1">
                <a:gsLst>
                  <a:gs pos="0">
                    <a:schemeClr val="accent1"/>
                  </a:gs>
                  <a:gs pos="50000">
                    <a:schemeClr val="accent1">
                      <a:gamma/>
                      <a:tint val="57647"/>
                      <a:invGamma/>
                    </a:schemeClr>
                  </a:gs>
                  <a:gs pos="100000">
                    <a:schemeClr val="accent1"/>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err="1" smtClean="0">
                    <a:effectLst>
                      <a:outerShdw blurRad="38100" dist="38100" dir="2700000" algn="tl">
                        <a:srgbClr val="000000"/>
                      </a:outerShdw>
                    </a:effectLst>
                    <a:latin typeface="Trebuchet MS"/>
                    <a:cs typeface="Trebuchet MS"/>
                  </a:rPr>
                  <a:t>Manzana</a:t>
                </a:r>
                <a:endParaRPr lang="en-US" b="1" dirty="0">
                  <a:effectLst>
                    <a:outerShdw blurRad="38100" dist="38100" dir="2700000" algn="tl">
                      <a:srgbClr val="000000"/>
                    </a:outerShdw>
                  </a:effectLst>
                  <a:latin typeface="Trebuchet MS"/>
                  <a:cs typeface="Trebuchet MS"/>
                </a:endParaRPr>
              </a:p>
            </p:txBody>
          </p:sp>
        </p:grpSp>
        <p:cxnSp>
          <p:nvCxnSpPr>
            <p:cNvPr id="65551" name="AutoShape 15"/>
            <p:cNvCxnSpPr>
              <a:cxnSpLocks noChangeShapeType="1"/>
            </p:cNvCxnSpPr>
            <p:nvPr/>
          </p:nvCxnSpPr>
          <p:spPr bwMode="gray">
            <a:xfrm>
              <a:off x="2075782" y="23622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5554" name="Line 18"/>
            <p:cNvSpPr>
              <a:spLocks noChangeShapeType="1"/>
            </p:cNvSpPr>
            <p:nvPr/>
          </p:nvSpPr>
          <p:spPr bwMode="auto">
            <a:xfrm>
              <a:off x="2133600" y="2438400"/>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65557" name="Text Box 21"/>
            <p:cNvSpPr txBox="1">
              <a:spLocks noChangeArrowheads="1"/>
            </p:cNvSpPr>
            <p:nvPr/>
          </p:nvSpPr>
          <p:spPr bwMode="auto">
            <a:xfrm>
              <a:off x="3429000" y="1905000"/>
              <a:ext cx="183143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MANZANOS</a:t>
              </a:r>
              <a:endParaRPr lang="en-US" sz="1400" b="1" dirty="0">
                <a:solidFill>
                  <a:srgbClr val="000000"/>
                </a:solidFill>
                <a:latin typeface="Trebuchet MS"/>
                <a:cs typeface="Trebuchet MS"/>
              </a:endParaRPr>
            </a:p>
          </p:txBody>
        </p:sp>
      </p:grpSp>
      <p:grpSp>
        <p:nvGrpSpPr>
          <p:cNvPr id="3" name="Agrupar 2"/>
          <p:cNvGrpSpPr/>
          <p:nvPr/>
        </p:nvGrpSpPr>
        <p:grpSpPr>
          <a:xfrm>
            <a:off x="1219200" y="2438400"/>
            <a:ext cx="6858000" cy="788987"/>
            <a:chOff x="1219200" y="2716213"/>
            <a:chExt cx="6858000" cy="788987"/>
          </a:xfrm>
        </p:grpSpPr>
        <p:grpSp>
          <p:nvGrpSpPr>
            <p:cNvPr id="65542" name="Group 6"/>
            <p:cNvGrpSpPr>
              <a:grpSpLocks/>
            </p:cNvGrpSpPr>
            <p:nvPr/>
          </p:nvGrpSpPr>
          <p:grpSpPr bwMode="auto">
            <a:xfrm>
              <a:off x="1219200" y="2716213"/>
              <a:ext cx="1724025" cy="482600"/>
              <a:chOff x="816" y="2304"/>
              <a:chExt cx="1440" cy="448"/>
            </a:xfrm>
          </p:grpSpPr>
          <p:sp>
            <p:nvSpPr>
              <p:cNvPr id="65543" name="Freeform 7"/>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s-ES"/>
              </a:p>
            </p:txBody>
          </p:sp>
          <p:sp>
            <p:nvSpPr>
              <p:cNvPr id="65544" name="Rectangle 8"/>
              <p:cNvSpPr>
                <a:spLocks noChangeArrowheads="1"/>
              </p:cNvSpPr>
              <p:nvPr/>
            </p:nvSpPr>
            <p:spPr bwMode="gray">
              <a:xfrm>
                <a:off x="816" y="2304"/>
                <a:ext cx="1440" cy="393"/>
              </a:xfrm>
              <a:prstGeom prst="rect">
                <a:avLst/>
              </a:prstGeom>
              <a:gradFill rotWithShape="1">
                <a:gsLst>
                  <a:gs pos="0">
                    <a:schemeClr val="hlink"/>
                  </a:gs>
                  <a:gs pos="50000">
                    <a:schemeClr val="hlink">
                      <a:gamma/>
                      <a:tint val="57647"/>
                      <a:invGamma/>
                    </a:schemeClr>
                  </a:gs>
                  <a:gs pos="100000">
                    <a:schemeClr val="hlink"/>
                  </a:gs>
                </a:gsLst>
                <a:lin ang="27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sz="1700" b="1" dirty="0" err="1" smtClean="0">
                    <a:effectLst>
                      <a:outerShdw blurRad="38100" dist="38100" dir="2700000" algn="tl">
                        <a:srgbClr val="000000"/>
                      </a:outerShdw>
                    </a:effectLst>
                    <a:latin typeface="Trebuchet MS"/>
                    <a:cs typeface="Trebuchet MS"/>
                  </a:rPr>
                  <a:t>Grupo</a:t>
                </a:r>
                <a:r>
                  <a:rPr lang="en-US" sz="1700" b="1" dirty="0" smtClean="0">
                    <a:effectLst>
                      <a:outerShdw blurRad="38100" dist="38100" dir="2700000" algn="tl">
                        <a:srgbClr val="000000"/>
                      </a:outerShdw>
                    </a:effectLst>
                    <a:latin typeface="Trebuchet MS"/>
                    <a:cs typeface="Trebuchet MS"/>
                  </a:rPr>
                  <a:t> </a:t>
                </a:r>
                <a:r>
                  <a:rPr lang="en-US" sz="1700" b="1" dirty="0" err="1" smtClean="0">
                    <a:effectLst>
                      <a:outerShdw blurRad="38100" dist="38100" dir="2700000" algn="tl">
                        <a:srgbClr val="000000"/>
                      </a:outerShdw>
                    </a:effectLst>
                    <a:latin typeface="Trebuchet MS"/>
                    <a:cs typeface="Trebuchet MS"/>
                  </a:rPr>
                  <a:t>Pequeño</a:t>
                </a:r>
                <a:endParaRPr lang="en-US" sz="1700" b="1" dirty="0">
                  <a:effectLst>
                    <a:outerShdw blurRad="38100" dist="38100" dir="2700000" algn="tl">
                      <a:srgbClr val="000000"/>
                    </a:outerShdw>
                  </a:effectLst>
                  <a:latin typeface="Trebuchet MS"/>
                  <a:cs typeface="Trebuchet MS"/>
                </a:endParaRPr>
              </a:p>
            </p:txBody>
          </p:sp>
        </p:grpSp>
        <p:sp>
          <p:nvSpPr>
            <p:cNvPr id="65555" name="Line 19"/>
            <p:cNvSpPr>
              <a:spLocks noChangeShapeType="1"/>
            </p:cNvSpPr>
            <p:nvPr/>
          </p:nvSpPr>
          <p:spPr bwMode="auto">
            <a:xfrm>
              <a:off x="2133600" y="3276600"/>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65558" name="Text Box 22"/>
            <p:cNvSpPr txBox="1">
              <a:spLocks noChangeArrowheads="1"/>
            </p:cNvSpPr>
            <p:nvPr/>
          </p:nvSpPr>
          <p:spPr bwMode="auto">
            <a:xfrm>
              <a:off x="3429000" y="2743200"/>
              <a:ext cx="25378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GRUPOS PEQUEÑOS</a:t>
              </a:r>
              <a:endParaRPr lang="en-US" sz="1400" b="1" dirty="0">
                <a:solidFill>
                  <a:srgbClr val="000000"/>
                </a:solidFill>
                <a:latin typeface="Trebuchet MS"/>
                <a:cs typeface="Trebuchet MS"/>
              </a:endParaRPr>
            </a:p>
          </p:txBody>
        </p:sp>
        <p:cxnSp>
          <p:nvCxnSpPr>
            <p:cNvPr id="35" name="AutoShape 15"/>
            <p:cNvCxnSpPr>
              <a:cxnSpLocks noChangeShapeType="1"/>
            </p:cNvCxnSpPr>
            <p:nvPr/>
          </p:nvCxnSpPr>
          <p:spPr bwMode="gray">
            <a:xfrm>
              <a:off x="2075782" y="32004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 name="Agrupar 3"/>
          <p:cNvGrpSpPr/>
          <p:nvPr/>
        </p:nvGrpSpPr>
        <p:grpSpPr>
          <a:xfrm>
            <a:off x="1219200" y="3308350"/>
            <a:ext cx="6858000" cy="757237"/>
            <a:chOff x="1219200" y="3586163"/>
            <a:chExt cx="6858000" cy="757237"/>
          </a:xfrm>
        </p:grpSpPr>
        <p:grpSp>
          <p:nvGrpSpPr>
            <p:cNvPr id="65545" name="Group 9"/>
            <p:cNvGrpSpPr>
              <a:grpSpLocks/>
            </p:cNvGrpSpPr>
            <p:nvPr/>
          </p:nvGrpSpPr>
          <p:grpSpPr bwMode="auto">
            <a:xfrm>
              <a:off x="1219200" y="3586163"/>
              <a:ext cx="1724025" cy="482600"/>
              <a:chOff x="816" y="2304"/>
              <a:chExt cx="1440" cy="448"/>
            </a:xfrm>
          </p:grpSpPr>
          <p:sp>
            <p:nvSpPr>
              <p:cNvPr id="65546" name="Freeform 10"/>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w="0">
                <a:solidFill>
                  <a:srgbClr val="DF5908"/>
                </a:solidFill>
                <a:prstDash val="solid"/>
                <a:round/>
                <a:headEnd/>
                <a:tailEnd/>
              </a:ln>
              <a:extLst/>
            </p:spPr>
            <p:txBody>
              <a:bodyPr/>
              <a:lstStyle/>
              <a:p>
                <a:endParaRPr lang="es-ES"/>
              </a:p>
            </p:txBody>
          </p:sp>
          <p:sp>
            <p:nvSpPr>
              <p:cNvPr id="65547" name="Rectangle 11"/>
              <p:cNvSpPr>
                <a:spLocks noChangeArrowheads="1"/>
              </p:cNvSpPr>
              <p:nvPr/>
            </p:nvSpPr>
            <p:spPr bwMode="gray">
              <a:xfrm>
                <a:off x="816" y="2304"/>
                <a:ext cx="1440" cy="393"/>
              </a:xfrm>
              <a:prstGeom prst="rect">
                <a:avLst/>
              </a:prstGeom>
              <a:gradFill rotWithShape="1">
                <a:gsLst>
                  <a:gs pos="0">
                    <a:schemeClr val="tx2"/>
                  </a:gs>
                  <a:gs pos="50000">
                    <a:schemeClr val="tx2">
                      <a:gamma/>
                      <a:tint val="57647"/>
                      <a:invGamma/>
                    </a:schemeClr>
                  </a:gs>
                  <a:gs pos="100000">
                    <a:schemeClr val="tx2"/>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err="1" smtClean="0">
                    <a:effectLst>
                      <a:outerShdw blurRad="38100" dist="38100" dir="2700000" algn="tl">
                        <a:srgbClr val="000000"/>
                      </a:outerShdw>
                    </a:effectLst>
                    <a:latin typeface="Trebuchet MS"/>
                    <a:cs typeface="Trebuchet MS"/>
                  </a:rPr>
                  <a:t>Iglesia</a:t>
                </a:r>
                <a:endParaRPr lang="en-US" b="1" dirty="0">
                  <a:effectLst>
                    <a:outerShdw blurRad="38100" dist="38100" dir="2700000" algn="tl">
                      <a:srgbClr val="000000"/>
                    </a:outerShdw>
                  </a:effectLst>
                  <a:latin typeface="Trebuchet MS"/>
                  <a:cs typeface="Trebuchet MS"/>
                </a:endParaRPr>
              </a:p>
            </p:txBody>
          </p:sp>
        </p:grpSp>
        <p:sp>
          <p:nvSpPr>
            <p:cNvPr id="65556" name="Line 20"/>
            <p:cNvSpPr>
              <a:spLocks noChangeShapeType="1"/>
            </p:cNvSpPr>
            <p:nvPr/>
          </p:nvSpPr>
          <p:spPr bwMode="auto">
            <a:xfrm>
              <a:off x="2133600" y="4191000"/>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sp>
          <p:nvSpPr>
            <p:cNvPr id="65559" name="Text Box 23"/>
            <p:cNvSpPr txBox="1">
              <a:spLocks noChangeArrowheads="1"/>
            </p:cNvSpPr>
            <p:nvPr/>
          </p:nvSpPr>
          <p:spPr bwMode="auto">
            <a:xfrm>
              <a:off x="3429000" y="3662363"/>
              <a:ext cx="1605265" cy="30777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NUEVAS IGLESIAS</a:t>
              </a:r>
              <a:endParaRPr lang="en-US" sz="1400" b="1" dirty="0">
                <a:solidFill>
                  <a:srgbClr val="000000"/>
                </a:solidFill>
                <a:latin typeface="Trebuchet MS"/>
                <a:cs typeface="Trebuchet MS"/>
              </a:endParaRPr>
            </a:p>
          </p:txBody>
        </p:sp>
        <p:cxnSp>
          <p:nvCxnSpPr>
            <p:cNvPr id="36" name="AutoShape 15"/>
            <p:cNvCxnSpPr>
              <a:cxnSpLocks noChangeShapeType="1"/>
            </p:cNvCxnSpPr>
            <p:nvPr/>
          </p:nvCxnSpPr>
          <p:spPr bwMode="gray">
            <a:xfrm>
              <a:off x="2075782" y="40386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6" name="Agrupar 5"/>
          <p:cNvGrpSpPr/>
          <p:nvPr/>
        </p:nvGrpSpPr>
        <p:grpSpPr>
          <a:xfrm>
            <a:off x="1219200" y="4954587"/>
            <a:ext cx="4317731" cy="482600"/>
            <a:chOff x="1219200" y="5232400"/>
            <a:chExt cx="4317731" cy="482600"/>
          </a:xfrm>
        </p:grpSpPr>
        <p:grpSp>
          <p:nvGrpSpPr>
            <p:cNvPr id="37" name="Group 12"/>
            <p:cNvGrpSpPr>
              <a:grpSpLocks/>
            </p:cNvGrpSpPr>
            <p:nvPr/>
          </p:nvGrpSpPr>
          <p:grpSpPr bwMode="auto">
            <a:xfrm>
              <a:off x="1219200" y="5232400"/>
              <a:ext cx="1724025" cy="482600"/>
              <a:chOff x="816" y="2304"/>
              <a:chExt cx="1440" cy="448"/>
            </a:xfrm>
          </p:grpSpPr>
          <p:sp>
            <p:nvSpPr>
              <p:cNvPr id="38" name="Freeform 1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a:noFill/>
              </a:ln>
              <a:extLst>
                <a:ext uri="{91240B29-F687-4f45-9708-019B960494DF}">
                  <a14:hiddenLine xmlns:a14="http://schemas.microsoft.com/office/drawing/2010/main" xmlns="" w="0">
                    <a:solidFill>
                      <a:srgbClr val="DF5908"/>
                    </a:solidFill>
                    <a:prstDash val="solid"/>
                    <a:round/>
                    <a:headEnd/>
                    <a:tailEnd/>
                  </a14:hiddenLine>
                </a:ext>
              </a:extLst>
            </p:spPr>
            <p:txBody>
              <a:bodyPr/>
              <a:lstStyle/>
              <a:p>
                <a:endParaRPr lang="es-ES"/>
              </a:p>
            </p:txBody>
          </p:sp>
          <p:sp>
            <p:nvSpPr>
              <p:cNvPr id="39" name="Rectangle 14"/>
              <p:cNvSpPr>
                <a:spLocks noChangeArrowheads="1"/>
              </p:cNvSpPr>
              <p:nvPr/>
            </p:nvSpPr>
            <p:spPr bwMode="gray">
              <a:xfrm>
                <a:off x="816" y="2304"/>
                <a:ext cx="1440" cy="393"/>
              </a:xfrm>
              <a:prstGeom prst="rect">
                <a:avLst/>
              </a:prstGeom>
              <a:solidFill>
                <a:srgbClr val="FF66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smtClean="0">
                    <a:effectLst>
                      <a:outerShdw blurRad="38100" dist="38100" dir="2700000" algn="tl">
                        <a:srgbClr val="000000"/>
                      </a:outerShdw>
                    </a:effectLst>
                    <a:latin typeface="Trebuchet MS"/>
                    <a:cs typeface="Trebuchet MS"/>
                  </a:rPr>
                  <a:t>Evangelista</a:t>
                </a:r>
                <a:endParaRPr lang="en-US" b="1" dirty="0">
                  <a:effectLst>
                    <a:outerShdw blurRad="38100" dist="38100" dir="2700000" algn="tl">
                      <a:srgbClr val="000000"/>
                    </a:outerShdw>
                  </a:effectLst>
                  <a:latin typeface="Trebuchet MS"/>
                  <a:cs typeface="Trebuchet MS"/>
                </a:endParaRPr>
              </a:p>
            </p:txBody>
          </p:sp>
        </p:grpSp>
        <p:sp>
          <p:nvSpPr>
            <p:cNvPr id="41" name="Text Box 24"/>
            <p:cNvSpPr txBox="1">
              <a:spLocks noChangeArrowheads="1"/>
            </p:cNvSpPr>
            <p:nvPr/>
          </p:nvSpPr>
          <p:spPr bwMode="auto">
            <a:xfrm>
              <a:off x="3429000" y="5335587"/>
              <a:ext cx="210793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EVANGELISTAS</a:t>
              </a:r>
              <a:endParaRPr lang="en-US" sz="1400" b="1" dirty="0">
                <a:solidFill>
                  <a:srgbClr val="000000"/>
                </a:solidFill>
                <a:latin typeface="Trebuchet MS"/>
                <a:cs typeface="Trebuchet MS"/>
              </a:endParaRPr>
            </a:p>
          </p:txBody>
        </p:sp>
      </p:grpSp>
      <p:grpSp>
        <p:nvGrpSpPr>
          <p:cNvPr id="5" name="Agrupar 4"/>
          <p:cNvGrpSpPr/>
          <p:nvPr/>
        </p:nvGrpSpPr>
        <p:grpSpPr>
          <a:xfrm>
            <a:off x="1219200" y="4114800"/>
            <a:ext cx="6858000" cy="788987"/>
            <a:chOff x="1219200" y="4392613"/>
            <a:chExt cx="6858000" cy="788987"/>
          </a:xfrm>
        </p:grpSpPr>
        <p:grpSp>
          <p:nvGrpSpPr>
            <p:cNvPr id="65548" name="Group 12"/>
            <p:cNvGrpSpPr>
              <a:grpSpLocks/>
            </p:cNvGrpSpPr>
            <p:nvPr/>
          </p:nvGrpSpPr>
          <p:grpSpPr bwMode="auto">
            <a:xfrm>
              <a:off x="1219200" y="4392613"/>
              <a:ext cx="1724025" cy="482600"/>
              <a:chOff x="816" y="2304"/>
              <a:chExt cx="1440" cy="448"/>
            </a:xfrm>
          </p:grpSpPr>
          <p:sp>
            <p:nvSpPr>
              <p:cNvPr id="65549" name="Freeform 13"/>
              <p:cNvSpPr>
                <a:spLocks/>
              </p:cNvSpPr>
              <p:nvPr/>
            </p:nvSpPr>
            <p:spPr bwMode="gray">
              <a:xfrm>
                <a:off x="901" y="2562"/>
                <a:ext cx="1270" cy="190"/>
              </a:xfrm>
              <a:custGeom>
                <a:avLst/>
                <a:gdLst>
                  <a:gd name="T0" fmla="*/ 1120 w 1120"/>
                  <a:gd name="T1" fmla="*/ 252 h 252"/>
                  <a:gd name="T2" fmla="*/ 1116 w 1120"/>
                  <a:gd name="T3" fmla="*/ 250 h 252"/>
                  <a:gd name="T4" fmla="*/ 1100 w 1120"/>
                  <a:gd name="T5" fmla="*/ 246 h 252"/>
                  <a:gd name="T6" fmla="*/ 1074 w 1120"/>
                  <a:gd name="T7" fmla="*/ 240 h 252"/>
                  <a:gd name="T8" fmla="*/ 1038 w 1120"/>
                  <a:gd name="T9" fmla="*/ 232 h 252"/>
                  <a:gd name="T10" fmla="*/ 992 w 1120"/>
                  <a:gd name="T11" fmla="*/ 222 h 252"/>
                  <a:gd name="T12" fmla="*/ 938 w 1120"/>
                  <a:gd name="T13" fmla="*/ 212 h 252"/>
                  <a:gd name="T14" fmla="*/ 876 w 1120"/>
                  <a:gd name="T15" fmla="*/ 204 h 252"/>
                  <a:gd name="T16" fmla="*/ 806 w 1120"/>
                  <a:gd name="T17" fmla="*/ 196 h 252"/>
                  <a:gd name="T18" fmla="*/ 730 w 1120"/>
                  <a:gd name="T19" fmla="*/ 190 h 252"/>
                  <a:gd name="T20" fmla="*/ 646 w 1120"/>
                  <a:gd name="T21" fmla="*/ 184 h 252"/>
                  <a:gd name="T22" fmla="*/ 556 w 1120"/>
                  <a:gd name="T23" fmla="*/ 184 h 252"/>
                  <a:gd name="T24" fmla="*/ 466 w 1120"/>
                  <a:gd name="T25" fmla="*/ 184 h 252"/>
                  <a:gd name="T26" fmla="*/ 384 w 1120"/>
                  <a:gd name="T27" fmla="*/ 190 h 252"/>
                  <a:gd name="T28" fmla="*/ 308 w 1120"/>
                  <a:gd name="T29" fmla="*/ 196 h 252"/>
                  <a:gd name="T30" fmla="*/ 238 w 1120"/>
                  <a:gd name="T31" fmla="*/ 204 h 252"/>
                  <a:gd name="T32" fmla="*/ 178 w 1120"/>
                  <a:gd name="T33" fmla="*/ 212 h 252"/>
                  <a:gd name="T34" fmla="*/ 126 w 1120"/>
                  <a:gd name="T35" fmla="*/ 222 h 252"/>
                  <a:gd name="T36" fmla="*/ 82 w 1120"/>
                  <a:gd name="T37" fmla="*/ 232 h 252"/>
                  <a:gd name="T38" fmla="*/ 46 w 1120"/>
                  <a:gd name="T39" fmla="*/ 240 h 252"/>
                  <a:gd name="T40" fmla="*/ 20 w 1120"/>
                  <a:gd name="T41" fmla="*/ 246 h 252"/>
                  <a:gd name="T42" fmla="*/ 6 w 1120"/>
                  <a:gd name="T43" fmla="*/ 250 h 252"/>
                  <a:gd name="T44" fmla="*/ 0 w 1120"/>
                  <a:gd name="T45" fmla="*/ 252 h 252"/>
                  <a:gd name="T46" fmla="*/ 0 w 1120"/>
                  <a:gd name="T47" fmla="*/ 62 h 252"/>
                  <a:gd name="T48" fmla="*/ 560 w 1120"/>
                  <a:gd name="T49" fmla="*/ 0 h 252"/>
                  <a:gd name="T50" fmla="*/ 1120 w 1120"/>
                  <a:gd name="T51" fmla="*/ 62 h 252"/>
                  <a:gd name="T52" fmla="*/ 1120 w 1120"/>
                  <a:gd name="T53" fmla="*/ 252 h 252"/>
                  <a:gd name="T54" fmla="*/ 1120 w 1120"/>
                  <a:gd name="T5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chemeClr val="bg1"/>
              </a:solidFill>
              <a:ln w="0">
                <a:solidFill>
                  <a:srgbClr val="DF5908"/>
                </a:solidFill>
                <a:prstDash val="solid"/>
                <a:round/>
                <a:headEnd/>
                <a:tailEnd/>
              </a:ln>
              <a:extLst/>
            </p:spPr>
            <p:txBody>
              <a:bodyPr/>
              <a:lstStyle/>
              <a:p>
                <a:endParaRPr lang="es-ES"/>
              </a:p>
            </p:txBody>
          </p:sp>
          <p:sp>
            <p:nvSpPr>
              <p:cNvPr id="65550" name="Rectangle 14"/>
              <p:cNvSpPr>
                <a:spLocks noChangeArrowheads="1"/>
              </p:cNvSpPr>
              <p:nvPr/>
            </p:nvSpPr>
            <p:spPr bwMode="gray">
              <a:xfrm>
                <a:off x="816" y="2304"/>
                <a:ext cx="1440" cy="393"/>
              </a:xfrm>
              <a:prstGeom prst="rect">
                <a:avLst/>
              </a:prstGeom>
              <a:gradFill rotWithShape="1">
                <a:gsLst>
                  <a:gs pos="0">
                    <a:schemeClr val="folHlink"/>
                  </a:gs>
                  <a:gs pos="50000">
                    <a:schemeClr val="folHlink">
                      <a:gamma/>
                      <a:tint val="57647"/>
                      <a:invGamma/>
                    </a:schemeClr>
                  </a:gs>
                  <a:gs pos="100000">
                    <a:schemeClr val="folHlink"/>
                  </a:gs>
                </a:gsLst>
                <a:lin ang="27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76200" dir="10800000" kx="-3284103" algn="br" rotWithShape="0">
                        <a:schemeClr val="bg2">
                          <a:alpha val="50000"/>
                        </a:schemeClr>
                      </a:outerShdw>
                    </a:effectLst>
                  </a14:hiddenEffects>
                </a:ext>
              </a:extLst>
            </p:spPr>
            <p:txBody>
              <a:bodyPr wrap="none" anchor="ctr"/>
              <a:lstStyle/>
              <a:p>
                <a:pPr algn="ctr" eaLnBrk="0" hangingPunct="0"/>
                <a:r>
                  <a:rPr lang="en-US" b="1" dirty="0" err="1" smtClean="0">
                    <a:effectLst>
                      <a:outerShdw blurRad="38100" dist="38100" dir="2700000" algn="tl">
                        <a:srgbClr val="000000"/>
                      </a:outerShdw>
                    </a:effectLst>
                    <a:latin typeface="Trebuchet MS"/>
                    <a:cs typeface="Trebuchet MS"/>
                  </a:rPr>
                  <a:t>Líder</a:t>
                </a:r>
                <a:endParaRPr lang="en-US" b="1" dirty="0">
                  <a:effectLst>
                    <a:outerShdw blurRad="38100" dist="38100" dir="2700000" algn="tl">
                      <a:srgbClr val="000000"/>
                    </a:outerShdw>
                  </a:effectLst>
                  <a:latin typeface="Trebuchet MS"/>
                  <a:cs typeface="Trebuchet MS"/>
                </a:endParaRPr>
              </a:p>
            </p:txBody>
          </p:sp>
        </p:grpSp>
        <p:sp>
          <p:nvSpPr>
            <p:cNvPr id="65560" name="Text Box 24"/>
            <p:cNvSpPr txBox="1">
              <a:spLocks noChangeArrowheads="1"/>
            </p:cNvSpPr>
            <p:nvPr/>
          </p:nvSpPr>
          <p:spPr bwMode="auto">
            <a:xfrm>
              <a:off x="3429000" y="4495800"/>
              <a:ext cx="1582297" cy="30777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400" b="1" dirty="0" smtClean="0">
                  <a:solidFill>
                    <a:srgbClr val="000000"/>
                  </a:solidFill>
                  <a:latin typeface="Trebuchet MS"/>
                  <a:cs typeface="Trebuchet MS"/>
                </a:rPr>
                <a:t>NUEVOS LÍDERES</a:t>
              </a:r>
              <a:endParaRPr lang="en-US" sz="1400" b="1" dirty="0">
                <a:solidFill>
                  <a:srgbClr val="000000"/>
                </a:solidFill>
                <a:latin typeface="Trebuchet MS"/>
                <a:cs typeface="Trebuchet MS"/>
              </a:endParaRPr>
            </a:p>
          </p:txBody>
        </p:sp>
        <p:sp>
          <p:nvSpPr>
            <p:cNvPr id="40" name="Line 20"/>
            <p:cNvSpPr>
              <a:spLocks noChangeShapeType="1"/>
            </p:cNvSpPr>
            <p:nvPr/>
          </p:nvSpPr>
          <p:spPr bwMode="auto">
            <a:xfrm>
              <a:off x="2133600" y="5030787"/>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cxnSp>
          <p:nvCxnSpPr>
            <p:cNvPr id="42" name="AutoShape 15"/>
            <p:cNvCxnSpPr>
              <a:cxnSpLocks noChangeShapeType="1"/>
            </p:cNvCxnSpPr>
            <p:nvPr/>
          </p:nvCxnSpPr>
          <p:spPr bwMode="gray">
            <a:xfrm>
              <a:off x="2075782" y="48768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nvGrpSpPr>
          <p:cNvPr id="43" name="Agrupar 4"/>
          <p:cNvGrpSpPr/>
          <p:nvPr/>
        </p:nvGrpSpPr>
        <p:grpSpPr>
          <a:xfrm>
            <a:off x="2075782" y="5437187"/>
            <a:ext cx="6001418" cy="304800"/>
            <a:chOff x="2075782" y="4876800"/>
            <a:chExt cx="6001418" cy="304800"/>
          </a:xfrm>
        </p:grpSpPr>
        <p:sp>
          <p:nvSpPr>
            <p:cNvPr id="46" name="Line 20"/>
            <p:cNvSpPr>
              <a:spLocks noChangeShapeType="1"/>
            </p:cNvSpPr>
            <p:nvPr/>
          </p:nvSpPr>
          <p:spPr bwMode="auto">
            <a:xfrm>
              <a:off x="2133600" y="5030787"/>
              <a:ext cx="5943600" cy="0"/>
            </a:xfrm>
            <a:prstGeom prst="line">
              <a:avLst/>
            </a:prstGeom>
            <a:noFill/>
            <a:ln w="38100" cap="rnd">
              <a:solidFill>
                <a:srgbClr val="020202"/>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s-ES"/>
            </a:p>
          </p:txBody>
        </p:sp>
        <p:cxnSp>
          <p:nvCxnSpPr>
            <p:cNvPr id="47" name="AutoShape 15"/>
            <p:cNvCxnSpPr>
              <a:cxnSpLocks noChangeShapeType="1"/>
            </p:cNvCxnSpPr>
            <p:nvPr/>
          </p:nvCxnSpPr>
          <p:spPr bwMode="gray">
            <a:xfrm>
              <a:off x="2075782" y="4876800"/>
              <a:ext cx="0" cy="304800"/>
            </a:xfrm>
            <a:prstGeom prst="straightConnector1">
              <a:avLst/>
            </a:prstGeom>
            <a:noFill/>
            <a:ln w="9525">
              <a:solidFill>
                <a:srgbClr val="02020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AutoShape 4"/>
          <p:cNvSpPr>
            <a:spLocks noChangeArrowheads="1"/>
          </p:cNvSpPr>
          <p:nvPr/>
        </p:nvSpPr>
        <p:spPr bwMode="invGray">
          <a:xfrm>
            <a:off x="5715000" y="3703638"/>
            <a:ext cx="2917825" cy="2544762"/>
          </a:xfrm>
          <a:prstGeom prst="roundRect">
            <a:avLst>
              <a:gd name="adj" fmla="val 16667"/>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endParaRPr lang="es-ES">
              <a:latin typeface="Verdana" charset="0"/>
            </a:endParaRPr>
          </a:p>
        </p:txBody>
      </p:sp>
      <p:sp>
        <p:nvSpPr>
          <p:cNvPr id="66565" name="Text Box 5"/>
          <p:cNvSpPr txBox="1">
            <a:spLocks noChangeArrowheads="1"/>
          </p:cNvSpPr>
          <p:nvPr/>
        </p:nvSpPr>
        <p:spPr bwMode="auto">
          <a:xfrm>
            <a:off x="5715000" y="3733800"/>
            <a:ext cx="29718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n-US" sz="2000" b="1" dirty="0" smtClean="0">
                <a:solidFill>
                  <a:srgbClr val="000000"/>
                </a:solidFill>
                <a:latin typeface="Trebuchet MS"/>
                <a:cs typeface="Trebuchet MS"/>
              </a:rPr>
              <a:t>John Wesley</a:t>
            </a:r>
            <a:endParaRPr lang="en-US"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Intelectual y espiritualmente capacitado.</a:t>
            </a:r>
          </a:p>
          <a:p>
            <a:pPr eaLnBrk="0" hangingPunct="0"/>
            <a:endParaRPr lang="es-PE" sz="1200"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Conversión de millares de nuevos miembros.</a:t>
            </a:r>
          </a:p>
          <a:p>
            <a:pPr eaLnBrk="0" hangingPunct="0"/>
            <a:endParaRPr lang="es-PE" sz="1200"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Desarrolló un sistema multiplicador para atender y capacitar a los nuevos líderes.</a:t>
            </a:r>
          </a:p>
          <a:p>
            <a:pPr eaLnBrk="0" hangingPunct="0"/>
            <a:endParaRPr lang="es-PE" sz="1200"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Estos a su vez se multiplicaban en nuevos discípulos y nuevas iglesias.</a:t>
            </a:r>
          </a:p>
          <a:p>
            <a:pPr eaLnBrk="0" hangingPunct="0"/>
            <a:endParaRPr lang="en-US" sz="1400" dirty="0"/>
          </a:p>
          <a:p>
            <a:pPr eaLnBrk="0" hangingPunct="0"/>
            <a:endParaRPr lang="en-US" sz="1400" dirty="0"/>
          </a:p>
        </p:txBody>
      </p:sp>
      <p:sp>
        <p:nvSpPr>
          <p:cNvPr id="66566" name="AutoShape 6"/>
          <p:cNvSpPr>
            <a:spLocks noChangeArrowheads="1"/>
          </p:cNvSpPr>
          <p:nvPr/>
        </p:nvSpPr>
        <p:spPr bwMode="invGray">
          <a:xfrm>
            <a:off x="228600" y="2743200"/>
            <a:ext cx="2841625" cy="2544762"/>
          </a:xfrm>
          <a:prstGeom prst="roundRect">
            <a:avLst>
              <a:gd name="adj" fmla="val 16667"/>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hangingPunct="0"/>
            <a:endParaRPr lang="es-ES">
              <a:latin typeface="Verdana" charset="0"/>
            </a:endParaRPr>
          </a:p>
        </p:txBody>
      </p:sp>
      <p:sp>
        <p:nvSpPr>
          <p:cNvPr id="66567" name="Text Box 7"/>
          <p:cNvSpPr txBox="1">
            <a:spLocks noChangeArrowheads="1"/>
          </p:cNvSpPr>
          <p:nvPr/>
        </p:nvSpPr>
        <p:spPr bwMode="auto">
          <a:xfrm>
            <a:off x="304800" y="2895600"/>
            <a:ext cx="2895600"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r>
              <a:rPr lang="es-PE" sz="2000" b="1" dirty="0" smtClean="0">
                <a:solidFill>
                  <a:srgbClr val="000000"/>
                </a:solidFill>
                <a:latin typeface="Trebuchet MS"/>
                <a:cs typeface="Trebuchet MS"/>
              </a:rPr>
              <a:t>George </a:t>
            </a:r>
            <a:r>
              <a:rPr lang="es-PE" sz="2000" b="1" dirty="0" err="1" smtClean="0">
                <a:solidFill>
                  <a:srgbClr val="000000"/>
                </a:solidFill>
                <a:latin typeface="Trebuchet MS"/>
                <a:cs typeface="Trebuchet MS"/>
              </a:rPr>
              <a:t>Whitefield</a:t>
            </a:r>
            <a:endParaRPr lang="es-PE" sz="2000" b="1"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Intelectual y espiritualmente capacitado.</a:t>
            </a:r>
          </a:p>
          <a:p>
            <a:pPr eaLnBrk="0" hangingPunct="0"/>
            <a:endParaRPr lang="es-PE" sz="1200"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El “príncipe de los predicadores”.</a:t>
            </a:r>
          </a:p>
          <a:p>
            <a:pPr eaLnBrk="0" hangingPunct="0"/>
            <a:endParaRPr lang="es-PE" sz="1200"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No se preocupó en hacer discípulos y multiplicar líderes y grupos.</a:t>
            </a:r>
          </a:p>
          <a:p>
            <a:pPr eaLnBrk="0" hangingPunct="0"/>
            <a:endParaRPr lang="es-PE" sz="1200" dirty="0" smtClean="0">
              <a:solidFill>
                <a:srgbClr val="000000"/>
              </a:solidFill>
              <a:latin typeface="Trebuchet MS"/>
              <a:cs typeface="Trebuchet MS"/>
            </a:endParaRPr>
          </a:p>
          <a:p>
            <a:pPr eaLnBrk="0" hangingPunct="0"/>
            <a:r>
              <a:rPr lang="es-PE" sz="1200" dirty="0" smtClean="0">
                <a:solidFill>
                  <a:srgbClr val="000000"/>
                </a:solidFill>
                <a:latin typeface="Trebuchet MS"/>
                <a:cs typeface="Trebuchet MS"/>
              </a:rPr>
              <a:t>Poco impacto en el crecimiento de la iglesia.</a:t>
            </a:r>
            <a:endParaRPr lang="es-PE" sz="1200" dirty="0">
              <a:solidFill>
                <a:srgbClr val="000000"/>
              </a:solidFill>
              <a:latin typeface="Trebuchet MS"/>
              <a:cs typeface="Trebuchet MS"/>
            </a:endParaRPr>
          </a:p>
        </p:txBody>
      </p:sp>
      <p:sp>
        <p:nvSpPr>
          <p:cNvPr id="66568" name="Freeform 8"/>
          <p:cNvSpPr>
            <a:spLocks/>
          </p:cNvSpPr>
          <p:nvPr/>
        </p:nvSpPr>
        <p:spPr bwMode="gray">
          <a:xfrm>
            <a:off x="3352800" y="3048000"/>
            <a:ext cx="850900"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0">
            <a:schemeClr val="accent6"/>
          </a:lnRef>
          <a:fillRef idx="3">
            <a:schemeClr val="accent6"/>
          </a:fillRef>
          <a:effectRef idx="3">
            <a:schemeClr val="accent6"/>
          </a:effectRef>
          <a:fontRef idx="minor">
            <a:schemeClr val="lt1"/>
          </a:fontRef>
        </p:style>
        <p:txBody>
          <a:bodyPr/>
          <a:lstStyle/>
          <a:p>
            <a:endParaRPr lang="es-ES"/>
          </a:p>
        </p:txBody>
      </p:sp>
      <p:sp>
        <p:nvSpPr>
          <p:cNvPr id="66569" name="AutoShape 9"/>
          <p:cNvSpPr>
            <a:spLocks noChangeAspect="1" noChangeArrowheads="1" noTextEdit="1"/>
          </p:cNvSpPr>
          <p:nvPr/>
        </p:nvSpPr>
        <p:spPr bwMode="gray">
          <a:xfrm flipH="1">
            <a:off x="4733925" y="3302000"/>
            <a:ext cx="857250"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66570" name="Freeform 10"/>
          <p:cNvSpPr>
            <a:spLocks/>
          </p:cNvSpPr>
          <p:nvPr/>
        </p:nvSpPr>
        <p:spPr bwMode="gray">
          <a:xfrm flipH="1">
            <a:off x="4800600" y="2895600"/>
            <a:ext cx="852487" cy="118586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a:extLst/>
        </p:spPr>
        <p:style>
          <a:lnRef idx="0">
            <a:schemeClr val="accent1"/>
          </a:lnRef>
          <a:fillRef idx="3">
            <a:schemeClr val="accent1"/>
          </a:fillRef>
          <a:effectRef idx="3">
            <a:schemeClr val="accent1"/>
          </a:effectRef>
          <a:fontRef idx="minor">
            <a:schemeClr val="lt1"/>
          </a:fontRef>
        </p:style>
        <p:txBody>
          <a:bodyPr/>
          <a:lstStyle/>
          <a:p>
            <a:endParaRPr lang="es-ES"/>
          </a:p>
        </p:txBody>
      </p:sp>
      <p:grpSp>
        <p:nvGrpSpPr>
          <p:cNvPr id="66571" name="Group 11"/>
          <p:cNvGrpSpPr>
            <a:grpSpLocks/>
          </p:cNvGrpSpPr>
          <p:nvPr/>
        </p:nvGrpSpPr>
        <p:grpSpPr bwMode="auto">
          <a:xfrm>
            <a:off x="3200400" y="1447800"/>
            <a:ext cx="2827338" cy="1528763"/>
            <a:chOff x="1997" y="1314"/>
            <a:chExt cx="1889" cy="1009"/>
          </a:xfrm>
        </p:grpSpPr>
        <p:grpSp>
          <p:nvGrpSpPr>
            <p:cNvPr id="66572" name="Group 12"/>
            <p:cNvGrpSpPr>
              <a:grpSpLocks/>
            </p:cNvGrpSpPr>
            <p:nvPr/>
          </p:nvGrpSpPr>
          <p:grpSpPr bwMode="auto">
            <a:xfrm>
              <a:off x="1997" y="1404"/>
              <a:ext cx="1889" cy="919"/>
              <a:chOff x="1973" y="1027"/>
              <a:chExt cx="1926" cy="937"/>
            </a:xfrm>
          </p:grpSpPr>
          <p:sp>
            <p:nvSpPr>
              <p:cNvPr id="66573" name="Oval 13"/>
              <p:cNvSpPr>
                <a:spLocks noChangeArrowheads="1"/>
              </p:cNvSpPr>
              <p:nvPr/>
            </p:nvSpPr>
            <p:spPr bwMode="gray">
              <a:xfrm>
                <a:off x="1994" y="1057"/>
                <a:ext cx="1905" cy="907"/>
              </a:xfrm>
              <a:prstGeom prst="ellipse">
                <a:avLst/>
              </a:prstGeom>
              <a:gradFill rotWithShape="1">
                <a:gsLst>
                  <a:gs pos="0">
                    <a:schemeClr val="tx2"/>
                  </a:gs>
                  <a:gs pos="100000">
                    <a:schemeClr val="tx2">
                      <a:gamma/>
                      <a:shade val="48627"/>
                      <a:invGamma/>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66574" name="Oval 14"/>
              <p:cNvSpPr>
                <a:spLocks noChangeArrowheads="1"/>
              </p:cNvSpPr>
              <p:nvPr/>
            </p:nvSpPr>
            <p:spPr bwMode="gray">
              <a:xfrm>
                <a:off x="1973" y="1027"/>
                <a:ext cx="1905" cy="907"/>
              </a:xfrm>
              <a:prstGeom prst="ellipse">
                <a:avLst/>
              </a:prstGeom>
              <a:ln/>
              <a:extLst/>
            </p:spPr>
            <p:style>
              <a:lnRef idx="0">
                <a:schemeClr val="accent4"/>
              </a:lnRef>
              <a:fillRef idx="3">
                <a:schemeClr val="accent4"/>
              </a:fillRef>
              <a:effectRef idx="3">
                <a:schemeClr val="accent4"/>
              </a:effectRef>
              <a:fontRef idx="minor">
                <a:schemeClr val="lt1"/>
              </a:fontRef>
            </p:style>
            <p:txBody>
              <a:bodyPr wrap="none" anchor="ctr"/>
              <a:lstStyle/>
              <a:p>
                <a:endParaRPr lang="es-ES"/>
              </a:p>
            </p:txBody>
          </p:sp>
        </p:grpSp>
        <p:sp>
          <p:nvSpPr>
            <p:cNvPr id="66575"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66576"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66577"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sp>
          <p:nvSpPr>
            <p:cNvPr id="66578"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endParaRPr lang="es-ES"/>
            </a:p>
          </p:txBody>
        </p:sp>
      </p:grpSp>
      <p:sp>
        <p:nvSpPr>
          <p:cNvPr id="66579" name="Text Box 19"/>
          <p:cNvSpPr txBox="1">
            <a:spLocks noChangeArrowheads="1"/>
          </p:cNvSpPr>
          <p:nvPr/>
        </p:nvSpPr>
        <p:spPr bwMode="auto">
          <a:xfrm>
            <a:off x="3810000" y="1676400"/>
            <a:ext cx="1401345" cy="6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b="1" dirty="0" err="1" smtClean="0">
                <a:solidFill>
                  <a:srgbClr val="000000"/>
                </a:solidFill>
                <a:latin typeface="Trebuchet MS"/>
                <a:cs typeface="Trebuchet MS"/>
              </a:rPr>
              <a:t>Siglo</a:t>
            </a:r>
            <a:r>
              <a:rPr lang="en-US" sz="2400" b="1" dirty="0" smtClean="0">
                <a:solidFill>
                  <a:srgbClr val="000000"/>
                </a:solidFill>
                <a:latin typeface="Trebuchet MS"/>
                <a:cs typeface="Trebuchet MS"/>
              </a:rPr>
              <a:t> XIX</a:t>
            </a:r>
          </a:p>
          <a:p>
            <a:pPr algn="ctr" eaLnBrk="0" hangingPunct="0"/>
            <a:r>
              <a:rPr lang="en-US" sz="1400" dirty="0" err="1" smtClean="0">
                <a:solidFill>
                  <a:srgbClr val="000000"/>
                </a:solidFill>
                <a:latin typeface="Trebuchet MS"/>
                <a:cs typeface="Trebuchet MS"/>
              </a:rPr>
              <a:t>reavivamiento</a:t>
            </a:r>
            <a:endParaRPr lang="en-US" sz="1400" dirty="0">
              <a:solidFill>
                <a:srgbClr val="000000"/>
              </a:solidFill>
              <a:latin typeface="Trebuchet MS"/>
              <a:cs typeface="Trebuchet MS"/>
            </a:endParaRPr>
          </a:p>
        </p:txBody>
      </p:sp>
      <p:sp>
        <p:nvSpPr>
          <p:cNvPr id="25" name="Rectangle 2"/>
          <p:cNvSpPr>
            <a:spLocks noGrp="1" noChangeArrowheads="1"/>
          </p:cNvSpPr>
          <p:nvPr>
            <p:ph type="title"/>
          </p:nvPr>
        </p:nvSpPr>
        <p:spPr>
          <a:xfrm>
            <a:off x="1905000" y="457200"/>
            <a:ext cx="5638800" cy="563563"/>
          </a:xfrm>
        </p:spPr>
        <p:txBody>
          <a:bodyPr/>
          <a:lstStyle/>
          <a:p>
            <a:r>
              <a:rPr lang="en-US" dirty="0" smtClean="0"/>
              <a:t>PRINCIPIO DE LA MULTIPLICACIÓN</a:t>
            </a:r>
            <a:endParaRPr lang="en-US" dirty="0"/>
          </a:p>
        </p:txBody>
      </p:sp>
      <p:pic>
        <p:nvPicPr>
          <p:cNvPr id="3" name="Imagen 2"/>
          <p:cNvPicPr>
            <a:picLocks noChangeAspect="1"/>
          </p:cNvPicPr>
          <p:nvPr/>
        </p:nvPicPr>
        <p:blipFill>
          <a:blip r:embed="rId2"/>
          <a:stretch>
            <a:fillRect/>
          </a:stretch>
        </p:blipFill>
        <p:spPr>
          <a:xfrm>
            <a:off x="838200" y="990600"/>
            <a:ext cx="1227963" cy="1676400"/>
          </a:xfrm>
          <a:prstGeom prst="rect">
            <a:avLst/>
          </a:prstGeom>
          <a:ln>
            <a:noFill/>
          </a:ln>
          <a:effectLst>
            <a:softEdge rad="112500"/>
          </a:effectLst>
        </p:spPr>
      </p:pic>
      <p:pic>
        <p:nvPicPr>
          <p:cNvPr id="4" name="Imagen 3"/>
          <p:cNvPicPr>
            <a:picLocks noChangeAspect="1"/>
          </p:cNvPicPr>
          <p:nvPr/>
        </p:nvPicPr>
        <p:blipFill rotWithShape="1">
          <a:blip r:embed="rId3"/>
          <a:srcRect r="13731"/>
          <a:stretch/>
        </p:blipFill>
        <p:spPr>
          <a:xfrm>
            <a:off x="6781800" y="1828800"/>
            <a:ext cx="1224038" cy="1676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6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6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6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p:bldP spid="665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1981200" y="1447800"/>
            <a:ext cx="6705600" cy="1828800"/>
          </a:xfrm>
        </p:spPr>
        <p:txBody>
          <a:bodyPr/>
          <a:lstStyle/>
          <a:p>
            <a:pPr algn="just">
              <a:lnSpc>
                <a:spcPct val="90000"/>
              </a:lnSpc>
            </a:pPr>
            <a:r>
              <a:rPr lang="es-PE" b="1" dirty="0" smtClean="0"/>
              <a:t>Elena G. de White entendía claramente que la IASD debería ser un movimiento multiplicador:</a:t>
            </a:r>
            <a:endParaRPr lang="es-PE" b="1" dirty="0"/>
          </a:p>
        </p:txBody>
      </p:sp>
      <p:sp>
        <p:nvSpPr>
          <p:cNvPr id="10" name="Rectangle 2"/>
          <p:cNvSpPr>
            <a:spLocks noGrp="1" noChangeArrowheads="1"/>
          </p:cNvSpPr>
          <p:nvPr>
            <p:ph type="title"/>
          </p:nvPr>
        </p:nvSpPr>
        <p:spPr>
          <a:xfrm>
            <a:off x="1066800" y="304800"/>
            <a:ext cx="6324600" cy="563563"/>
          </a:xfrm>
        </p:spPr>
        <p:txBody>
          <a:bodyPr/>
          <a:lstStyle/>
          <a:p>
            <a:r>
              <a:rPr lang="en-US" sz="2600" dirty="0" smtClean="0"/>
              <a:t>PRINCIPIO DE LA MULTIPLICACIÓN</a:t>
            </a:r>
            <a:endParaRPr lang="en-US" sz="2600" dirty="0"/>
          </a:p>
        </p:txBody>
      </p:sp>
      <p:pic>
        <p:nvPicPr>
          <p:cNvPr id="4" name="Imagen 3"/>
          <p:cNvPicPr>
            <a:picLocks noChangeAspect="1"/>
          </p:cNvPicPr>
          <p:nvPr/>
        </p:nvPicPr>
        <p:blipFill>
          <a:blip r:embed="rId2"/>
          <a:stretch>
            <a:fillRect/>
          </a:stretch>
        </p:blipFill>
        <p:spPr>
          <a:xfrm>
            <a:off x="228600" y="1143000"/>
            <a:ext cx="193040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ángulo 4"/>
          <p:cNvSpPr/>
          <p:nvPr/>
        </p:nvSpPr>
        <p:spPr>
          <a:xfrm>
            <a:off x="1524000" y="2819400"/>
            <a:ext cx="6934200" cy="3407088"/>
          </a:xfrm>
          <a:prstGeom prst="rect">
            <a:avLst/>
          </a:prstGeom>
        </p:spPr>
        <p:txBody>
          <a:bodyPr wrap="square">
            <a:spAutoFit/>
          </a:bodyPr>
          <a:lstStyle/>
          <a:p>
            <a:pPr algn="just">
              <a:lnSpc>
                <a:spcPct val="120000"/>
              </a:lnSpc>
            </a:pPr>
            <a:r>
              <a:rPr lang="en-US" dirty="0">
                <a:solidFill>
                  <a:srgbClr val="000000"/>
                </a:solidFill>
                <a:latin typeface="Trebuchet MS"/>
                <a:cs typeface="Trebuchet MS"/>
              </a:rPr>
              <a:t>“</a:t>
            </a:r>
            <a:r>
              <a:rPr lang="es-ES" dirty="0">
                <a:solidFill>
                  <a:srgbClr val="000000"/>
                </a:solidFill>
                <a:latin typeface="Trebuchet MS"/>
                <a:cs typeface="Trebuchet MS"/>
              </a:rPr>
              <a:t>He sido instruida en el sentido de que no debemos tener gran ansiedad por agrupar demasiados intereses en la misma localidad, sino buscar puntos en otros distritos más aislados y trabajar en nuevos lugares [...]. Las semillas de la verdad necesitan ser sembradas en centros que no fueron trabajados. Desarrolla un espíritu misionero la obra en nuevas localidades. El egoísmo de mantener grandes grupos reunidos no es el plan del Señor. Entrad en cada nuevo lugar que sea posible, y comenzad la obra de instruir en los vecindarios que todavía no escucharon la verdad</a:t>
            </a:r>
            <a:r>
              <a:rPr lang="es-ES" dirty="0" smtClean="0">
                <a:solidFill>
                  <a:srgbClr val="000000"/>
                </a:solidFill>
                <a:latin typeface="Trebuchet MS"/>
                <a:cs typeface="Trebuchet MS"/>
              </a:rPr>
              <a:t>.”</a:t>
            </a:r>
            <a:r>
              <a:rPr lang="es-ES_tradnl" dirty="0">
                <a:solidFill>
                  <a:srgbClr val="000000"/>
                </a:solidFill>
                <a:latin typeface="Trebuchet MS"/>
                <a:cs typeface="Trebuchet MS"/>
              </a:rPr>
              <a:t> </a:t>
            </a:r>
            <a:r>
              <a:rPr lang="es-ES_tradnl" dirty="0" smtClean="0">
                <a:solidFill>
                  <a:srgbClr val="000000"/>
                </a:solidFill>
                <a:latin typeface="Trebuchet MS"/>
                <a:cs typeface="Trebuchet MS"/>
              </a:rPr>
              <a:t>                      </a:t>
            </a:r>
            <a:r>
              <a:rPr lang="es-AR" sz="1400" i="1" dirty="0" smtClean="0">
                <a:solidFill>
                  <a:srgbClr val="000000"/>
                </a:solidFill>
                <a:latin typeface="Trebuchet MS"/>
                <a:cs typeface="Trebuchet MS"/>
              </a:rPr>
              <a:t>Elena </a:t>
            </a:r>
            <a:r>
              <a:rPr lang="es-AR" sz="1400" i="1" dirty="0">
                <a:solidFill>
                  <a:srgbClr val="000000"/>
                </a:solidFill>
                <a:latin typeface="Trebuchet MS"/>
                <a:cs typeface="Trebuchet MS"/>
              </a:rPr>
              <a:t>de White, El evangelismo, p. 47</a:t>
            </a:r>
            <a:r>
              <a:rPr lang="es-AR" dirty="0">
                <a:solidFill>
                  <a:srgbClr val="000000"/>
                </a:solidFill>
                <a:latin typeface="Trebuchet MS"/>
                <a:cs typeface="Trebuchet MS"/>
              </a:rPr>
              <a:t>.</a:t>
            </a:r>
            <a:endParaRPr lang="es-ES_tradnl" dirty="0">
              <a:solidFill>
                <a:srgbClr val="000000"/>
              </a:solidFill>
              <a:latin typeface="Trebuchet MS"/>
              <a:cs typeface="Trebuchet MS"/>
            </a:endParaRPr>
          </a:p>
        </p:txBody>
      </p:sp>
    </p:spTree>
    <p:extLst>
      <p:ext uri="{BB962C8B-B14F-4D97-AF65-F5344CB8AC3E}">
        <p14:creationId xmlns:p14="http://schemas.microsoft.com/office/powerpoint/2010/main" xmlns="" val="41725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db2004211gd">
  <a:themeElements>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fontScheme name="211TGp_connection_da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cdb2004211gd.pot</Template>
  <TotalTime>514</TotalTime>
  <Words>2199</Words>
  <Application>Microsoft Office PowerPoint</Application>
  <PresentationFormat>Apresentação na tela (4:3)</PresentationFormat>
  <Paragraphs>177</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cdb2004211gd</vt:lpstr>
      <vt:lpstr>Slide 1</vt:lpstr>
      <vt:lpstr>INTRODUCCIÓN</vt:lpstr>
      <vt:lpstr>INTRODUCCIÓN</vt:lpstr>
      <vt:lpstr>EL MINISTERIO DE JESÚS</vt:lpstr>
      <vt:lpstr>LA GRAN COMISIÓN</vt:lpstr>
      <vt:lpstr>LA GRAN COMISIÓN EN EL NT</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PRINCIPIO DE LA MULTIPLICACIÓN</vt:lpstr>
      <vt:lpstr>CONCLUSIÓN</vt:lpstr>
      <vt:lpstr>Conclusión</vt:lpstr>
      <vt:lpstr>PREGUNTAS PARA REFLEXIONAR</vt:lpstr>
      <vt:lpstr>PREGUNTAS PARA REFLEXIONAR</vt:lpstr>
      <vt:lpstr>PREGUNTAS PARA REFLEXIONAR</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Sung Ha, Park</dc:creator>
  <cp:lastModifiedBy>ruth.leon</cp:lastModifiedBy>
  <cp:revision>108</cp:revision>
  <dcterms:created xsi:type="dcterms:W3CDTF">2004-10-01T04:18:53Z</dcterms:created>
  <dcterms:modified xsi:type="dcterms:W3CDTF">2012-04-23T19:07:59Z</dcterms:modified>
</cp:coreProperties>
</file>