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2" r:id="rId4"/>
    <p:sldId id="258" r:id="rId5"/>
    <p:sldId id="259" r:id="rId6"/>
    <p:sldId id="283" r:id="rId7"/>
    <p:sldId id="260" r:id="rId8"/>
    <p:sldId id="261" r:id="rId9"/>
    <p:sldId id="284" r:id="rId10"/>
    <p:sldId id="262" r:id="rId11"/>
    <p:sldId id="281" r:id="rId12"/>
    <p:sldId id="263" r:id="rId13"/>
    <p:sldId id="264" r:id="rId14"/>
    <p:sldId id="265" r:id="rId15"/>
    <p:sldId id="285" r:id="rId16"/>
    <p:sldId id="266" r:id="rId17"/>
    <p:sldId id="267" r:id="rId18"/>
    <p:sldId id="286" r:id="rId19"/>
    <p:sldId id="268" r:id="rId20"/>
    <p:sldId id="269" r:id="rId21"/>
    <p:sldId id="287" r:id="rId22"/>
    <p:sldId id="270" r:id="rId23"/>
    <p:sldId id="271" r:id="rId24"/>
    <p:sldId id="272" r:id="rId25"/>
    <p:sldId id="273" r:id="rId26"/>
    <p:sldId id="274" r:id="rId27"/>
    <p:sldId id="275" r:id="rId28"/>
    <p:sldId id="276" r:id="rId29"/>
    <p:sldId id="277" r:id="rId30"/>
    <p:sldId id="278" r:id="rId31"/>
    <p:sldId id="279" r:id="rId32"/>
    <p:sldId id="280"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9" autoAdjust="0"/>
    <p:restoredTop sz="94660"/>
  </p:normalViewPr>
  <p:slideViewPr>
    <p:cSldViewPr>
      <p:cViewPr varScale="1">
        <p:scale>
          <a:sx n="98" d="100"/>
          <a:sy n="98" d="100"/>
        </p:scale>
        <p:origin x="-102" y="-114"/>
      </p:cViewPr>
      <p:guideLst>
        <p:guide orient="horz" pos="390"/>
        <p:guide orient="horz" pos="4110"/>
        <p:guide orient="horz" pos="391"/>
        <p:guide orient="horz" pos="844"/>
        <p:guide pos="3288"/>
        <p:guide pos="5193"/>
        <p:guide pos="1519"/>
        <p:guide pos="1201"/>
        <p:guide pos="1518"/>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lvl1pPr>
              <a:defRPr>
                <a:solidFill>
                  <a:srgbClr val="FFFFFF"/>
                </a:solidFill>
              </a:defRPr>
            </a:lvl1pPr>
            <a:extLst/>
          </a:lstStyle>
          <a:p>
            <a:fld id="{7A847CFC-816F-41D0-AAC0-9BF4FEBC753E}" type="datetimeFigureOut">
              <a:rPr lang="es-ES" smtClean="0"/>
              <a:pPr/>
              <a:t>24/04/2012</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32FADFE-3B8F-471C-ABF0-DBC7717ECBBC}" type="slidenum">
              <a:rPr lang="es-ES" smtClean="0"/>
              <a:pPr/>
              <a:t>‹nº›</a:t>
            </a:fld>
            <a:endParaRPr lang="es-ES"/>
          </a:p>
        </p:txBody>
      </p:sp>
      <p:pic>
        <p:nvPicPr>
          <p:cNvPr id="3" name="Picture 2" descr="Cap7.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662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7A847CFC-816F-41D0-AAC0-9BF4FEBC753E}" type="datetimeFigureOut">
              <a:rPr lang="es-ES" smtClean="0"/>
              <a:pPr/>
              <a:t>24/04/2012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7A847CFC-816F-41D0-AAC0-9BF4FEBC753E}" type="datetimeFigureOut">
              <a:rPr lang="es-ES" smtClean="0"/>
              <a:pPr/>
              <a:t>24/04/2012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7A847CFC-816F-41D0-AAC0-9BF4FEBC753E}" type="datetimeFigureOut">
              <a:rPr lang="es-ES" smtClean="0"/>
              <a:pPr/>
              <a:t>24/04/2012</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32FADFE-3B8F-471C-ABF0-DBC7717ECBBC}"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A847CFC-816F-41D0-AAC0-9BF4FEBC753E}" type="datetimeFigureOut">
              <a:rPr lang="es-ES" smtClean="0"/>
              <a:pPr/>
              <a:t>24/04/2012</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2FADFE-3B8F-471C-ABF0-DBC7717ECBBC}" type="slidenum">
              <a:rPr lang="es-ES" smtClean="0"/>
              <a:pPr/>
              <a:t>‹nº›</a:t>
            </a:fld>
            <a:endParaRPr lang="es-ES"/>
          </a:p>
        </p:txBody>
      </p:sp>
      <p:pic>
        <p:nvPicPr>
          <p:cNvPr id="2" name="Picture 1" descr="fundosCap7.jp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662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ítulo 2"/>
          <p:cNvSpPr txBox="1">
            <a:spLocks/>
          </p:cNvSpPr>
          <p:nvPr/>
        </p:nvSpPr>
        <p:spPr>
          <a:xfrm>
            <a:off x="107504" y="5493023"/>
            <a:ext cx="5184576" cy="117633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defRPr/>
            </a:pPr>
            <a:r>
              <a:rPr lang="es-AR" sz="2800" dirty="0" smtClean="0">
                <a:solidFill>
                  <a:srgbClr val="000000"/>
                </a:solidFill>
                <a:latin typeface="Trebuchet MS"/>
                <a:cs typeface="Trebuchet MS"/>
              </a:rPr>
              <a:t>LOS GRUPOS PEQUEÑOS Y LA ESTRUCTURA DEPARTAMENTAL DE LA IGLESIA</a:t>
            </a:r>
            <a:endParaRPr lang="pt-BR" sz="2800" spc="300" dirty="0">
              <a:solidFill>
                <a:srgbClr val="000000"/>
              </a:solidFill>
              <a:latin typeface="Trebuchet MS"/>
              <a:cs typeface="Trebuchet MS"/>
            </a:endParaRPr>
          </a:p>
        </p:txBody>
      </p:sp>
      <p:sp>
        <p:nvSpPr>
          <p:cNvPr id="10" name="TextBox 9"/>
          <p:cNvSpPr txBox="1">
            <a:spLocks noChangeArrowheads="1"/>
          </p:cNvSpPr>
          <p:nvPr/>
        </p:nvSpPr>
        <p:spPr bwMode="auto">
          <a:xfrm>
            <a:off x="250825" y="260350"/>
            <a:ext cx="16573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pt-BR" sz="1800" b="1" dirty="0">
                <a:latin typeface="Trebuchet MS"/>
                <a:cs typeface="Trebuchet MS"/>
              </a:rPr>
              <a:t>CAP</a:t>
            </a:r>
            <a:r>
              <a:rPr lang="pt-BR" sz="1800" b="1" dirty="0" smtClean="0">
                <a:latin typeface="Trebuchet MS"/>
                <a:cs typeface="Trebuchet MS"/>
              </a:rPr>
              <a:t>.7</a:t>
            </a:r>
            <a:endParaRPr lang="pt-BR" sz="1800" dirty="0">
              <a:latin typeface="Trebuchet MS"/>
              <a:cs typeface="Trebuchet MS"/>
            </a:endParaRPr>
          </a:p>
          <a:p>
            <a:pPr eaLnBrk="1" hangingPunct="1"/>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99593" y="1123950"/>
            <a:ext cx="7777684" cy="861774"/>
          </a:xfrm>
          <a:prstGeom prst="rect">
            <a:avLst/>
          </a:prstGeom>
          <a:noFill/>
        </p:spPr>
        <p:txBody>
          <a:bodyPr wrap="square" rtlCol="0">
            <a:spAutoFit/>
            <a:scene3d>
              <a:camera prst="orthographicFront"/>
              <a:lightRig rig="threePt" dir="t"/>
            </a:scene3d>
            <a:sp3d extrusionH="57150">
              <a:bevelT w="38100" h="38100"/>
            </a:sp3d>
          </a:bodyPr>
          <a:lstStyle/>
          <a:p>
            <a:pPr marL="809625" indent="-88900" algn="just" defTabSz="809625"/>
            <a:r>
              <a:rPr lang="es-BO" sz="2500" b="1" dirty="0" smtClean="0">
                <a:solidFill>
                  <a:srgbClr val="000000"/>
                </a:solidFill>
                <a:latin typeface="Trebuchet MS"/>
                <a:cs typeface="Trebuchet MS"/>
              </a:rPr>
              <a:t>-El estudio de la Biblia estaba relacionado  directamente con la “</a:t>
            </a:r>
            <a:r>
              <a:rPr lang="es-BO" sz="2500" b="1" i="1" dirty="0" smtClean="0">
                <a:solidFill>
                  <a:srgbClr val="000000"/>
                </a:solidFill>
                <a:latin typeface="Trebuchet MS"/>
                <a:cs typeface="Trebuchet MS"/>
              </a:rPr>
              <a:t>cuarta dimensión</a:t>
            </a:r>
            <a:r>
              <a:rPr lang="es-BO" sz="2500" b="1" dirty="0" smtClean="0">
                <a:solidFill>
                  <a:srgbClr val="000000"/>
                </a:solidFill>
                <a:latin typeface="Trebuchet MS"/>
                <a:cs typeface="Trebuchet MS"/>
              </a:rPr>
              <a:t>”</a:t>
            </a:r>
          </a:p>
        </p:txBody>
      </p:sp>
      <p:sp>
        <p:nvSpPr>
          <p:cNvPr id="5" name="4 Rectángulo"/>
          <p:cNvSpPr/>
          <p:nvPr/>
        </p:nvSpPr>
        <p:spPr>
          <a:xfrm>
            <a:off x="899592" y="2421032"/>
            <a:ext cx="7777535" cy="2015936"/>
          </a:xfrm>
          <a:prstGeom prst="rect">
            <a:avLst/>
          </a:prstGeom>
        </p:spPr>
        <p:txBody>
          <a:bodyPr wrap="square">
            <a:spAutoFit/>
            <a:scene3d>
              <a:camera prst="orthographicFront"/>
              <a:lightRig rig="threePt" dir="t"/>
            </a:scene3d>
            <a:sp3d extrusionH="57150">
              <a:bevelT w="38100" h="38100"/>
            </a:sp3d>
          </a:bodyPr>
          <a:lstStyle/>
          <a:p>
            <a:pPr marL="809625" indent="-88900" algn="just"/>
            <a:r>
              <a:rPr lang="es-BO" sz="2500" b="1" dirty="0" smtClean="0">
                <a:solidFill>
                  <a:srgbClr val="000000"/>
                </a:solidFill>
                <a:latin typeface="Trebuchet MS"/>
                <a:cs typeface="Trebuchet MS"/>
              </a:rPr>
              <a:t>- Involucra </a:t>
            </a:r>
            <a:r>
              <a:rPr lang="es-BO" sz="2500" b="1" dirty="0" smtClean="0">
                <a:solidFill>
                  <a:srgbClr val="000000"/>
                </a:solidFill>
                <a:latin typeface="Trebuchet MS"/>
                <a:cs typeface="Trebuchet MS"/>
              </a:rPr>
              <a:t>la liberación de los poderes 	 </a:t>
            </a:r>
            <a:r>
              <a:rPr lang="es-BO" sz="2500" b="1" dirty="0" smtClean="0">
                <a:solidFill>
                  <a:srgbClr val="000000"/>
                </a:solidFill>
                <a:latin typeface="Trebuchet MS"/>
                <a:cs typeface="Trebuchet MS"/>
              </a:rPr>
              <a:t> 	espirituales </a:t>
            </a:r>
            <a:r>
              <a:rPr lang="es-BO" sz="2500" b="1" dirty="0" smtClean="0">
                <a:solidFill>
                  <a:srgbClr val="000000"/>
                </a:solidFill>
                <a:latin typeface="Trebuchet MS"/>
                <a:cs typeface="Trebuchet MS"/>
              </a:rPr>
              <a:t>a través de fenómenos </a:t>
            </a:r>
            <a:r>
              <a:rPr lang="es-BO" sz="2500" b="1" dirty="0" smtClean="0">
                <a:solidFill>
                  <a:srgbClr val="000000"/>
                </a:solidFill>
                <a:latin typeface="Trebuchet MS"/>
                <a:cs typeface="Trebuchet MS"/>
              </a:rPr>
              <a:t>	carismáticos </a:t>
            </a:r>
            <a:r>
              <a:rPr lang="es-BO" sz="2500" b="1" dirty="0" smtClean="0">
                <a:solidFill>
                  <a:srgbClr val="000000"/>
                </a:solidFill>
                <a:latin typeface="Trebuchet MS"/>
                <a:cs typeface="Trebuchet MS"/>
              </a:rPr>
              <a:t>y  pentecostales, como </a:t>
            </a:r>
            <a:r>
              <a:rPr lang="es-BO" sz="2500" b="1" dirty="0" smtClean="0">
                <a:solidFill>
                  <a:srgbClr val="000000"/>
                </a:solidFill>
                <a:latin typeface="Trebuchet MS"/>
                <a:cs typeface="Trebuchet MS"/>
              </a:rPr>
              <a:t>	visiones</a:t>
            </a:r>
            <a:r>
              <a:rPr lang="es-BO" sz="2500" b="1" dirty="0" smtClean="0">
                <a:solidFill>
                  <a:srgbClr val="000000"/>
                </a:solidFill>
                <a:latin typeface="Trebuchet MS"/>
                <a:cs typeface="Trebuchet MS"/>
              </a:rPr>
              <a:t>, sueños, curas milagrosas y el don </a:t>
            </a:r>
            <a:r>
              <a:rPr lang="es-BO" sz="2500" b="1" dirty="0" smtClean="0">
                <a:solidFill>
                  <a:srgbClr val="000000"/>
                </a:solidFill>
                <a:latin typeface="Trebuchet MS"/>
                <a:cs typeface="Trebuchet MS"/>
              </a:rPr>
              <a:t>	de </a:t>
            </a:r>
            <a:r>
              <a:rPr lang="es-BO" sz="2500" b="1" dirty="0" smtClean="0">
                <a:solidFill>
                  <a:srgbClr val="000000"/>
                </a:solidFill>
                <a:latin typeface="Trebuchet MS"/>
                <a:cs typeface="Trebuchet MS"/>
              </a:rPr>
              <a:t>lenguas.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187624" y="1340768"/>
            <a:ext cx="7489651" cy="1246495"/>
          </a:xfrm>
          <a:prstGeom prst="rect">
            <a:avLst/>
          </a:prstGeom>
        </p:spPr>
        <p:txBody>
          <a:bodyPr wrap="square">
            <a:spAutoFit/>
            <a:scene3d>
              <a:camera prst="orthographicFront"/>
              <a:lightRig rig="threePt" dir="t"/>
            </a:scene3d>
            <a:sp3d extrusionH="57150">
              <a:bevelT w="38100" h="38100"/>
            </a:sp3d>
          </a:bodyPr>
          <a:lstStyle/>
          <a:p>
            <a:pPr marL="534988" indent="-534988" algn="just"/>
            <a:r>
              <a:rPr lang="es-BO" sz="2500" b="1" dirty="0" smtClean="0">
                <a:solidFill>
                  <a:srgbClr val="000000"/>
                </a:solidFill>
                <a:latin typeface="Trebuchet MS"/>
                <a:cs typeface="Trebuchet MS"/>
              </a:rPr>
              <a:t>3. Modelo de “Militancia Socio/Política”. Aparecidos en las décadas del 70 y 80, por influencia de la Teología de  la Liberación.</a:t>
            </a:r>
            <a:endParaRPr lang="es-BO" sz="2500" dirty="0">
              <a:solidFill>
                <a:srgbClr val="000000"/>
              </a:solidFill>
              <a:latin typeface="Trebuchet MS"/>
              <a:cs typeface="Trebuchet MS"/>
            </a:endParaRPr>
          </a:p>
        </p:txBody>
      </p:sp>
      <p:sp>
        <p:nvSpPr>
          <p:cNvPr id="7" name="6 CuadroTexto"/>
          <p:cNvSpPr txBox="1"/>
          <p:nvPr/>
        </p:nvSpPr>
        <p:spPr>
          <a:xfrm>
            <a:off x="1547664" y="2996952"/>
            <a:ext cx="7128643" cy="861774"/>
          </a:xfrm>
          <a:prstGeom prst="rect">
            <a:avLst/>
          </a:prstGeom>
          <a:noFill/>
        </p:spPr>
        <p:txBody>
          <a:bodyPr wrap="square" rtlCol="0">
            <a:spAutoFit/>
            <a:scene3d>
              <a:camera prst="orthographicFront"/>
              <a:lightRig rig="threePt" dir="t"/>
            </a:scene3d>
            <a:sp3d extrusionH="57150">
              <a:bevelT w="38100" h="38100"/>
            </a:sp3d>
          </a:bodyPr>
          <a:lstStyle/>
          <a:p>
            <a:pPr marL="898525" indent="-177800" algn="just"/>
            <a:r>
              <a:rPr lang="es-BO" sz="2500" b="1" dirty="0" smtClean="0">
                <a:solidFill>
                  <a:srgbClr val="000000"/>
                </a:solidFill>
                <a:latin typeface="Trebuchet MS"/>
                <a:cs typeface="Trebuchet MS"/>
              </a:rPr>
              <a:t>- Son </a:t>
            </a:r>
            <a:r>
              <a:rPr lang="es-BO" sz="2500" b="1" dirty="0" smtClean="0">
                <a:solidFill>
                  <a:srgbClr val="000000"/>
                </a:solidFill>
                <a:latin typeface="Trebuchet MS"/>
                <a:cs typeface="Trebuchet MS"/>
              </a:rPr>
              <a:t>énfasis en la “opción 		preferencial por los pobres”.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547813" y="980728"/>
            <a:ext cx="7128643" cy="1631216"/>
          </a:xfrm>
          <a:prstGeom prst="rect">
            <a:avLst/>
          </a:prstGeom>
          <a:noFill/>
        </p:spPr>
        <p:txBody>
          <a:bodyPr wrap="square" rtlCol="0">
            <a:spAutoFit/>
            <a:scene3d>
              <a:camera prst="orthographicFront"/>
              <a:lightRig rig="threePt" dir="t"/>
            </a:scene3d>
            <a:sp3d extrusionH="57150">
              <a:bevelT w="38100" h="38100"/>
            </a:sp3d>
          </a:bodyPr>
          <a:lstStyle/>
          <a:p>
            <a:pPr marL="809625" indent="-185738" algn="just" defTabSz="809625"/>
            <a:r>
              <a:rPr lang="es-BO" sz="2500" b="1" dirty="0" smtClean="0">
                <a:solidFill>
                  <a:srgbClr val="000000"/>
                </a:solidFill>
                <a:latin typeface="Trebuchet MS"/>
                <a:cs typeface="Trebuchet MS"/>
              </a:rPr>
              <a:t>-Este modelo desafiaba a la estructura católica. La  Sagrada Congregación  para  la  Doctrina de la Fe (Católicos) se opuso oficialmente a este  modelo.</a:t>
            </a:r>
          </a:p>
        </p:txBody>
      </p:sp>
      <p:sp>
        <p:nvSpPr>
          <p:cNvPr id="5" name="4 CuadroTexto"/>
          <p:cNvSpPr txBox="1"/>
          <p:nvPr/>
        </p:nvSpPr>
        <p:spPr>
          <a:xfrm>
            <a:off x="1619250" y="3743161"/>
            <a:ext cx="7058025" cy="1631216"/>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Elegir uno de esos modelos de GPs y simplemente vaciarlos de su propósito antagónico a la fe adventista puede no generar los efectos deseados.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10044" y="1268760"/>
            <a:ext cx="7058025" cy="1631216"/>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Además, importante es observar que estas y otras modalidades de GPs tienden a un modelo congregacionalista de organización eclesiástica.</a:t>
            </a:r>
          </a:p>
        </p:txBody>
      </p:sp>
      <p:sp>
        <p:nvSpPr>
          <p:cNvPr id="6" name="5 CuadroTexto"/>
          <p:cNvSpPr txBox="1"/>
          <p:nvPr/>
        </p:nvSpPr>
        <p:spPr>
          <a:xfrm>
            <a:off x="1619250" y="3284984"/>
            <a:ext cx="7129214" cy="1631216"/>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Así, si la IASD desea mantener su identidad doctrinaria y su estructura organizacional, es </a:t>
            </a:r>
            <a:r>
              <a:rPr lang="es-BO" sz="2500" b="1" i="1" dirty="0" smtClean="0">
                <a:solidFill>
                  <a:srgbClr val="000000"/>
                </a:solidFill>
                <a:latin typeface="Trebuchet MS"/>
                <a:cs typeface="Trebuchet MS"/>
              </a:rPr>
              <a:t>indispensable que busque un modelo de GPs </a:t>
            </a:r>
            <a:r>
              <a:rPr lang="es-BO" sz="2500" b="1" dirty="0" smtClean="0">
                <a:solidFill>
                  <a:srgbClr val="000000"/>
                </a:solidFill>
                <a:latin typeface="Trebuchet MS"/>
                <a:cs typeface="Trebuchet MS"/>
              </a:rPr>
              <a:t>compatibles con esas ideas.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10135" y="980728"/>
            <a:ext cx="6876256"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s-BO" sz="3000" b="1" dirty="0" smtClean="0">
                <a:solidFill>
                  <a:srgbClr val="000000"/>
                </a:solidFill>
                <a:latin typeface="Trebuchet MS"/>
                <a:cs typeface="Trebuchet MS"/>
              </a:rPr>
              <a:t>PROPOSITO DE LOS GRUPOS PEQUEÑOS ADVENTISTAS</a:t>
            </a:r>
            <a:endParaRPr lang="es-BO" sz="3000" b="1" dirty="0">
              <a:solidFill>
                <a:srgbClr val="000000"/>
              </a:solidFill>
              <a:latin typeface="Trebuchet MS"/>
              <a:cs typeface="Trebuchet MS"/>
            </a:endParaRPr>
          </a:p>
        </p:txBody>
      </p:sp>
      <p:pic>
        <p:nvPicPr>
          <p:cNvPr id="4" name="Picture 3" descr="TheBody.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55976" y="2708920"/>
            <a:ext cx="4697760" cy="4697760"/>
          </a:xfrm>
          <a:prstGeom prst="rect">
            <a:avLst/>
          </a:prstGeom>
        </p:spPr>
      </p:pic>
      <p:sp>
        <p:nvSpPr>
          <p:cNvPr id="5" name="4 CuadroTexto"/>
          <p:cNvSpPr txBox="1"/>
          <p:nvPr/>
        </p:nvSpPr>
        <p:spPr>
          <a:xfrm>
            <a:off x="1592527" y="2276872"/>
            <a:ext cx="7058025" cy="1631216"/>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Los GPs tendrán éxito si poseen un propósito específico, por citar: “</a:t>
            </a:r>
            <a:r>
              <a:rPr lang="es-BO" sz="2500" b="1" i="1" dirty="0" smtClean="0">
                <a:solidFill>
                  <a:srgbClr val="000000"/>
                </a:solidFill>
                <a:latin typeface="Trebuchet MS"/>
                <a:cs typeface="Trebuchet MS"/>
              </a:rPr>
              <a:t>Socialización espiritual”, “reavivamiento” y “evangelización</a:t>
            </a:r>
            <a:r>
              <a:rPr lang="es-BO" sz="2500" b="1" dirty="0" smtClean="0">
                <a:solidFill>
                  <a:srgbClr val="000000"/>
                </a:solidFill>
                <a:latin typeface="Trebuchet MS"/>
                <a:cs typeface="Trebuchet MS"/>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19250" y="1196752"/>
            <a:ext cx="7058025" cy="1246495"/>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En general, los GPs están destinados al fracaso sino se abocan al “</a:t>
            </a:r>
            <a:r>
              <a:rPr lang="es-BO" sz="2500" b="1" i="1" dirty="0" smtClean="0">
                <a:solidFill>
                  <a:srgbClr val="000000"/>
                </a:solidFill>
                <a:latin typeface="Trebuchet MS"/>
                <a:cs typeface="Trebuchet MS"/>
              </a:rPr>
              <a:t>reavivamiento o para la evangelización”.</a:t>
            </a:r>
          </a:p>
        </p:txBody>
      </p:sp>
      <p:pic>
        <p:nvPicPr>
          <p:cNvPr id="4" name="Picture 3" descr="_Plea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88024" y="3284984"/>
            <a:ext cx="4860032" cy="3645024"/>
          </a:xfrm>
          <a:prstGeom prst="rect">
            <a:avLst/>
          </a:prstGeom>
        </p:spPr>
      </p:pic>
      <p:sp>
        <p:nvSpPr>
          <p:cNvPr id="6" name="5 CuadroTexto"/>
          <p:cNvSpPr txBox="1"/>
          <p:nvPr/>
        </p:nvSpPr>
        <p:spPr>
          <a:xfrm>
            <a:off x="1619250" y="2996952"/>
            <a:ext cx="7058025" cy="861774"/>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Una conjunción de ambos propósitos sería lo ideal.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259632" y="3645024"/>
            <a:ext cx="7417643" cy="1246495"/>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Entonces, los GPs adventistas deben </a:t>
            </a:r>
            <a:r>
              <a:rPr lang="es-BO" sz="2500" b="1" i="1" dirty="0" smtClean="0">
                <a:solidFill>
                  <a:srgbClr val="000000"/>
                </a:solidFill>
                <a:latin typeface="Trebuchet MS"/>
                <a:cs typeface="Trebuchet MS"/>
              </a:rPr>
              <a:t>apoyar directamente la declaración de misión </a:t>
            </a:r>
            <a:r>
              <a:rPr lang="es-BO" sz="2500" b="1" dirty="0" smtClean="0">
                <a:solidFill>
                  <a:srgbClr val="000000"/>
                </a:solidFill>
                <a:latin typeface="Trebuchet MS"/>
                <a:cs typeface="Trebuchet MS"/>
              </a:rPr>
              <a:t>de la iglesia. </a:t>
            </a:r>
          </a:p>
        </p:txBody>
      </p:sp>
      <p:sp>
        <p:nvSpPr>
          <p:cNvPr id="6" name="5 CuadroTexto"/>
          <p:cNvSpPr txBox="1"/>
          <p:nvPr/>
        </p:nvSpPr>
        <p:spPr>
          <a:xfrm>
            <a:off x="1331640" y="1123950"/>
            <a:ext cx="7345635" cy="2015936"/>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Si el reavivamiento es “</a:t>
            </a:r>
            <a:r>
              <a:rPr lang="es-BO" sz="2500" b="1" i="1" dirty="0" smtClean="0">
                <a:solidFill>
                  <a:srgbClr val="000000"/>
                </a:solidFill>
                <a:latin typeface="Trebuchet MS"/>
                <a:cs typeface="Trebuchet MS"/>
              </a:rPr>
              <a:t>la mayor y la más urgente de todas nuestras necesidades</a:t>
            </a:r>
            <a:r>
              <a:rPr lang="es-BO" sz="2500" b="1" dirty="0" smtClean="0">
                <a:solidFill>
                  <a:srgbClr val="000000"/>
                </a:solidFill>
                <a:latin typeface="Trebuchet MS"/>
                <a:cs typeface="Trebuchet MS"/>
              </a:rPr>
              <a:t>”, ¿por qué los GPs no podrán transformarse en núcleos de reavivamiento de la iglesia y esto llevarnos a cumplir la misión?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43608" y="1340768"/>
            <a:ext cx="7633667" cy="4324261"/>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Siendo así, los GPs adventistas deben tener siempre una intencionalidad evangelizadora sea como:</a:t>
            </a:r>
          </a:p>
          <a:p>
            <a:pPr algn="just"/>
            <a:endParaRPr lang="es-BO" sz="2500" b="1" dirty="0" smtClean="0">
              <a:solidFill>
                <a:srgbClr val="000000"/>
              </a:solidFill>
              <a:latin typeface="Trebuchet MS"/>
              <a:cs typeface="Trebuchet MS"/>
            </a:endParaRPr>
          </a:p>
          <a:p>
            <a:pPr algn="just">
              <a:buFont typeface="Arial" pitchFamily="34" charset="0"/>
              <a:buChar char="•"/>
            </a:pPr>
            <a:r>
              <a:rPr lang="es-BO" sz="2500" b="1" dirty="0" smtClean="0">
                <a:solidFill>
                  <a:srgbClr val="000000"/>
                </a:solidFill>
                <a:latin typeface="Trebuchet MS"/>
                <a:cs typeface="Trebuchet MS"/>
              </a:rPr>
              <a:t> </a:t>
            </a:r>
            <a:r>
              <a:rPr lang="es-BO" sz="2500" b="1" dirty="0" smtClean="0">
                <a:solidFill>
                  <a:srgbClr val="000000"/>
                </a:solidFill>
                <a:latin typeface="Trebuchet MS"/>
                <a:cs typeface="Trebuchet MS"/>
              </a:rPr>
              <a:t>Un </a:t>
            </a:r>
            <a:r>
              <a:rPr lang="es-BO" sz="2500" b="1" dirty="0" smtClean="0">
                <a:solidFill>
                  <a:srgbClr val="000000"/>
                </a:solidFill>
                <a:latin typeface="Trebuchet MS"/>
                <a:cs typeface="Trebuchet MS"/>
              </a:rPr>
              <a:t>núcleo evangelizador.</a:t>
            </a:r>
          </a:p>
          <a:p>
            <a:pPr algn="just"/>
            <a:endParaRPr lang="es-BO" sz="2500" b="1" dirty="0" smtClean="0">
              <a:solidFill>
                <a:srgbClr val="000000"/>
              </a:solidFill>
              <a:latin typeface="Trebuchet MS"/>
              <a:cs typeface="Trebuchet MS"/>
            </a:endParaRPr>
          </a:p>
          <a:p>
            <a:pPr algn="just">
              <a:buFont typeface="Arial" pitchFamily="34" charset="0"/>
              <a:buChar char="•"/>
            </a:pPr>
            <a:r>
              <a:rPr lang="es-BO" sz="2500" b="1" dirty="0" smtClean="0">
                <a:solidFill>
                  <a:srgbClr val="000000"/>
                </a:solidFill>
                <a:latin typeface="Trebuchet MS"/>
                <a:cs typeface="Trebuchet MS"/>
              </a:rPr>
              <a:t> </a:t>
            </a:r>
            <a:r>
              <a:rPr lang="es-BO" sz="2500" b="1" dirty="0" smtClean="0">
                <a:solidFill>
                  <a:srgbClr val="000000"/>
                </a:solidFill>
                <a:latin typeface="Trebuchet MS"/>
                <a:cs typeface="Trebuchet MS"/>
              </a:rPr>
              <a:t>Un </a:t>
            </a:r>
            <a:r>
              <a:rPr lang="es-BO" sz="2500" b="1" dirty="0" smtClean="0">
                <a:solidFill>
                  <a:srgbClr val="000000"/>
                </a:solidFill>
                <a:latin typeface="Trebuchet MS"/>
                <a:cs typeface="Trebuchet MS"/>
              </a:rPr>
              <a:t>núcleo de entrenamiento y de 	capacitación </a:t>
            </a:r>
            <a:r>
              <a:rPr lang="es-BO" sz="2500" b="1" dirty="0" smtClean="0">
                <a:solidFill>
                  <a:srgbClr val="000000"/>
                </a:solidFill>
                <a:latin typeface="Trebuchet MS"/>
                <a:cs typeface="Trebuchet MS"/>
              </a:rPr>
              <a:t> </a:t>
            </a:r>
            <a:r>
              <a:rPr lang="es-BO" sz="2500" b="1" dirty="0" smtClean="0">
                <a:solidFill>
                  <a:srgbClr val="000000"/>
                </a:solidFill>
                <a:latin typeface="Trebuchet MS"/>
                <a:cs typeface="Trebuchet MS"/>
              </a:rPr>
              <a:t>   </a:t>
            </a:r>
            <a:r>
              <a:rPr lang="es-BO" sz="2500" b="1" dirty="0" smtClean="0">
                <a:solidFill>
                  <a:srgbClr val="000000"/>
                </a:solidFill>
                <a:latin typeface="Trebuchet MS"/>
                <a:cs typeface="Trebuchet MS"/>
              </a:rPr>
              <a:t>misionera</a:t>
            </a:r>
            <a:r>
              <a:rPr lang="es-BO" sz="2500" b="1" dirty="0" smtClean="0">
                <a:solidFill>
                  <a:srgbClr val="000000"/>
                </a:solidFill>
                <a:latin typeface="Trebuchet MS"/>
                <a:cs typeface="Trebuchet MS"/>
              </a:rPr>
              <a:t>.</a:t>
            </a:r>
          </a:p>
          <a:p>
            <a:pPr algn="just"/>
            <a:endParaRPr lang="es-BO" sz="2500" b="1" dirty="0" smtClean="0">
              <a:solidFill>
                <a:srgbClr val="000000"/>
              </a:solidFill>
              <a:latin typeface="Trebuchet MS"/>
              <a:cs typeface="Trebuchet MS"/>
            </a:endParaRPr>
          </a:p>
          <a:p>
            <a:pPr algn="just">
              <a:buFont typeface="Arial" pitchFamily="34" charset="0"/>
              <a:buChar char="•"/>
            </a:pPr>
            <a:r>
              <a:rPr lang="es-BO" sz="2500" b="1" dirty="0" smtClean="0">
                <a:solidFill>
                  <a:srgbClr val="000000"/>
                </a:solidFill>
                <a:latin typeface="Trebuchet MS"/>
                <a:cs typeface="Trebuchet MS"/>
              </a:rPr>
              <a:t> </a:t>
            </a:r>
            <a:r>
              <a:rPr lang="es-BO" sz="2500" b="1" dirty="0" smtClean="0">
                <a:solidFill>
                  <a:srgbClr val="000000"/>
                </a:solidFill>
                <a:latin typeface="Trebuchet MS"/>
                <a:cs typeface="Trebuchet MS"/>
              </a:rPr>
              <a:t>Un </a:t>
            </a:r>
            <a:r>
              <a:rPr lang="es-BO" sz="2500" b="1" dirty="0" smtClean="0">
                <a:solidFill>
                  <a:srgbClr val="000000"/>
                </a:solidFill>
                <a:latin typeface="Trebuchet MS"/>
                <a:cs typeface="Trebuchet MS"/>
              </a:rPr>
              <a:t>núcleo de reuniones regulares  	de estudio práctico de la Biblia.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259632" y="2060848"/>
            <a:ext cx="7417643" cy="2015936"/>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Declarado el propósito de los GPs en la IASD, es necesario considerar la relación con la estructura departamental de la iglesia; de modo que la iglesia, en su conjunto, trabaje en perfecta armonía.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55576" y="908720"/>
            <a:ext cx="8442883"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s-BO" sz="2400" b="1" dirty="0" smtClean="0">
                <a:solidFill>
                  <a:srgbClr val="000000"/>
                </a:solidFill>
                <a:latin typeface="Trebuchet MS"/>
                <a:cs typeface="Trebuchet MS"/>
              </a:rPr>
              <a:t>LOS GRUPOS PEQUEÑOS Y LA ESTRUCTURA DEPARATAMENTAL DE LA IGLESIA</a:t>
            </a:r>
            <a:endParaRPr lang="es-BO" sz="2400" b="1" dirty="0">
              <a:solidFill>
                <a:srgbClr val="000000"/>
              </a:solidFill>
              <a:latin typeface="Trebuchet MS"/>
              <a:cs typeface="Trebuchet MS"/>
            </a:endParaRPr>
          </a:p>
        </p:txBody>
      </p:sp>
      <p:pic>
        <p:nvPicPr>
          <p:cNvPr id="4" name="Picture 3" descr="Fotolia_23714455_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6742" y="2852936"/>
            <a:ext cx="7091772" cy="4727848"/>
          </a:xfrm>
          <a:prstGeom prst="rect">
            <a:avLst/>
          </a:prstGeom>
        </p:spPr>
      </p:pic>
      <p:sp>
        <p:nvSpPr>
          <p:cNvPr id="6" name="5 CuadroTexto"/>
          <p:cNvSpPr txBox="1"/>
          <p:nvPr/>
        </p:nvSpPr>
        <p:spPr>
          <a:xfrm>
            <a:off x="1043609" y="2276872"/>
            <a:ext cx="7623808" cy="1246495"/>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La estructura de la IASD fue establecida y consolidada, sobre principios bíblicos de la </a:t>
            </a:r>
            <a:r>
              <a:rPr lang="es-BO" sz="2500" b="1" i="1" dirty="0" smtClean="0">
                <a:solidFill>
                  <a:srgbClr val="000000"/>
                </a:solidFill>
                <a:latin typeface="Trebuchet MS"/>
                <a:cs typeface="Trebuchet MS"/>
              </a:rPr>
              <a:t>unidad</a:t>
            </a:r>
            <a:r>
              <a:rPr lang="es-BO" sz="2500" b="1" dirty="0" smtClean="0">
                <a:solidFill>
                  <a:srgbClr val="000000"/>
                </a:solidFill>
                <a:latin typeface="Trebuchet MS"/>
                <a:cs typeface="Trebuchet MS"/>
              </a:rPr>
              <a:t> y de la </a:t>
            </a:r>
            <a:r>
              <a:rPr lang="es-BO" sz="2500" b="1" i="1" dirty="0" smtClean="0">
                <a:solidFill>
                  <a:srgbClr val="000000"/>
                </a:solidFill>
                <a:latin typeface="Trebuchet MS"/>
                <a:cs typeface="Trebuchet MS"/>
              </a:rPr>
              <a:t>universalidad </a:t>
            </a:r>
            <a:r>
              <a:rPr lang="es-BO" sz="2500" b="1" dirty="0" smtClean="0">
                <a:solidFill>
                  <a:srgbClr val="000000"/>
                </a:solidFill>
                <a:latin typeface="Trebuchet MS"/>
                <a:cs typeface="Trebuchet MS"/>
              </a:rPr>
              <a:t>de la iglesia.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87625" y="1123950"/>
            <a:ext cx="7632848" cy="3170099"/>
          </a:xfrm>
          <a:prstGeom prst="rect">
            <a:avLst/>
          </a:prstGeom>
          <a:noFill/>
        </p:spPr>
        <p:txBody>
          <a:bodyPr wrap="square" rtlCol="0">
            <a:spAutoFit/>
            <a:scene3d>
              <a:camera prst="orthographicFront"/>
              <a:lightRig rig="threePt" dir="t"/>
            </a:scene3d>
            <a:sp3d extrusionH="57150">
              <a:bevelT w="38100" h="38100"/>
            </a:sp3d>
          </a:bodyPr>
          <a:lstStyle/>
          <a:p>
            <a:pPr marL="457200" indent="-457200" algn="just">
              <a:buFont typeface="+mj-lt"/>
              <a:buAutoNum type="arabicPeriod"/>
            </a:pPr>
            <a:r>
              <a:rPr lang="es-BO" sz="2500" b="1" dirty="0" smtClean="0">
                <a:solidFill>
                  <a:srgbClr val="000000"/>
                </a:solidFill>
                <a:latin typeface="Trebuchet MS"/>
                <a:cs typeface="Trebuchet MS"/>
              </a:rPr>
              <a:t>En mundo cristiano </a:t>
            </a:r>
            <a:r>
              <a:rPr lang="es-BO" sz="2500" b="1" i="1" dirty="0" smtClean="0">
                <a:solidFill>
                  <a:srgbClr val="000000"/>
                </a:solidFill>
                <a:latin typeface="Trebuchet MS"/>
                <a:cs typeface="Trebuchet MS"/>
              </a:rPr>
              <a:t>valora</a:t>
            </a:r>
            <a:r>
              <a:rPr lang="es-BO" sz="2500" b="1" dirty="0" smtClean="0">
                <a:solidFill>
                  <a:srgbClr val="000000"/>
                </a:solidFill>
                <a:latin typeface="Trebuchet MS"/>
                <a:cs typeface="Trebuchet MS"/>
              </a:rPr>
              <a:t> a aquellas  iglesias </a:t>
            </a:r>
            <a:r>
              <a:rPr lang="es-BO" sz="2500" b="1" i="1" dirty="0" smtClean="0">
                <a:solidFill>
                  <a:srgbClr val="000000"/>
                </a:solidFill>
                <a:latin typeface="Trebuchet MS"/>
                <a:cs typeface="Trebuchet MS"/>
              </a:rPr>
              <a:t>organizadas en GPs</a:t>
            </a:r>
            <a:r>
              <a:rPr lang="es-BO" sz="2500" b="1" dirty="0" smtClean="0">
                <a:solidFill>
                  <a:srgbClr val="000000"/>
                </a:solidFill>
                <a:latin typeface="Trebuchet MS"/>
                <a:cs typeface="Trebuchet MS"/>
              </a:rPr>
              <a:t>, esto; porque es fundamental para la vitalidad de una iglesia.</a:t>
            </a:r>
          </a:p>
          <a:p>
            <a:endParaRPr lang="es-BO" sz="2500" b="1" dirty="0" smtClean="0">
              <a:solidFill>
                <a:srgbClr val="000000"/>
              </a:solidFill>
              <a:latin typeface="Trebuchet MS"/>
              <a:cs typeface="Trebuchet MS"/>
            </a:endParaRPr>
          </a:p>
          <a:p>
            <a:r>
              <a:rPr lang="es-BO" sz="2500" b="1" dirty="0" smtClean="0">
                <a:solidFill>
                  <a:srgbClr val="000000"/>
                </a:solidFill>
                <a:latin typeface="Trebuchet MS"/>
                <a:cs typeface="Trebuchet MS"/>
              </a:rPr>
              <a:t>Ejemplo: </a:t>
            </a:r>
            <a:r>
              <a:rPr lang="es-BO" sz="2500" b="1" i="1" dirty="0" smtClean="0">
                <a:solidFill>
                  <a:srgbClr val="000000"/>
                </a:solidFill>
                <a:latin typeface="Trebuchet MS"/>
                <a:cs typeface="Trebuchet MS"/>
              </a:rPr>
              <a:t>Iglesia  del  Evangelio  Pleno  	de Yiodo</a:t>
            </a:r>
            <a:r>
              <a:rPr lang="es-BO" sz="2500" b="1" dirty="0" smtClean="0">
                <a:solidFill>
                  <a:srgbClr val="000000"/>
                </a:solidFill>
                <a:latin typeface="Trebuchet MS"/>
                <a:cs typeface="Trebuchet MS"/>
              </a:rPr>
              <a:t> en Korea del Sur, con más de 	780,000 miembros y cerca de	25,000 GPs (</a:t>
            </a:r>
            <a:r>
              <a:rPr lang="es-BO" sz="2500" b="1" i="1" dirty="0" smtClean="0">
                <a:solidFill>
                  <a:srgbClr val="000000"/>
                </a:solidFill>
                <a:latin typeface="Trebuchet MS"/>
                <a:cs typeface="Trebuchet MS"/>
              </a:rPr>
              <a:t>David Yonggi Cho</a:t>
            </a:r>
            <a:r>
              <a:rPr lang="es-BO" sz="2500" b="1" dirty="0" smtClean="0">
                <a:solidFill>
                  <a:srgbClr val="000000"/>
                </a:solidFill>
                <a:latin typeface="Trebuchet MS"/>
                <a:cs typeface="Trebuchet MS"/>
              </a:rPr>
              <a:t>).</a:t>
            </a:r>
            <a:endParaRPr lang="es-BO" sz="2500" b="1" dirty="0">
              <a:solidFill>
                <a:srgbClr val="000000"/>
              </a:solidFill>
              <a:latin typeface="Trebuchet MS"/>
              <a:cs typeface="Trebuchet MS"/>
            </a:endParaRPr>
          </a:p>
        </p:txBody>
      </p:sp>
      <p:pic>
        <p:nvPicPr>
          <p:cNvPr id="3" name="Picture 2" descr="bandeira_coreia_do_sul.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83147" y="4581128"/>
            <a:ext cx="2241306" cy="1515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27584" y="1123950"/>
            <a:ext cx="7849691" cy="4308872"/>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Principios con el doble propósito:</a:t>
            </a:r>
          </a:p>
          <a:p>
            <a:pPr algn="just"/>
            <a:endParaRPr lang="es-BO" sz="2500" b="1" dirty="0">
              <a:solidFill>
                <a:srgbClr val="000000"/>
              </a:solidFill>
              <a:latin typeface="Trebuchet MS"/>
              <a:cs typeface="Trebuchet MS"/>
            </a:endParaRPr>
          </a:p>
          <a:p>
            <a:pPr algn="just"/>
            <a:r>
              <a:rPr lang="es-BO" sz="2500" b="1" dirty="0" smtClean="0">
                <a:solidFill>
                  <a:srgbClr val="000000"/>
                </a:solidFill>
                <a:latin typeface="Trebuchet MS"/>
                <a:cs typeface="Trebuchet MS"/>
              </a:rPr>
              <a:t>1.Mantener la unidad de la fe.</a:t>
            </a:r>
          </a:p>
          <a:p>
            <a:pPr marL="357188" indent="-357188" algn="just"/>
            <a:endParaRPr lang="es-BO" sz="2500" b="1" dirty="0" smtClean="0">
              <a:solidFill>
                <a:srgbClr val="000000"/>
              </a:solidFill>
              <a:latin typeface="Trebuchet MS"/>
              <a:cs typeface="Trebuchet MS"/>
            </a:endParaRPr>
          </a:p>
          <a:p>
            <a:pPr marL="357188" indent="-357188" algn="just"/>
            <a:r>
              <a:rPr lang="es-BO" sz="2500" b="1" dirty="0" smtClean="0">
                <a:solidFill>
                  <a:srgbClr val="000000"/>
                </a:solidFill>
                <a:latin typeface="Trebuchet MS"/>
                <a:cs typeface="Trebuchet MS"/>
              </a:rPr>
              <a:t>2.Facilitar el cumplimiento de la misión</a:t>
            </a:r>
            <a:r>
              <a:rPr lang="es-BO" sz="2500" b="1" dirty="0" smtClean="0">
                <a:solidFill>
                  <a:srgbClr val="000000"/>
                </a:solidFill>
                <a:latin typeface="Trebuchet MS"/>
                <a:cs typeface="Trebuchet MS"/>
              </a:rPr>
              <a:t>; basada </a:t>
            </a:r>
            <a:r>
              <a:rPr lang="es-BO" sz="2500" b="1" dirty="0" smtClean="0">
                <a:solidFill>
                  <a:srgbClr val="000000"/>
                </a:solidFill>
                <a:latin typeface="Trebuchet MS"/>
                <a:cs typeface="Trebuchet MS"/>
              </a:rPr>
              <a:t>en el ejemplo de Jesucristo:</a:t>
            </a:r>
          </a:p>
          <a:p>
            <a:pPr algn="just"/>
            <a:endParaRPr lang="es-BO" sz="2500" b="1" dirty="0" smtClean="0">
              <a:solidFill>
                <a:srgbClr val="000000"/>
              </a:solidFill>
              <a:latin typeface="Trebuchet MS"/>
              <a:cs typeface="Trebuchet MS"/>
            </a:endParaRPr>
          </a:p>
          <a:p>
            <a:pPr algn="just"/>
            <a:r>
              <a:rPr lang="es-BO" sz="2500" b="1" dirty="0" smtClean="0">
                <a:solidFill>
                  <a:srgbClr val="000000"/>
                </a:solidFill>
                <a:latin typeface="Trebuchet MS"/>
                <a:cs typeface="Trebuchet MS"/>
              </a:rPr>
              <a:t>	a) Predicación.</a:t>
            </a:r>
          </a:p>
          <a:p>
            <a:pPr algn="just"/>
            <a:endParaRPr lang="es-BO" sz="1200" b="1" dirty="0" smtClean="0">
              <a:solidFill>
                <a:srgbClr val="000000"/>
              </a:solidFill>
              <a:latin typeface="Trebuchet MS"/>
              <a:cs typeface="Trebuchet MS"/>
            </a:endParaRPr>
          </a:p>
          <a:p>
            <a:pPr algn="just"/>
            <a:r>
              <a:rPr lang="es-BO" sz="2500" b="1" dirty="0" smtClean="0">
                <a:solidFill>
                  <a:srgbClr val="000000"/>
                </a:solidFill>
                <a:latin typeface="Trebuchet MS"/>
                <a:cs typeface="Trebuchet MS"/>
              </a:rPr>
              <a:t>	b) Enseñanza.</a:t>
            </a:r>
          </a:p>
          <a:p>
            <a:pPr algn="just"/>
            <a:endParaRPr lang="es-BO" sz="1200" b="1" dirty="0" smtClean="0">
              <a:solidFill>
                <a:srgbClr val="000000"/>
              </a:solidFill>
              <a:latin typeface="Trebuchet MS"/>
              <a:cs typeface="Trebuchet MS"/>
            </a:endParaRPr>
          </a:p>
          <a:p>
            <a:pPr algn="just"/>
            <a:r>
              <a:rPr lang="es-BO" sz="2500" b="1" dirty="0" smtClean="0">
                <a:solidFill>
                  <a:srgbClr val="000000"/>
                </a:solidFill>
                <a:latin typeface="Trebuchet MS"/>
                <a:cs typeface="Trebuchet MS"/>
              </a:rPr>
              <a:t>	c)</a:t>
            </a:r>
            <a:r>
              <a:rPr lang="es-BO" sz="2500" b="1" dirty="0">
                <a:solidFill>
                  <a:srgbClr val="000000"/>
                </a:solidFill>
                <a:latin typeface="Trebuchet MS"/>
                <a:cs typeface="Trebuchet MS"/>
              </a:rPr>
              <a:t> </a:t>
            </a:r>
            <a:r>
              <a:rPr lang="es-BO" sz="2500" b="1" dirty="0" smtClean="0">
                <a:solidFill>
                  <a:srgbClr val="000000"/>
                </a:solidFill>
                <a:latin typeface="Trebuchet MS"/>
                <a:cs typeface="Trebuchet MS"/>
              </a:rPr>
              <a:t>Salud.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31640" y="1268760"/>
            <a:ext cx="7345635" cy="1631216"/>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Diferente a otras denominaciones que reflejan mucho de la cultura contemporánea, la IASD es un movimiento profético de restauración de la verdad bíblica para el tiempo del fin.</a:t>
            </a:r>
          </a:p>
        </p:txBody>
      </p:sp>
      <p:sp>
        <p:nvSpPr>
          <p:cNvPr id="6" name="5 CuadroTexto"/>
          <p:cNvSpPr txBox="1"/>
          <p:nvPr/>
        </p:nvSpPr>
        <p:spPr>
          <a:xfrm>
            <a:off x="1331640" y="3875564"/>
            <a:ext cx="7345635" cy="1246495"/>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Entonces, los GPs adventistas deben </a:t>
            </a:r>
            <a:r>
              <a:rPr lang="es-BO" sz="2500" b="1" i="1" dirty="0" smtClean="0">
                <a:solidFill>
                  <a:srgbClr val="000000"/>
                </a:solidFill>
                <a:latin typeface="Trebuchet MS"/>
                <a:cs typeface="Trebuchet MS"/>
              </a:rPr>
              <a:t>apoyar directamente la declaración de misión </a:t>
            </a:r>
            <a:r>
              <a:rPr lang="es-BO" sz="2500" b="1" dirty="0" smtClean="0">
                <a:solidFill>
                  <a:srgbClr val="000000"/>
                </a:solidFill>
                <a:latin typeface="Trebuchet MS"/>
                <a:cs typeface="Trebuchet MS"/>
              </a:rPr>
              <a:t>de la iglesia.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71601" y="969800"/>
            <a:ext cx="7704088" cy="1631216"/>
          </a:xfrm>
          <a:prstGeom prst="rect">
            <a:avLst/>
          </a:prstGeom>
          <a:noFill/>
        </p:spPr>
        <p:txBody>
          <a:bodyPr wrap="square" rtlCol="0">
            <a:spAutoFit/>
            <a:scene3d>
              <a:camera prst="orthographicFront"/>
              <a:lightRig rig="threePt" dir="t"/>
            </a:scene3d>
            <a:sp3d extrusionH="57150">
              <a:bevelT w="38100" h="38100"/>
            </a:sp3d>
          </a:bodyPr>
          <a:lstStyle/>
          <a:p>
            <a:pPr marL="446088" indent="-446088" algn="just"/>
            <a:r>
              <a:rPr lang="es-BO" sz="2500" b="1" dirty="0" smtClean="0">
                <a:solidFill>
                  <a:srgbClr val="000000"/>
                </a:solidFill>
                <a:latin typeface="Trebuchet MS"/>
                <a:cs typeface="Trebuchet MS"/>
              </a:rPr>
              <a:t>3. En los inicios de la IASD, surgió la necesidad de una estructura organizacional que mantuviese a los creyentes unidos en las doctrinas y en estilo de vida adventistas.</a:t>
            </a:r>
          </a:p>
        </p:txBody>
      </p:sp>
      <p:sp>
        <p:nvSpPr>
          <p:cNvPr id="5" name="4 CuadroTexto"/>
          <p:cNvSpPr txBox="1"/>
          <p:nvPr/>
        </p:nvSpPr>
        <p:spPr>
          <a:xfrm>
            <a:off x="1619250" y="3068960"/>
            <a:ext cx="7056438" cy="1246495"/>
          </a:xfrm>
          <a:prstGeom prst="rect">
            <a:avLst/>
          </a:prstGeom>
          <a:noFill/>
        </p:spPr>
        <p:txBody>
          <a:bodyPr wrap="square" rtlCol="0">
            <a:spAutoFit/>
            <a:scene3d>
              <a:camera prst="orthographicFront"/>
              <a:lightRig rig="threePt" dir="t"/>
            </a:scene3d>
            <a:sp3d extrusionH="57150">
              <a:bevelT w="38100" h="38100"/>
            </a:sp3d>
          </a:bodyPr>
          <a:lstStyle/>
          <a:p>
            <a:r>
              <a:rPr lang="es-BO" sz="2500" b="1" dirty="0" smtClean="0">
                <a:solidFill>
                  <a:schemeClr val="accent2">
                    <a:lumMod val="75000"/>
                  </a:schemeClr>
                </a:solidFill>
                <a:latin typeface="Trebuchet MS"/>
                <a:cs typeface="Trebuchet MS"/>
              </a:rPr>
              <a:t>1850: </a:t>
            </a:r>
            <a:r>
              <a:rPr lang="es-BO" sz="2400" b="1" dirty="0" smtClean="0">
                <a:solidFill>
                  <a:srgbClr val="000000"/>
                </a:solidFill>
                <a:latin typeface="Trebuchet MS"/>
                <a:cs typeface="Trebuchet MS"/>
              </a:rPr>
              <a:t>Organización interna.</a:t>
            </a:r>
          </a:p>
          <a:p>
            <a:r>
              <a:rPr lang="es-BO" sz="2500" b="1" dirty="0" smtClean="0">
                <a:solidFill>
                  <a:srgbClr val="A3171E"/>
                </a:solidFill>
                <a:latin typeface="Trebuchet MS"/>
                <a:cs typeface="Trebuchet MS"/>
              </a:rPr>
              <a:t>1860: </a:t>
            </a:r>
            <a:r>
              <a:rPr lang="es-BO" sz="2400" b="1" dirty="0" smtClean="0">
                <a:solidFill>
                  <a:srgbClr val="000000"/>
                </a:solidFill>
                <a:latin typeface="Trebuchet MS"/>
                <a:cs typeface="Trebuchet MS"/>
              </a:rPr>
              <a:t>Formación estructura</a:t>
            </a:r>
            <a:r>
              <a:rPr lang="es-BO" sz="2400" b="1" dirty="0">
                <a:solidFill>
                  <a:srgbClr val="000000"/>
                </a:solidFill>
                <a:latin typeface="Trebuchet MS"/>
                <a:cs typeface="Trebuchet MS"/>
              </a:rPr>
              <a:t> </a:t>
            </a:r>
            <a:r>
              <a:rPr lang="es-BO" sz="2400" b="1" dirty="0" smtClean="0">
                <a:solidFill>
                  <a:srgbClr val="000000"/>
                </a:solidFill>
                <a:latin typeface="Trebuchet MS"/>
                <a:cs typeface="Trebuchet MS"/>
              </a:rPr>
              <a:t>Organizacional.</a:t>
            </a:r>
          </a:p>
          <a:p>
            <a:r>
              <a:rPr lang="es-BO" sz="2500" b="1" dirty="0" smtClean="0">
                <a:solidFill>
                  <a:srgbClr val="A3171E"/>
                </a:solidFill>
                <a:latin typeface="Trebuchet MS"/>
                <a:cs typeface="Trebuchet MS"/>
              </a:rPr>
              <a:t>1890/1900: </a:t>
            </a:r>
            <a:r>
              <a:rPr lang="es-BO" sz="2400" b="1" dirty="0" smtClean="0">
                <a:solidFill>
                  <a:srgbClr val="000000"/>
                </a:solidFill>
                <a:latin typeface="Trebuchet MS"/>
                <a:cs typeface="Trebuchet MS"/>
              </a:rPr>
              <a:t>Revisión estructura organizacional.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620044" y="1123950"/>
            <a:ext cx="7056438" cy="1246495"/>
          </a:xfrm>
          <a:prstGeom prst="rect">
            <a:avLst/>
          </a:prstGeom>
          <a:noFill/>
        </p:spPr>
        <p:txBody>
          <a:bodyPr wrap="square" rtlCol="0">
            <a:spAutoFit/>
            <a:scene3d>
              <a:camera prst="orthographicFront"/>
              <a:lightRig rig="threePt" dir="t"/>
            </a:scene3d>
            <a:sp3d extrusionH="57150">
              <a:bevelT w="38100" h="38100"/>
            </a:sp3d>
          </a:bodyPr>
          <a:lstStyle/>
          <a:p>
            <a:pPr marL="720725" indent="-542925" algn="just"/>
            <a:r>
              <a:rPr lang="es-BO" sz="2500" b="1" dirty="0" smtClean="0">
                <a:latin typeface="Trebuchet MS"/>
                <a:cs typeface="Trebuchet MS"/>
              </a:rPr>
              <a:t>a)	En la estructura organizacional </a:t>
            </a:r>
            <a:r>
              <a:rPr lang="es-BO" sz="2500" b="1" dirty="0" smtClean="0">
                <a:latin typeface="Trebuchet MS"/>
                <a:cs typeface="Trebuchet MS"/>
              </a:rPr>
              <a:t>adventista, la iglesias locales </a:t>
            </a:r>
            <a:r>
              <a:rPr lang="es-BO" sz="2500" b="1" i="1" dirty="0" smtClean="0">
                <a:latin typeface="Trebuchet MS"/>
                <a:cs typeface="Trebuchet MS"/>
              </a:rPr>
              <a:t>son de fundamental importancia</a:t>
            </a:r>
            <a:r>
              <a:rPr lang="es-BO" sz="2500" b="1" dirty="0" smtClean="0">
                <a:latin typeface="Trebuchet MS"/>
                <a:cs typeface="Trebuchet MS"/>
              </a:rPr>
              <a:t>.</a:t>
            </a:r>
          </a:p>
        </p:txBody>
      </p:sp>
      <p:sp>
        <p:nvSpPr>
          <p:cNvPr id="5" name="4 CuadroTexto"/>
          <p:cNvSpPr txBox="1"/>
          <p:nvPr/>
        </p:nvSpPr>
        <p:spPr>
          <a:xfrm>
            <a:off x="1619250" y="2996952"/>
            <a:ext cx="7056438" cy="861774"/>
          </a:xfrm>
          <a:prstGeom prst="rect">
            <a:avLst/>
          </a:prstGeom>
          <a:noFill/>
        </p:spPr>
        <p:txBody>
          <a:bodyPr wrap="square" rtlCol="0">
            <a:spAutoFit/>
            <a:scene3d>
              <a:camera prst="orthographicFront"/>
              <a:lightRig rig="threePt" dir="t"/>
            </a:scene3d>
            <a:sp3d extrusionH="57150">
              <a:bevelT w="38100" h="38100"/>
            </a:sp3d>
          </a:bodyPr>
          <a:lstStyle/>
          <a:p>
            <a:pPr marL="720725" indent="-542925" algn="just"/>
            <a:r>
              <a:rPr lang="es-BO" sz="2500" b="1" dirty="0" smtClean="0">
                <a:solidFill>
                  <a:srgbClr val="000000"/>
                </a:solidFill>
                <a:latin typeface="Trebuchet MS"/>
                <a:cs typeface="Trebuchet MS"/>
              </a:rPr>
              <a:t>b)	Es </a:t>
            </a:r>
            <a:r>
              <a:rPr lang="es-BO" sz="2500" b="1" dirty="0" smtClean="0">
                <a:solidFill>
                  <a:srgbClr val="000000"/>
                </a:solidFill>
                <a:latin typeface="Trebuchet MS"/>
                <a:cs typeface="Trebuchet MS"/>
              </a:rPr>
              <a:t>en ellas que </a:t>
            </a:r>
            <a:r>
              <a:rPr lang="es-BO" sz="2500" b="1" i="1" dirty="0" smtClean="0">
                <a:solidFill>
                  <a:srgbClr val="000000"/>
                </a:solidFill>
                <a:latin typeface="Trebuchet MS"/>
                <a:cs typeface="Trebuchet MS"/>
              </a:rPr>
              <a:t>converge la </a:t>
            </a:r>
            <a:r>
              <a:rPr lang="es-BO" sz="2500" b="1" i="1" dirty="0" smtClean="0">
                <a:solidFill>
                  <a:srgbClr val="000000"/>
                </a:solidFill>
                <a:latin typeface="Trebuchet MS"/>
                <a:cs typeface="Trebuchet MS"/>
              </a:rPr>
              <a:t>estructura </a:t>
            </a:r>
            <a:r>
              <a:rPr lang="es-BO" sz="2500" b="1" i="1" dirty="0" smtClean="0">
                <a:solidFill>
                  <a:srgbClr val="000000"/>
                </a:solidFill>
                <a:latin typeface="Trebuchet MS"/>
                <a:cs typeface="Trebuchet MS"/>
              </a:rPr>
              <a:t>departamental </a:t>
            </a:r>
            <a:r>
              <a:rPr lang="es-BO" sz="2500" b="1" dirty="0" smtClean="0">
                <a:solidFill>
                  <a:srgbClr val="000000"/>
                </a:solidFill>
                <a:latin typeface="Trebuchet MS"/>
                <a:cs typeface="Trebuchet MS"/>
              </a:rPr>
              <a:t>de la </a:t>
            </a:r>
            <a:r>
              <a:rPr lang="es-BO" sz="2500" b="1" dirty="0" smtClean="0">
                <a:solidFill>
                  <a:srgbClr val="000000"/>
                </a:solidFill>
                <a:latin typeface="Trebuchet MS"/>
                <a:cs typeface="Trebuchet MS"/>
              </a:rPr>
              <a:t>organización</a:t>
            </a:r>
            <a:r>
              <a:rPr lang="es-BO" sz="2500" b="1" dirty="0" smtClean="0">
                <a:solidFill>
                  <a:srgbClr val="000000"/>
                </a:solidFill>
                <a:latin typeface="Trebuchet MS"/>
                <a:cs typeface="Trebuchet MS"/>
              </a:rPr>
              <a:t>. </a:t>
            </a:r>
          </a:p>
        </p:txBody>
      </p:sp>
      <p:sp>
        <p:nvSpPr>
          <p:cNvPr id="6" name="5 CuadroTexto"/>
          <p:cNvSpPr txBox="1"/>
          <p:nvPr/>
        </p:nvSpPr>
        <p:spPr>
          <a:xfrm>
            <a:off x="1619250" y="4581128"/>
            <a:ext cx="7129214" cy="1246495"/>
          </a:xfrm>
          <a:prstGeom prst="rect">
            <a:avLst/>
          </a:prstGeom>
          <a:noFill/>
        </p:spPr>
        <p:txBody>
          <a:bodyPr wrap="square" rtlCol="0">
            <a:spAutoFit/>
            <a:scene3d>
              <a:camera prst="orthographicFront"/>
              <a:lightRig rig="threePt" dir="t"/>
            </a:scene3d>
            <a:sp3d extrusionH="57150">
              <a:bevelT w="38100" h="38100"/>
            </a:sp3d>
          </a:bodyPr>
          <a:lstStyle/>
          <a:p>
            <a:pPr marL="720725" indent="-454025" algn="just"/>
            <a:r>
              <a:rPr lang="es-BO" sz="2500" b="1" dirty="0" smtClean="0">
                <a:solidFill>
                  <a:srgbClr val="000000"/>
                </a:solidFill>
                <a:latin typeface="Trebuchet MS"/>
                <a:cs typeface="Trebuchet MS"/>
              </a:rPr>
              <a:t>c) Por lo que los GPs adventistas </a:t>
            </a:r>
            <a:r>
              <a:rPr lang="es-BO" sz="2500" b="1" i="1" dirty="0" smtClean="0">
                <a:solidFill>
                  <a:srgbClr val="000000"/>
                </a:solidFill>
                <a:latin typeface="Trebuchet MS"/>
                <a:cs typeface="Trebuchet MS"/>
              </a:rPr>
              <a:t>no deben sustituir las reuniones</a:t>
            </a:r>
            <a:r>
              <a:rPr lang="es-BO" sz="2500" b="1" dirty="0" smtClean="0">
                <a:solidFill>
                  <a:srgbClr val="000000"/>
                </a:solidFill>
                <a:latin typeface="Trebuchet MS"/>
                <a:cs typeface="Trebuchet MS"/>
              </a:rPr>
              <a:t> en los templos ni competir con ellas.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87624" y="1123950"/>
            <a:ext cx="7488858" cy="1631216"/>
          </a:xfrm>
          <a:prstGeom prst="rect">
            <a:avLst/>
          </a:prstGeom>
          <a:noFill/>
        </p:spPr>
        <p:txBody>
          <a:bodyPr wrap="square" rtlCol="0">
            <a:spAutoFit/>
            <a:scene3d>
              <a:camera prst="orthographicFront"/>
              <a:lightRig rig="threePt" dir="t"/>
            </a:scene3d>
            <a:sp3d extrusionH="57150">
              <a:bevelT w="38100" h="38100"/>
            </a:sp3d>
          </a:bodyPr>
          <a:lstStyle/>
          <a:p>
            <a:pPr marL="720725" indent="-720725" algn="just"/>
            <a:r>
              <a:rPr lang="es-BO" sz="2500" b="1" dirty="0" smtClean="0">
                <a:solidFill>
                  <a:srgbClr val="000000"/>
                </a:solidFill>
                <a:latin typeface="Trebuchet MS"/>
                <a:cs typeface="Trebuchet MS"/>
              </a:rPr>
              <a:t>4. Los GPs adventistas deben ser grupos </a:t>
            </a:r>
            <a:r>
              <a:rPr lang="es-BO" sz="2500" b="1" dirty="0" smtClean="0">
                <a:solidFill>
                  <a:srgbClr val="000000"/>
                </a:solidFill>
                <a:latin typeface="Trebuchet MS"/>
                <a:cs typeface="Trebuchet MS"/>
              </a:rPr>
              <a:t>de apoyo </a:t>
            </a:r>
            <a:r>
              <a:rPr lang="es-BO" sz="2500" b="1" dirty="0" smtClean="0">
                <a:solidFill>
                  <a:srgbClr val="000000"/>
                </a:solidFill>
                <a:latin typeface="Trebuchet MS"/>
                <a:cs typeface="Trebuchet MS"/>
              </a:rPr>
              <a:t>para las iglesias, en su 	búsqueda de un genuino reavivamiento espiritual y el cumplimiento de la misión evangelizadora.</a:t>
            </a:r>
          </a:p>
        </p:txBody>
      </p:sp>
      <p:sp>
        <p:nvSpPr>
          <p:cNvPr id="5" name="4 CuadroTexto"/>
          <p:cNvSpPr txBox="1"/>
          <p:nvPr/>
        </p:nvSpPr>
        <p:spPr>
          <a:xfrm>
            <a:off x="1475656" y="3645024"/>
            <a:ext cx="7200032" cy="861774"/>
          </a:xfrm>
          <a:prstGeom prst="rect">
            <a:avLst/>
          </a:prstGeom>
          <a:noFill/>
        </p:spPr>
        <p:txBody>
          <a:bodyPr wrap="square" rtlCol="0">
            <a:spAutoFit/>
            <a:scene3d>
              <a:camera prst="orthographicFront"/>
              <a:lightRig rig="threePt" dir="t"/>
            </a:scene3d>
            <a:sp3d extrusionH="57150">
              <a:bevelT w="38100" h="38100"/>
            </a:sp3d>
          </a:bodyPr>
          <a:lstStyle/>
          <a:p>
            <a:pPr marL="446088" indent="-88900" algn="just"/>
            <a:r>
              <a:rPr lang="es-BO" sz="2500" b="1" dirty="0" smtClean="0">
                <a:solidFill>
                  <a:srgbClr val="000000"/>
                </a:solidFill>
                <a:latin typeface="Trebuchet MS"/>
                <a:cs typeface="Trebuchet MS"/>
              </a:rPr>
              <a:t>- Es </a:t>
            </a:r>
            <a:r>
              <a:rPr lang="es-BO" sz="2500" b="1" dirty="0" smtClean="0">
                <a:solidFill>
                  <a:srgbClr val="000000"/>
                </a:solidFill>
                <a:latin typeface="Trebuchet MS"/>
                <a:cs typeface="Trebuchet MS"/>
              </a:rPr>
              <a:t>destacado por la Biblia y los escritos de </a:t>
            </a:r>
            <a:r>
              <a:rPr lang="es-BO" sz="2500" b="1" dirty="0" smtClean="0">
                <a:solidFill>
                  <a:srgbClr val="000000"/>
                </a:solidFill>
                <a:latin typeface="Trebuchet MS"/>
                <a:cs typeface="Trebuchet MS"/>
              </a:rPr>
              <a:t> Elena </a:t>
            </a:r>
            <a:r>
              <a:rPr lang="es-BO" sz="2500" b="1" dirty="0" smtClean="0">
                <a:solidFill>
                  <a:srgbClr val="000000"/>
                </a:solidFill>
                <a:latin typeface="Trebuchet MS"/>
                <a:cs typeface="Trebuchet MS"/>
              </a:rPr>
              <a:t>de White.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LTH (ELLEN G WHITE).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6552" y="-171400"/>
            <a:ext cx="3412461" cy="4608512"/>
          </a:xfrm>
          <a:prstGeom prst="rect">
            <a:avLst/>
          </a:prstGeom>
        </p:spPr>
      </p:pic>
      <p:sp>
        <p:nvSpPr>
          <p:cNvPr id="3" name="2 CuadroTexto"/>
          <p:cNvSpPr txBox="1"/>
          <p:nvPr/>
        </p:nvSpPr>
        <p:spPr>
          <a:xfrm>
            <a:off x="2267744" y="1556792"/>
            <a:ext cx="6479952" cy="3170099"/>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“La formación de GPs, como base del esfuerzo cristiano, me fue presentada por Aquel que no puede errar. Si hay en una iglesia un gran número de miembros, conviene que se organicen en GPs a fin de trabajar, no solamente por los miembros de la propia iglesia, sino también por los incrédulos” </a:t>
            </a:r>
            <a:r>
              <a:rPr lang="es-BO" b="1" i="1" dirty="0" smtClean="0">
                <a:solidFill>
                  <a:srgbClr val="000000"/>
                </a:solidFill>
                <a:latin typeface="Trebuchet MS"/>
                <a:cs typeface="Trebuchet MS"/>
              </a:rPr>
              <a:t>Testimonios para la Iglesia, pág. 21, 22 </a:t>
            </a:r>
            <a:endParaRPr lang="es-BO" sz="2500" b="1" i="1" dirty="0" smtClean="0">
              <a:solidFill>
                <a:srgbClr val="000000"/>
              </a:solidFill>
              <a:latin typeface="Trebuchet MS"/>
              <a:cs typeface="Trebuchet M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43608" y="1268760"/>
            <a:ext cx="7632080" cy="2015936"/>
          </a:xfrm>
          <a:prstGeom prst="rect">
            <a:avLst/>
          </a:prstGeom>
          <a:noFill/>
        </p:spPr>
        <p:txBody>
          <a:bodyPr wrap="square" rtlCol="0">
            <a:spAutoFit/>
            <a:scene3d>
              <a:camera prst="orthographicFront"/>
              <a:lightRig rig="threePt" dir="t"/>
            </a:scene3d>
            <a:sp3d extrusionH="57150">
              <a:bevelT w="38100" h="38100"/>
            </a:sp3d>
          </a:bodyPr>
          <a:lstStyle/>
          <a:p>
            <a:pPr marL="809625" indent="-542925" algn="just"/>
            <a:r>
              <a:rPr lang="es-BO" sz="2500" b="1" dirty="0" smtClean="0">
                <a:solidFill>
                  <a:srgbClr val="000000"/>
                </a:solidFill>
                <a:latin typeface="Trebuchet MS"/>
                <a:cs typeface="Trebuchet MS"/>
              </a:rPr>
              <a:t>a) De acuerdo a esta cita, “base del esfuerzo cristiano”; EGW no dice “que los GPs sean más importantes” que la respectiva iglesia madre, ni que deban sustituir la estructura departamental de la iglesia.</a:t>
            </a:r>
          </a:p>
        </p:txBody>
      </p:sp>
      <p:sp>
        <p:nvSpPr>
          <p:cNvPr id="5" name="4 CuadroTexto"/>
          <p:cNvSpPr txBox="1"/>
          <p:nvPr/>
        </p:nvSpPr>
        <p:spPr>
          <a:xfrm>
            <a:off x="1403649" y="4005064"/>
            <a:ext cx="7344816" cy="1631216"/>
          </a:xfrm>
          <a:prstGeom prst="rect">
            <a:avLst/>
          </a:prstGeom>
          <a:noFill/>
        </p:spPr>
        <p:txBody>
          <a:bodyPr wrap="square" rtlCol="0">
            <a:spAutoFit/>
            <a:scene3d>
              <a:camera prst="orthographicFront"/>
              <a:lightRig rig="threePt" dir="t"/>
            </a:scene3d>
            <a:sp3d extrusionH="57150">
              <a:bevelT w="38100" h="38100"/>
            </a:sp3d>
          </a:bodyPr>
          <a:lstStyle/>
          <a:p>
            <a:pPr marL="720725" indent="-185738" algn="just"/>
            <a:r>
              <a:rPr lang="es-BO" sz="2500" b="1" dirty="0" smtClean="0">
                <a:solidFill>
                  <a:srgbClr val="000000"/>
                </a:solidFill>
                <a:latin typeface="Trebuchet MS"/>
                <a:cs typeface="Trebuchet MS"/>
              </a:rPr>
              <a:t>-Ella afirma “que las estrategias evangelizadoras de la iglesia serán más eficaces si son implementadas por medio de GPs”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71600" y="1268760"/>
            <a:ext cx="7763794" cy="2785378"/>
          </a:xfrm>
          <a:prstGeom prst="rect">
            <a:avLst/>
          </a:prstGeom>
          <a:noFill/>
        </p:spPr>
        <p:txBody>
          <a:bodyPr wrap="square" rtlCol="0">
            <a:spAutoFit/>
            <a:scene3d>
              <a:camera prst="orthographicFront"/>
              <a:lightRig rig="threePt" dir="t"/>
            </a:scene3d>
            <a:sp3d extrusionH="57150">
              <a:bevelT w="38100" h="38100"/>
            </a:sp3d>
          </a:bodyPr>
          <a:lstStyle/>
          <a:p>
            <a:pPr marL="720725" indent="-96838" algn="just"/>
            <a:r>
              <a:rPr lang="es-BO" sz="2500" b="1" dirty="0" smtClean="0">
                <a:solidFill>
                  <a:srgbClr val="000000"/>
                </a:solidFill>
                <a:latin typeface="Trebuchet MS"/>
                <a:cs typeface="Trebuchet MS"/>
              </a:rPr>
              <a:t>- Entonces</a:t>
            </a:r>
            <a:r>
              <a:rPr lang="es-BO" sz="2500" b="1" dirty="0" smtClean="0">
                <a:solidFill>
                  <a:srgbClr val="000000"/>
                </a:solidFill>
                <a:latin typeface="Trebuchet MS"/>
                <a:cs typeface="Trebuchet MS"/>
              </a:rPr>
              <a:t>, si Ministerio Personal y Escuela </a:t>
            </a:r>
            <a:r>
              <a:rPr lang="es-BO" sz="2500" b="1" dirty="0" smtClean="0">
                <a:solidFill>
                  <a:srgbClr val="000000"/>
                </a:solidFill>
                <a:latin typeface="Trebuchet MS"/>
                <a:cs typeface="Trebuchet MS"/>
              </a:rPr>
              <a:t>	Sabática </a:t>
            </a:r>
            <a:r>
              <a:rPr lang="es-BO" sz="2500" b="1" dirty="0" smtClean="0">
                <a:solidFill>
                  <a:srgbClr val="000000"/>
                </a:solidFill>
                <a:latin typeface="Trebuchet MS"/>
                <a:cs typeface="Trebuchet MS"/>
              </a:rPr>
              <a:t>casi siempre son los departamentos </a:t>
            </a:r>
            <a:r>
              <a:rPr lang="es-BO" sz="2500" b="1" dirty="0" smtClean="0">
                <a:solidFill>
                  <a:srgbClr val="000000"/>
                </a:solidFill>
                <a:latin typeface="Trebuchet MS"/>
                <a:cs typeface="Trebuchet MS"/>
              </a:rPr>
              <a:t>	que </a:t>
            </a:r>
            <a:r>
              <a:rPr lang="es-BO" sz="2500" b="1" dirty="0" smtClean="0">
                <a:solidFill>
                  <a:srgbClr val="000000"/>
                </a:solidFill>
                <a:latin typeface="Trebuchet MS"/>
                <a:cs typeface="Trebuchet MS"/>
              </a:rPr>
              <a:t>promueven y coordinan la </a:t>
            </a:r>
            <a:r>
              <a:rPr lang="es-BO" sz="2500" b="1" dirty="0" smtClean="0">
                <a:solidFill>
                  <a:srgbClr val="000000"/>
                </a:solidFill>
                <a:latin typeface="Trebuchet MS"/>
                <a:cs typeface="Trebuchet MS"/>
              </a:rPr>
              <a:t>	implementación </a:t>
            </a:r>
            <a:r>
              <a:rPr lang="es-BO" sz="2500" b="1" dirty="0" smtClean="0">
                <a:solidFill>
                  <a:srgbClr val="000000"/>
                </a:solidFill>
                <a:latin typeface="Trebuchet MS"/>
                <a:cs typeface="Trebuchet MS"/>
              </a:rPr>
              <a:t>y funcionamiento de los </a:t>
            </a:r>
            <a:r>
              <a:rPr lang="es-BO" sz="2500" b="1" dirty="0" smtClean="0">
                <a:solidFill>
                  <a:srgbClr val="000000"/>
                </a:solidFill>
                <a:latin typeface="Trebuchet MS"/>
                <a:cs typeface="Trebuchet MS"/>
              </a:rPr>
              <a:t>	</a:t>
            </a:r>
            <a:r>
              <a:rPr lang="es-BO" sz="2500" b="1" dirty="0" err="1" smtClean="0">
                <a:solidFill>
                  <a:srgbClr val="000000"/>
                </a:solidFill>
                <a:latin typeface="Trebuchet MS"/>
                <a:cs typeface="Trebuchet MS"/>
              </a:rPr>
              <a:t>GPs</a:t>
            </a:r>
            <a:r>
              <a:rPr lang="es-BO" sz="2500" b="1" dirty="0" smtClean="0">
                <a:solidFill>
                  <a:srgbClr val="000000"/>
                </a:solidFill>
                <a:latin typeface="Trebuchet MS"/>
                <a:cs typeface="Trebuchet MS"/>
              </a:rPr>
              <a:t>, todos los demás departamentos deben </a:t>
            </a:r>
            <a:r>
              <a:rPr lang="es-BO" sz="2500" b="1" dirty="0" smtClean="0">
                <a:solidFill>
                  <a:srgbClr val="000000"/>
                </a:solidFill>
                <a:latin typeface="Trebuchet MS"/>
                <a:cs typeface="Trebuchet MS"/>
              </a:rPr>
              <a:t>	apoyar </a:t>
            </a:r>
            <a:r>
              <a:rPr lang="es-BO" sz="2500" b="1" dirty="0" smtClean="0">
                <a:solidFill>
                  <a:srgbClr val="000000"/>
                </a:solidFill>
                <a:latin typeface="Trebuchet MS"/>
                <a:cs typeface="Trebuchet MS"/>
              </a:rPr>
              <a:t>ese plan y actuar más directamente </a:t>
            </a:r>
            <a:r>
              <a:rPr lang="es-BO" sz="2500" b="1" dirty="0" smtClean="0">
                <a:solidFill>
                  <a:srgbClr val="000000"/>
                </a:solidFill>
                <a:latin typeface="Trebuchet MS"/>
                <a:cs typeface="Trebuchet MS"/>
              </a:rPr>
              <a:t>	cuando </a:t>
            </a:r>
            <a:r>
              <a:rPr lang="es-BO" sz="2500" b="1" dirty="0" smtClean="0">
                <a:solidFill>
                  <a:srgbClr val="000000"/>
                </a:solidFill>
                <a:latin typeface="Trebuchet MS"/>
                <a:cs typeface="Trebuchet MS"/>
              </a:rPr>
              <a:t>se les es solicitado.</a:t>
            </a:r>
            <a:endParaRPr lang="es-BO" sz="2500" b="1" i="1" dirty="0" smtClean="0">
              <a:solidFill>
                <a:srgbClr val="000000"/>
              </a:solidFill>
              <a:latin typeface="Trebuchet MS"/>
              <a:cs typeface="Trebuchet M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259632" y="1916832"/>
            <a:ext cx="7056438" cy="2400657"/>
          </a:xfrm>
          <a:prstGeom prst="rect">
            <a:avLst/>
          </a:prstGeom>
          <a:noFill/>
        </p:spPr>
        <p:txBody>
          <a:bodyPr wrap="square" rtlCol="0">
            <a:spAutoFit/>
            <a:scene3d>
              <a:camera prst="orthographicFront"/>
              <a:lightRig rig="threePt" dir="t"/>
            </a:scene3d>
            <a:sp3d extrusionH="57150">
              <a:bevelT w="38100" h="38100"/>
            </a:sp3d>
          </a:bodyPr>
          <a:lstStyle/>
          <a:p>
            <a:pPr marL="720725" indent="-720725" algn="just"/>
            <a:r>
              <a:rPr lang="es-BO" sz="2500" b="1" dirty="0" smtClean="0">
                <a:solidFill>
                  <a:srgbClr val="000000"/>
                </a:solidFill>
                <a:latin typeface="Trebuchet MS"/>
                <a:cs typeface="Trebuchet MS"/>
              </a:rPr>
              <a:t>b)	Es </a:t>
            </a:r>
            <a:r>
              <a:rPr lang="es-BO" sz="2500" b="1" dirty="0" smtClean="0">
                <a:solidFill>
                  <a:srgbClr val="000000"/>
                </a:solidFill>
                <a:latin typeface="Trebuchet MS"/>
                <a:cs typeface="Trebuchet MS"/>
              </a:rPr>
              <a:t>fundamental que todos los departamentos de la iglesia </a:t>
            </a:r>
            <a:r>
              <a:rPr lang="es-BO" sz="2500" b="1" i="1" dirty="0" smtClean="0">
                <a:solidFill>
                  <a:srgbClr val="000000"/>
                </a:solidFill>
                <a:latin typeface="Trebuchet MS"/>
                <a:cs typeface="Trebuchet MS"/>
              </a:rPr>
              <a:t>demuestren un espíritu cooperativo </a:t>
            </a:r>
            <a:r>
              <a:rPr lang="es-BO" sz="2500" b="1" dirty="0" smtClean="0">
                <a:solidFill>
                  <a:srgbClr val="000000"/>
                </a:solidFill>
                <a:latin typeface="Trebuchet MS"/>
                <a:cs typeface="Trebuchet MS"/>
              </a:rPr>
              <a:t>para con el plan de los GPs, apoyando el liderazgo de la persona elegida para coordinar ese importante proyecto. </a:t>
            </a:r>
            <a:r>
              <a:rPr lang="es-BO" b="1" i="1" dirty="0" smtClean="0">
                <a:solidFill>
                  <a:srgbClr val="000000"/>
                </a:solidFill>
                <a:latin typeface="Trebuchet MS"/>
                <a:cs typeface="Trebuchet MS"/>
              </a:rPr>
              <a:t>(1 </a:t>
            </a:r>
            <a:r>
              <a:rPr lang="es-BO" b="1" i="1" dirty="0" err="1" smtClean="0">
                <a:solidFill>
                  <a:srgbClr val="000000"/>
                </a:solidFill>
                <a:latin typeface="Trebuchet MS"/>
                <a:cs typeface="Trebuchet MS"/>
              </a:rPr>
              <a:t>Cor.</a:t>
            </a:r>
            <a:r>
              <a:rPr lang="es-BO" b="1" i="1" dirty="0" smtClean="0">
                <a:solidFill>
                  <a:srgbClr val="000000"/>
                </a:solidFill>
                <a:latin typeface="Trebuchet MS"/>
                <a:cs typeface="Trebuchet MS"/>
              </a:rPr>
              <a:t> 12:12-30)</a:t>
            </a:r>
            <a:endParaRPr lang="es-BO" sz="2500" b="1" i="1" dirty="0" smtClean="0">
              <a:solidFill>
                <a:srgbClr val="000000"/>
              </a:solidFill>
              <a:latin typeface="Trebuchet MS"/>
              <a:cs typeface="Trebuchet M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620688"/>
            <a:ext cx="9144000" cy="553998"/>
          </a:xfrm>
          <a:prstGeom prst="rect">
            <a:avLst/>
          </a:prstGeom>
          <a:noFill/>
        </p:spPr>
        <p:txBody>
          <a:bodyPr wrap="square" rtlCol="0">
            <a:spAutoFit/>
            <a:scene3d>
              <a:camera prst="orthographicFront"/>
              <a:lightRig rig="threePt" dir="t"/>
            </a:scene3d>
            <a:sp3d extrusionH="57150">
              <a:bevelT w="38100" h="38100"/>
            </a:sp3d>
          </a:bodyPr>
          <a:lstStyle/>
          <a:p>
            <a:pPr algn="ctr"/>
            <a:r>
              <a:rPr lang="es-BO" sz="3000" b="1" dirty="0" smtClean="0">
                <a:solidFill>
                  <a:srgbClr val="000000"/>
                </a:solidFill>
                <a:latin typeface="Trebuchet MS"/>
                <a:cs typeface="Trebuchet MS"/>
              </a:rPr>
              <a:t>RESUMEN</a:t>
            </a:r>
            <a:endParaRPr lang="es-BO" sz="3000" b="1" dirty="0">
              <a:solidFill>
                <a:srgbClr val="000000"/>
              </a:solidFill>
              <a:latin typeface="Trebuchet MS"/>
              <a:cs typeface="Trebuchet MS"/>
            </a:endParaRPr>
          </a:p>
        </p:txBody>
      </p:sp>
      <p:sp>
        <p:nvSpPr>
          <p:cNvPr id="5" name="4 CuadroTexto"/>
          <p:cNvSpPr txBox="1"/>
          <p:nvPr/>
        </p:nvSpPr>
        <p:spPr>
          <a:xfrm>
            <a:off x="1043608" y="1412776"/>
            <a:ext cx="7710503" cy="1631216"/>
          </a:xfrm>
          <a:prstGeom prst="rect">
            <a:avLst/>
          </a:prstGeom>
          <a:noFill/>
        </p:spPr>
        <p:txBody>
          <a:bodyPr wrap="square" rtlCol="0">
            <a:spAutoFit/>
            <a:scene3d>
              <a:camera prst="orthographicFront"/>
              <a:lightRig rig="threePt" dir="t"/>
            </a:scene3d>
            <a:sp3d extrusionH="57150">
              <a:bevelT w="38100" h="38100"/>
            </a:sp3d>
          </a:bodyPr>
          <a:lstStyle/>
          <a:p>
            <a:pPr marL="446088" indent="-446088" algn="just"/>
            <a:r>
              <a:rPr lang="es-BO" sz="2500" b="1" dirty="0" smtClean="0">
                <a:solidFill>
                  <a:srgbClr val="000000"/>
                </a:solidFill>
                <a:latin typeface="Trebuchet MS"/>
                <a:cs typeface="Trebuchet MS"/>
              </a:rPr>
              <a:t>1. La existencia de tres modalidades de </a:t>
            </a:r>
            <a:r>
              <a:rPr lang="es-BO" sz="2500" b="1" dirty="0" err="1" smtClean="0">
                <a:solidFill>
                  <a:srgbClr val="000000"/>
                </a:solidFill>
                <a:latin typeface="Trebuchet MS"/>
                <a:cs typeface="Trebuchet MS"/>
              </a:rPr>
              <a:t>GPs</a:t>
            </a:r>
            <a:r>
              <a:rPr lang="es-BO" sz="2500" b="1" dirty="0" smtClean="0">
                <a:solidFill>
                  <a:srgbClr val="000000"/>
                </a:solidFill>
                <a:latin typeface="Trebuchet MS"/>
                <a:cs typeface="Trebuchet MS"/>
              </a:rPr>
              <a:t>, cada una con un propósito específico que justifica su existencia, integra a sus miembros e imprime </a:t>
            </a:r>
            <a:r>
              <a:rPr lang="es-BO" sz="2500" b="1" dirty="0" smtClean="0">
                <a:solidFill>
                  <a:srgbClr val="000000"/>
                </a:solidFill>
                <a:latin typeface="Trebuchet MS"/>
                <a:cs typeface="Trebuchet MS"/>
              </a:rPr>
              <a:t>vitalidad </a:t>
            </a:r>
            <a:r>
              <a:rPr lang="es-BO" sz="2500" b="1" dirty="0" smtClean="0">
                <a:solidFill>
                  <a:srgbClr val="000000"/>
                </a:solidFill>
                <a:latin typeface="Trebuchet MS"/>
                <a:cs typeface="Trebuchet MS"/>
              </a:rPr>
              <a:t>en sus reuniones.</a:t>
            </a:r>
          </a:p>
        </p:txBody>
      </p:sp>
      <p:sp>
        <p:nvSpPr>
          <p:cNvPr id="6" name="5 CuadroTexto"/>
          <p:cNvSpPr txBox="1"/>
          <p:nvPr/>
        </p:nvSpPr>
        <p:spPr>
          <a:xfrm>
            <a:off x="1043608" y="3356992"/>
            <a:ext cx="7705278" cy="1246495"/>
          </a:xfrm>
          <a:prstGeom prst="rect">
            <a:avLst/>
          </a:prstGeom>
          <a:noFill/>
        </p:spPr>
        <p:txBody>
          <a:bodyPr wrap="square" rtlCol="0">
            <a:spAutoFit/>
            <a:scene3d>
              <a:camera prst="orthographicFront"/>
              <a:lightRig rig="threePt" dir="t"/>
            </a:scene3d>
            <a:sp3d extrusionH="57150">
              <a:bevelT w="38100" h="38100"/>
            </a:sp3d>
          </a:bodyPr>
          <a:lstStyle/>
          <a:p>
            <a:pPr marL="446088" indent="-446088" algn="just"/>
            <a:r>
              <a:rPr lang="es-BO" sz="2500" b="1" dirty="0" smtClean="0">
                <a:solidFill>
                  <a:srgbClr val="000000"/>
                </a:solidFill>
                <a:latin typeface="Trebuchet MS"/>
                <a:cs typeface="Trebuchet MS"/>
              </a:rPr>
              <a:t>2. Es necesario la búsqueda de una 	identidad para los GPs adventistas para  convergir  en  los  conceptos  de reavivamiento y reforma.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67744" y="1412776"/>
            <a:ext cx="6525401" cy="1631216"/>
          </a:xfrm>
          <a:prstGeom prst="rect">
            <a:avLst/>
          </a:prstGeom>
          <a:noFill/>
        </p:spPr>
        <p:txBody>
          <a:bodyPr wrap="square" rtlCol="0">
            <a:spAutoFit/>
            <a:scene3d>
              <a:camera prst="orthographicFront"/>
              <a:lightRig rig="threePt" dir="t"/>
            </a:scene3d>
            <a:sp3d extrusionH="57150">
              <a:bevelT w="38100" h="38100"/>
            </a:sp3d>
          </a:bodyPr>
          <a:lstStyle/>
          <a:p>
            <a:pPr marL="446088" indent="-446088" algn="just"/>
            <a:r>
              <a:rPr lang="es-BO" sz="2500" b="1" dirty="0" smtClean="0">
                <a:solidFill>
                  <a:srgbClr val="000000"/>
                </a:solidFill>
                <a:latin typeface="Trebuchet MS"/>
                <a:cs typeface="Trebuchet MS"/>
              </a:rPr>
              <a:t>2.  Basados en </a:t>
            </a:r>
            <a:r>
              <a:rPr lang="es-BO" sz="2500" b="1" i="1" dirty="0" smtClean="0">
                <a:solidFill>
                  <a:srgbClr val="000000"/>
                </a:solidFill>
                <a:latin typeface="Trebuchet MS"/>
                <a:cs typeface="Trebuchet MS"/>
              </a:rPr>
              <a:t>ciertas citas </a:t>
            </a:r>
            <a:r>
              <a:rPr lang="es-BO" sz="2500" b="1" dirty="0" smtClean="0">
                <a:solidFill>
                  <a:srgbClr val="000000"/>
                </a:solidFill>
                <a:latin typeface="Trebuchet MS"/>
                <a:cs typeface="Trebuchet MS"/>
              </a:rPr>
              <a:t>de Elena de White, algunos pastores de la IASD comenzaron a considerar esta tema más objetivamente. </a:t>
            </a:r>
            <a:endParaRPr lang="es-BO" sz="2500" b="1" dirty="0">
              <a:solidFill>
                <a:srgbClr val="000000"/>
              </a:solidFill>
              <a:latin typeface="Trebuchet MS"/>
              <a:cs typeface="Trebuchet MS"/>
            </a:endParaRPr>
          </a:p>
        </p:txBody>
      </p:sp>
      <p:pic>
        <p:nvPicPr>
          <p:cNvPr id="4" name="Picture 3" descr="HEALTH (ELLEN G WHITE).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6552" y="-171400"/>
            <a:ext cx="3412461" cy="4608512"/>
          </a:xfrm>
          <a:prstGeom prst="rect">
            <a:avLst/>
          </a:prstGeom>
        </p:spPr>
      </p:pic>
      <p:sp>
        <p:nvSpPr>
          <p:cNvPr id="6" name="5 CuadroTexto"/>
          <p:cNvSpPr txBox="1"/>
          <p:nvPr/>
        </p:nvSpPr>
        <p:spPr>
          <a:xfrm>
            <a:off x="1475656" y="4293096"/>
            <a:ext cx="7272659" cy="1631216"/>
          </a:xfrm>
          <a:prstGeom prst="rect">
            <a:avLst/>
          </a:prstGeom>
          <a:noFill/>
        </p:spPr>
        <p:txBody>
          <a:bodyPr wrap="square" rtlCol="0">
            <a:spAutoFit/>
            <a:scene3d>
              <a:camera prst="orthographicFront"/>
              <a:lightRig rig="threePt" dir="t"/>
            </a:scene3d>
            <a:sp3d extrusionH="57150">
              <a:bevelT w="38100" h="38100"/>
            </a:sp3d>
          </a:bodyPr>
          <a:lstStyle/>
          <a:p>
            <a:pPr marL="809625" indent="-809625" algn="just"/>
            <a:r>
              <a:rPr lang="es-BO" sz="2500" b="1" dirty="0" smtClean="0">
                <a:solidFill>
                  <a:srgbClr val="000000"/>
                </a:solidFill>
                <a:latin typeface="Trebuchet MS"/>
                <a:cs typeface="Trebuchet MS"/>
              </a:rPr>
              <a:t> a) Pero estas experiencias eran más </a:t>
            </a:r>
            <a:r>
              <a:rPr lang="es-BO" sz="2500" b="1" dirty="0" smtClean="0">
                <a:solidFill>
                  <a:srgbClr val="000000"/>
                </a:solidFill>
                <a:latin typeface="Trebuchet MS"/>
                <a:cs typeface="Trebuchet MS"/>
              </a:rPr>
              <a:t>que </a:t>
            </a:r>
            <a:r>
              <a:rPr lang="es-BO" sz="2500" b="1" i="1" dirty="0" smtClean="0">
                <a:solidFill>
                  <a:srgbClr val="000000"/>
                </a:solidFill>
                <a:latin typeface="Trebuchet MS"/>
                <a:cs typeface="Trebuchet MS"/>
              </a:rPr>
              <a:t>réplicas </a:t>
            </a:r>
            <a:r>
              <a:rPr lang="es-BO" sz="2500" b="1" dirty="0" smtClean="0">
                <a:solidFill>
                  <a:srgbClr val="000000"/>
                </a:solidFill>
                <a:latin typeface="Trebuchet MS"/>
                <a:cs typeface="Trebuchet MS"/>
              </a:rPr>
              <a:t>de modelos evangélicos, sobre  	  ideología </a:t>
            </a:r>
            <a:r>
              <a:rPr lang="es-BO" sz="2500" b="1" i="1" dirty="0" smtClean="0">
                <a:solidFill>
                  <a:srgbClr val="000000"/>
                </a:solidFill>
                <a:latin typeface="Trebuchet MS"/>
                <a:cs typeface="Trebuchet MS"/>
              </a:rPr>
              <a:t>carismática</a:t>
            </a:r>
            <a:r>
              <a:rPr lang="es-BO" sz="2500" b="1" dirty="0" smtClean="0">
                <a:solidFill>
                  <a:srgbClr val="000000"/>
                </a:solidFill>
                <a:latin typeface="Trebuchet MS"/>
                <a:cs typeface="Trebuchet MS"/>
              </a:rPr>
              <a:t> y un énfasis </a:t>
            </a:r>
            <a:r>
              <a:rPr lang="es-BO" sz="2500" b="1" i="1" dirty="0" smtClean="0">
                <a:solidFill>
                  <a:srgbClr val="000000"/>
                </a:solidFill>
                <a:latin typeface="Trebuchet MS"/>
                <a:cs typeface="Trebuchet MS"/>
              </a:rPr>
              <a:t>congregacionalista</a:t>
            </a:r>
            <a:r>
              <a:rPr lang="es-BO" sz="2500" b="1" dirty="0" smtClean="0">
                <a:solidFill>
                  <a:srgbClr val="000000"/>
                </a:solidFill>
                <a:latin typeface="Trebuchet MS"/>
                <a:cs typeface="Trebuchet MS"/>
              </a:rPr>
              <a:t>.</a:t>
            </a:r>
            <a:endParaRPr lang="es-BO" sz="2500" b="1" dirty="0">
              <a:solidFill>
                <a:srgbClr val="000000"/>
              </a:solidFill>
              <a:latin typeface="Trebuchet MS"/>
              <a:cs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87624" y="979488"/>
            <a:ext cx="7488064" cy="1246495"/>
          </a:xfrm>
          <a:prstGeom prst="rect">
            <a:avLst/>
          </a:prstGeom>
          <a:noFill/>
        </p:spPr>
        <p:txBody>
          <a:bodyPr wrap="square" rtlCol="0">
            <a:spAutoFit/>
            <a:scene3d>
              <a:camera prst="orthographicFront"/>
              <a:lightRig rig="threePt" dir="t"/>
            </a:scene3d>
            <a:sp3d extrusionH="57150">
              <a:bevelT w="38100" h="38100"/>
            </a:sp3d>
          </a:bodyPr>
          <a:lstStyle/>
          <a:p>
            <a:pPr marL="534988" indent="-534988" algn="just"/>
            <a:r>
              <a:rPr lang="es-BO" sz="2500" b="1" dirty="0" smtClean="0">
                <a:solidFill>
                  <a:srgbClr val="000000"/>
                </a:solidFill>
                <a:latin typeface="Trebuchet MS"/>
                <a:cs typeface="Trebuchet MS"/>
              </a:rPr>
              <a:t>3. Sin estar en extremos, la IASD debe </a:t>
            </a:r>
            <a:r>
              <a:rPr lang="es-BO" sz="2500" b="1" dirty="0" smtClean="0">
                <a:solidFill>
                  <a:srgbClr val="000000"/>
                </a:solidFill>
                <a:latin typeface="Trebuchet MS"/>
                <a:cs typeface="Trebuchet MS"/>
              </a:rPr>
              <a:t>mantener una </a:t>
            </a:r>
            <a:r>
              <a:rPr lang="es-BO" sz="2500" b="1" dirty="0" smtClean="0">
                <a:solidFill>
                  <a:srgbClr val="000000"/>
                </a:solidFill>
                <a:latin typeface="Trebuchet MS"/>
                <a:cs typeface="Trebuchet MS"/>
              </a:rPr>
              <a:t>equilibrada combinación entre reavivamiento y evangelización en sus GPs.</a:t>
            </a:r>
          </a:p>
        </p:txBody>
      </p:sp>
      <p:sp>
        <p:nvSpPr>
          <p:cNvPr id="5" name="4 CuadroTexto"/>
          <p:cNvSpPr txBox="1"/>
          <p:nvPr/>
        </p:nvSpPr>
        <p:spPr>
          <a:xfrm>
            <a:off x="1187624" y="3250719"/>
            <a:ext cx="7560840" cy="1631216"/>
          </a:xfrm>
          <a:prstGeom prst="rect">
            <a:avLst/>
          </a:prstGeom>
          <a:noFill/>
        </p:spPr>
        <p:txBody>
          <a:bodyPr wrap="square" rtlCol="0">
            <a:spAutoFit/>
            <a:scene3d>
              <a:camera prst="orthographicFront"/>
              <a:lightRig rig="threePt" dir="t"/>
            </a:scene3d>
            <a:sp3d extrusionH="57150">
              <a:bevelT w="38100" h="38100"/>
            </a:sp3d>
          </a:bodyPr>
          <a:lstStyle/>
          <a:p>
            <a:pPr marL="534988" indent="-534988" algn="just">
              <a:tabLst>
                <a:tab pos="266700" algn="l"/>
              </a:tabLst>
            </a:pPr>
            <a:r>
              <a:rPr lang="es-BO" sz="2500" b="1" dirty="0" smtClean="0">
                <a:solidFill>
                  <a:srgbClr val="000000"/>
                </a:solidFill>
                <a:latin typeface="Trebuchet MS"/>
                <a:cs typeface="Trebuchet MS"/>
              </a:rPr>
              <a:t>4.  Por más importante y necesario que 	sean los GPs, jamás debería opacar la importancia de las iglesias locales, alrededor de las cuales gravita todo el programa de la Denominación.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87625" y="983089"/>
            <a:ext cx="7488064" cy="1631216"/>
          </a:xfrm>
          <a:prstGeom prst="rect">
            <a:avLst/>
          </a:prstGeom>
          <a:noFill/>
        </p:spPr>
        <p:txBody>
          <a:bodyPr wrap="square" rtlCol="0">
            <a:spAutoFit/>
            <a:scene3d>
              <a:camera prst="orthographicFront"/>
              <a:lightRig rig="threePt" dir="t"/>
            </a:scene3d>
            <a:sp3d extrusionH="57150">
              <a:bevelT w="38100" h="38100"/>
            </a:sp3d>
          </a:bodyPr>
          <a:lstStyle/>
          <a:p>
            <a:pPr marL="623888" indent="-446088" algn="just"/>
            <a:r>
              <a:rPr lang="es-BO" sz="2500" b="1" dirty="0" smtClean="0">
                <a:solidFill>
                  <a:srgbClr val="000000"/>
                </a:solidFill>
                <a:latin typeface="Trebuchet MS"/>
                <a:cs typeface="Trebuchet MS"/>
              </a:rPr>
              <a:t>5. Tampoco los GPs pueden ser considerados sustitutos de la estructura departamental  de la iglesia, que es estratégica para que la Denominación continúe llevando su misión.</a:t>
            </a:r>
          </a:p>
        </p:txBody>
      </p:sp>
      <p:sp>
        <p:nvSpPr>
          <p:cNvPr id="5" name="4 CuadroTexto"/>
          <p:cNvSpPr txBox="1"/>
          <p:nvPr/>
        </p:nvSpPr>
        <p:spPr>
          <a:xfrm>
            <a:off x="1187624" y="3271624"/>
            <a:ext cx="7560840" cy="2400657"/>
          </a:xfrm>
          <a:prstGeom prst="rect">
            <a:avLst/>
          </a:prstGeom>
          <a:noFill/>
        </p:spPr>
        <p:txBody>
          <a:bodyPr wrap="square" rtlCol="0">
            <a:spAutoFit/>
            <a:scene3d>
              <a:camera prst="orthographicFront"/>
              <a:lightRig rig="threePt" dir="t"/>
            </a:scene3d>
            <a:sp3d extrusionH="57150">
              <a:bevelT w="38100" h="38100"/>
            </a:sp3d>
          </a:bodyPr>
          <a:lstStyle/>
          <a:p>
            <a:pPr marL="720725" indent="-542925" algn="just"/>
            <a:r>
              <a:rPr lang="es-BO" sz="2500" b="1" dirty="0" smtClean="0">
                <a:solidFill>
                  <a:srgbClr val="000000"/>
                </a:solidFill>
                <a:latin typeface="Trebuchet MS"/>
                <a:cs typeface="Trebuchet MS"/>
              </a:rPr>
              <a:t>6. Aunque </a:t>
            </a:r>
            <a:r>
              <a:rPr lang="es-BO" sz="2500" b="1" dirty="0" smtClean="0">
                <a:solidFill>
                  <a:srgbClr val="000000"/>
                </a:solidFill>
                <a:latin typeface="Trebuchet MS"/>
                <a:cs typeface="Trebuchet MS"/>
              </a:rPr>
              <a:t>está más próximo a los departamentos de Ministerio Personal y de Escuela Sabática; el plan de GPs debe ser apoyado por los demás departamentos  como  “base  de  todo esfuerzo cristiano” evangelizador.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71600" y="1556792"/>
            <a:ext cx="7704088" cy="2400657"/>
          </a:xfrm>
          <a:prstGeom prst="rect">
            <a:avLst/>
          </a:prstGeom>
          <a:noFill/>
        </p:spPr>
        <p:txBody>
          <a:bodyPr wrap="square" rtlCol="0">
            <a:spAutoFit/>
            <a:scene3d>
              <a:camera prst="orthographicFront"/>
              <a:lightRig rig="threePt" dir="t"/>
            </a:scene3d>
            <a:sp3d extrusionH="57150">
              <a:bevelT w="38100" h="38100"/>
            </a:sp3d>
          </a:bodyPr>
          <a:lstStyle/>
          <a:p>
            <a:pPr marL="720725" indent="-454025" algn="just"/>
            <a:r>
              <a:rPr lang="es-BO" sz="2500" b="1" dirty="0" smtClean="0">
                <a:solidFill>
                  <a:srgbClr val="000000"/>
                </a:solidFill>
                <a:latin typeface="Trebuchet MS"/>
                <a:cs typeface="Trebuchet MS"/>
              </a:rPr>
              <a:t>7. Sea cual fuere la estrategia adoptada, la IASD tendría un renovado vigor si cada una de las congregaciones se organizase en GPs, y si cada uno de ellos fuese un genuino núcleo de reavivamiento y una auténtica agencia misionera.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lulas P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52120" y="3573016"/>
            <a:ext cx="3538280" cy="3128704"/>
          </a:xfrm>
          <a:prstGeom prst="rect">
            <a:avLst/>
          </a:prstGeom>
          <a:ln>
            <a:noFill/>
          </a:ln>
          <a:effectLst>
            <a:outerShdw blurRad="292100" dist="139700" dir="2700000" algn="tl" rotWithShape="0">
              <a:srgbClr val="333333">
                <a:alpha val="65000"/>
              </a:srgbClr>
            </a:outerShdw>
          </a:effectLst>
        </p:spPr>
      </p:pic>
      <p:sp>
        <p:nvSpPr>
          <p:cNvPr id="7" name="6 CuadroTexto"/>
          <p:cNvSpPr txBox="1"/>
          <p:nvPr/>
        </p:nvSpPr>
        <p:spPr>
          <a:xfrm>
            <a:off x="611561" y="1124744"/>
            <a:ext cx="7848872" cy="2785378"/>
          </a:xfrm>
          <a:prstGeom prst="rect">
            <a:avLst/>
          </a:prstGeom>
          <a:noFill/>
        </p:spPr>
        <p:txBody>
          <a:bodyPr wrap="square" rtlCol="0">
            <a:spAutoFit/>
            <a:scene3d>
              <a:camera prst="orthographicFront"/>
              <a:lightRig rig="threePt" dir="t"/>
            </a:scene3d>
            <a:sp3d extrusionH="57150">
              <a:bevelT w="38100" h="38100"/>
            </a:sp3d>
          </a:bodyPr>
          <a:lstStyle/>
          <a:p>
            <a:pPr marL="809625" indent="-809625" algn="just"/>
            <a:r>
              <a:rPr lang="es-BO" sz="2500" b="1" dirty="0">
                <a:solidFill>
                  <a:srgbClr val="000000"/>
                </a:solidFill>
                <a:latin typeface="Trebuchet MS"/>
                <a:cs typeface="Trebuchet MS"/>
              </a:rPr>
              <a:t> </a:t>
            </a:r>
            <a:r>
              <a:rPr lang="es-BO" sz="2500" b="1" dirty="0" smtClean="0">
                <a:solidFill>
                  <a:srgbClr val="000000"/>
                </a:solidFill>
                <a:latin typeface="Trebuchet MS"/>
                <a:cs typeface="Trebuchet MS"/>
              </a:rPr>
              <a:t>  b)  La </a:t>
            </a:r>
            <a:r>
              <a:rPr lang="es-BO" sz="2500" b="1" i="1" dirty="0" smtClean="0">
                <a:solidFill>
                  <a:srgbClr val="000000"/>
                </a:solidFill>
                <a:latin typeface="Trebuchet MS"/>
                <a:cs typeface="Trebuchet MS"/>
              </a:rPr>
              <a:t>tendencia </a:t>
            </a:r>
            <a:r>
              <a:rPr lang="es-BO" sz="2500" b="1" dirty="0" smtClean="0">
                <a:solidFill>
                  <a:srgbClr val="000000"/>
                </a:solidFill>
                <a:latin typeface="Trebuchet MS"/>
                <a:cs typeface="Trebuchet MS"/>
              </a:rPr>
              <a:t>a seguir era:</a:t>
            </a:r>
          </a:p>
          <a:p>
            <a:pPr algn="just"/>
            <a:endParaRPr lang="es-BO" sz="2500" b="1" dirty="0" smtClean="0">
              <a:solidFill>
                <a:srgbClr val="000000"/>
              </a:solidFill>
              <a:latin typeface="Trebuchet MS"/>
              <a:cs typeface="Trebuchet MS"/>
            </a:endParaRPr>
          </a:p>
          <a:p>
            <a:pPr marL="987425" indent="-541338" algn="just"/>
            <a:r>
              <a:rPr lang="es-BO" sz="2500" b="1" dirty="0" smtClean="0">
                <a:solidFill>
                  <a:srgbClr val="000000"/>
                </a:solidFill>
                <a:latin typeface="Trebuchet MS"/>
                <a:cs typeface="Trebuchet MS"/>
              </a:rPr>
              <a:t>(1) </a:t>
            </a:r>
            <a:r>
              <a:rPr lang="es-BO" sz="2500" b="1" i="1" dirty="0" smtClean="0">
                <a:solidFill>
                  <a:srgbClr val="000000"/>
                </a:solidFill>
                <a:latin typeface="Trebuchet MS"/>
                <a:cs typeface="Trebuchet MS"/>
              </a:rPr>
              <a:t>Escoger</a:t>
            </a:r>
            <a:r>
              <a:rPr lang="es-BO" sz="2500" b="1" dirty="0" smtClean="0">
                <a:solidFill>
                  <a:srgbClr val="000000"/>
                </a:solidFill>
                <a:latin typeface="Trebuchet MS"/>
                <a:cs typeface="Trebuchet MS"/>
              </a:rPr>
              <a:t> un modelo evangélico de   células.</a:t>
            </a:r>
          </a:p>
          <a:p>
            <a:pPr marL="987425" indent="-541338" algn="just"/>
            <a:endParaRPr lang="es-BO" sz="2500" b="1" dirty="0" smtClean="0">
              <a:solidFill>
                <a:srgbClr val="000000"/>
              </a:solidFill>
              <a:latin typeface="Trebuchet MS"/>
              <a:cs typeface="Trebuchet MS"/>
            </a:endParaRPr>
          </a:p>
          <a:p>
            <a:pPr marL="987425" indent="-541338" algn="just"/>
            <a:r>
              <a:rPr lang="es-BO" sz="2500" b="1" dirty="0" smtClean="0">
                <a:solidFill>
                  <a:srgbClr val="000000"/>
                </a:solidFill>
                <a:latin typeface="Trebuchet MS"/>
                <a:cs typeface="Trebuchet MS"/>
              </a:rPr>
              <a:t>(2) </a:t>
            </a:r>
            <a:r>
              <a:rPr lang="es-BO" sz="2500" b="1" i="1" dirty="0" smtClean="0">
                <a:solidFill>
                  <a:srgbClr val="000000"/>
                </a:solidFill>
                <a:latin typeface="Trebuchet MS"/>
                <a:cs typeface="Trebuchet MS"/>
              </a:rPr>
              <a:t>Sacar</a:t>
            </a:r>
            <a:r>
              <a:rPr lang="es-BO" sz="2500" b="1" dirty="0" smtClean="0">
                <a:solidFill>
                  <a:srgbClr val="000000"/>
                </a:solidFill>
                <a:latin typeface="Trebuchet MS"/>
                <a:cs typeface="Trebuchet MS"/>
              </a:rPr>
              <a:t>  de  este  modelo,  </a:t>
            </a:r>
          </a:p>
          <a:p>
            <a:pPr marL="987425" indent="-541338" algn="just"/>
            <a:r>
              <a:rPr lang="es-BO" sz="2500" b="1" dirty="0" smtClean="0">
                <a:solidFill>
                  <a:srgbClr val="000000"/>
                </a:solidFill>
                <a:latin typeface="Trebuchet MS"/>
                <a:cs typeface="Trebuchet MS"/>
              </a:rPr>
              <a:t>todos los elementos que discordaban </a:t>
            </a:r>
          </a:p>
          <a:p>
            <a:pPr marL="987425" indent="-541338" algn="just"/>
            <a:r>
              <a:rPr lang="es-BO" sz="2500" b="1" dirty="0" smtClean="0">
                <a:solidFill>
                  <a:srgbClr val="000000"/>
                </a:solidFill>
                <a:latin typeface="Trebuchet MS"/>
                <a:cs typeface="Trebuchet MS"/>
              </a:rPr>
              <a:t>de la fe adventista.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552" y="1556792"/>
            <a:ext cx="7488832" cy="2785378"/>
          </a:xfrm>
          <a:prstGeom prst="rect">
            <a:avLst/>
          </a:prstGeom>
          <a:noFill/>
        </p:spPr>
        <p:txBody>
          <a:bodyPr wrap="square" rtlCol="0">
            <a:spAutoFit/>
            <a:scene3d>
              <a:camera prst="orthographicFront"/>
              <a:lightRig rig="threePt" dir="t"/>
            </a:scene3d>
            <a:sp3d extrusionH="57150">
              <a:bevelT w="38100" h="38100"/>
            </a:sp3d>
          </a:bodyPr>
          <a:lstStyle/>
          <a:p>
            <a:pPr marL="1076325" indent="-1076325" algn="just"/>
            <a:r>
              <a:rPr lang="es-BO" sz="2500" b="1" dirty="0" smtClean="0">
                <a:solidFill>
                  <a:srgbClr val="000000"/>
                </a:solidFill>
                <a:latin typeface="Trebuchet MS"/>
                <a:cs typeface="Trebuchet MS"/>
              </a:rPr>
              <a:t>	(3) </a:t>
            </a:r>
            <a:r>
              <a:rPr lang="es-BO" sz="2500" b="1" i="1" dirty="0" smtClean="0">
                <a:solidFill>
                  <a:srgbClr val="000000"/>
                </a:solidFill>
                <a:latin typeface="Trebuchet MS"/>
                <a:cs typeface="Trebuchet MS"/>
              </a:rPr>
              <a:t>Preservar</a:t>
            </a:r>
            <a:r>
              <a:rPr lang="es-BO" sz="2500" b="1" dirty="0" smtClean="0">
                <a:solidFill>
                  <a:srgbClr val="000000"/>
                </a:solidFill>
                <a:latin typeface="Trebuchet MS"/>
                <a:cs typeface="Trebuchet MS"/>
              </a:rPr>
              <a:t> en él  solamente aquellos</a:t>
            </a:r>
            <a:r>
              <a:rPr lang="es-BO" sz="2500" b="1" dirty="0">
                <a:solidFill>
                  <a:srgbClr val="000000"/>
                </a:solidFill>
                <a:latin typeface="Trebuchet MS"/>
                <a:cs typeface="Trebuchet MS"/>
              </a:rPr>
              <a:t> </a:t>
            </a:r>
            <a:r>
              <a:rPr lang="es-BO" sz="2500" b="1" dirty="0" smtClean="0">
                <a:solidFill>
                  <a:srgbClr val="000000"/>
                </a:solidFill>
                <a:latin typeface="Trebuchet MS"/>
                <a:cs typeface="Trebuchet MS"/>
              </a:rPr>
              <a:t>que,estuviesen en armonía con las enseñanzas de la Biblia y escritos de Elena de White.</a:t>
            </a:r>
          </a:p>
          <a:p>
            <a:pPr marL="1076325" indent="-1076325" algn="just"/>
            <a:endParaRPr lang="es-BO" sz="2500" b="1" dirty="0" smtClean="0">
              <a:solidFill>
                <a:srgbClr val="000000"/>
              </a:solidFill>
              <a:latin typeface="Trebuchet MS"/>
              <a:cs typeface="Trebuchet MS"/>
            </a:endParaRPr>
          </a:p>
          <a:p>
            <a:pPr marL="1076325" algn="just"/>
            <a:r>
              <a:rPr lang="es-BO" sz="2500" b="1" dirty="0" smtClean="0">
                <a:solidFill>
                  <a:srgbClr val="000000"/>
                </a:solidFill>
                <a:latin typeface="Trebuchet MS"/>
                <a:cs typeface="Trebuchet MS"/>
              </a:rPr>
              <a:t>(4) </a:t>
            </a:r>
            <a:r>
              <a:rPr lang="es-BO" sz="2500" b="1" i="1" dirty="0" smtClean="0">
                <a:solidFill>
                  <a:srgbClr val="000000"/>
                </a:solidFill>
                <a:latin typeface="Trebuchet MS"/>
                <a:cs typeface="Trebuchet MS"/>
              </a:rPr>
              <a:t>Trasladar</a:t>
            </a:r>
            <a:r>
              <a:rPr lang="es-BO" sz="2500" b="1" dirty="0">
                <a:solidFill>
                  <a:srgbClr val="000000"/>
                </a:solidFill>
                <a:latin typeface="Trebuchet MS"/>
                <a:cs typeface="Trebuchet MS"/>
              </a:rPr>
              <a:t> </a:t>
            </a:r>
            <a:r>
              <a:rPr lang="es-BO" sz="2500" b="1" dirty="0" smtClean="0">
                <a:solidFill>
                  <a:srgbClr val="000000"/>
                </a:solidFill>
                <a:latin typeface="Trebuchet MS"/>
                <a:cs typeface="Trebuchet MS"/>
              </a:rPr>
              <a:t>hacia los círculos adventistas ese modelo revisado.</a:t>
            </a:r>
            <a:endParaRPr lang="es-BO" sz="2500" b="1" dirty="0">
              <a:solidFill>
                <a:srgbClr val="000000"/>
              </a:solidFill>
              <a:latin typeface="Trebuchet MS"/>
              <a:cs typeface="Trebuchet M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87624" y="836712"/>
            <a:ext cx="7489651" cy="1631216"/>
          </a:xfrm>
          <a:prstGeom prst="rect">
            <a:avLst/>
          </a:prstGeom>
          <a:noFill/>
        </p:spPr>
        <p:txBody>
          <a:bodyPr wrap="square" rtlCol="0">
            <a:spAutoFit/>
            <a:scene3d>
              <a:camera prst="orthographicFront"/>
              <a:lightRig rig="threePt" dir="t"/>
            </a:scene3d>
            <a:sp3d extrusionH="57150">
              <a:bevelT w="38100" h="38100"/>
            </a:sp3d>
          </a:bodyPr>
          <a:lstStyle/>
          <a:p>
            <a:pPr marL="446088" indent="-446088" algn="just"/>
            <a:r>
              <a:rPr lang="es-BO" sz="2500" b="1" dirty="0" smtClean="0">
                <a:solidFill>
                  <a:srgbClr val="000000"/>
                </a:solidFill>
                <a:latin typeface="Trebuchet MS"/>
                <a:cs typeface="Trebuchet MS"/>
              </a:rPr>
              <a:t>3. Pero, tales modelos no se mostraban </a:t>
            </a:r>
            <a:r>
              <a:rPr lang="es-BO" sz="2500" b="1" dirty="0" smtClean="0">
                <a:solidFill>
                  <a:srgbClr val="000000"/>
                </a:solidFill>
                <a:latin typeface="Trebuchet MS"/>
                <a:cs typeface="Trebuchet MS"/>
              </a:rPr>
              <a:t>tan      eficaces </a:t>
            </a:r>
            <a:r>
              <a:rPr lang="es-BO" sz="2500" b="1" dirty="0" smtClean="0">
                <a:solidFill>
                  <a:srgbClr val="000000"/>
                </a:solidFill>
                <a:latin typeface="Trebuchet MS"/>
                <a:cs typeface="Trebuchet MS"/>
              </a:rPr>
              <a:t>en los círculos adventistas 	como  en las respectivas confesiones q	que los desarrollaron en su origen.</a:t>
            </a:r>
            <a:endParaRPr lang="es-BO" sz="2500" b="1" dirty="0">
              <a:solidFill>
                <a:srgbClr val="000000"/>
              </a:solidFill>
              <a:latin typeface="Trebuchet MS"/>
              <a:cs typeface="Trebuchet MS"/>
            </a:endParaRPr>
          </a:p>
        </p:txBody>
      </p:sp>
      <p:sp>
        <p:nvSpPr>
          <p:cNvPr id="7" name="6 CuadroTexto"/>
          <p:cNvSpPr txBox="1"/>
          <p:nvPr/>
        </p:nvSpPr>
        <p:spPr>
          <a:xfrm>
            <a:off x="1115616" y="2708920"/>
            <a:ext cx="7765979" cy="861774"/>
          </a:xfrm>
          <a:prstGeom prst="rect">
            <a:avLst/>
          </a:prstGeom>
          <a:noFill/>
        </p:spPr>
        <p:txBody>
          <a:bodyPr wrap="square" rtlCol="0">
            <a:spAutoFit/>
            <a:scene3d>
              <a:camera prst="orthographicFront"/>
              <a:lightRig rig="threePt" dir="t"/>
            </a:scene3d>
            <a:sp3d extrusionH="57150">
              <a:bevelT w="38100" h="38100"/>
            </a:sp3d>
          </a:bodyPr>
          <a:lstStyle/>
          <a:p>
            <a:pPr marL="446088" indent="-446088" algn="just"/>
            <a:r>
              <a:rPr lang="es-BO" sz="2500" b="1" dirty="0" smtClean="0">
                <a:solidFill>
                  <a:srgbClr val="000000"/>
                </a:solidFill>
                <a:latin typeface="Trebuchet MS"/>
                <a:cs typeface="Trebuchet MS"/>
              </a:rPr>
              <a:t>4. Desde la década de los 80 la IASD, se  vio</a:t>
            </a:r>
            <a:r>
              <a:rPr lang="es-BO" sz="2500" b="1" dirty="0">
                <a:solidFill>
                  <a:srgbClr val="000000"/>
                </a:solidFill>
                <a:latin typeface="Trebuchet MS"/>
                <a:cs typeface="Trebuchet MS"/>
              </a:rPr>
              <a:t> </a:t>
            </a:r>
            <a:r>
              <a:rPr lang="es-BO" sz="2500" b="1" dirty="0" smtClean="0">
                <a:solidFill>
                  <a:srgbClr val="000000"/>
                </a:solidFill>
                <a:latin typeface="Trebuchet MS"/>
                <a:cs typeface="Trebuchet MS"/>
              </a:rPr>
              <a:t>urgida a encontrar un modelo adventista para GPs.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31640" y="548680"/>
            <a:ext cx="6696744"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s-BO" sz="3000" b="1" dirty="0" smtClean="0">
                <a:solidFill>
                  <a:srgbClr val="000000"/>
                </a:solidFill>
                <a:latin typeface="Trebuchet MS"/>
                <a:cs typeface="Trebuchet MS"/>
              </a:rPr>
              <a:t>MODALIDADES</a:t>
            </a:r>
          </a:p>
          <a:p>
            <a:pPr algn="ctr"/>
            <a:r>
              <a:rPr lang="es-BO" sz="3000" b="1" dirty="0" smtClean="0">
                <a:solidFill>
                  <a:srgbClr val="000000"/>
                </a:solidFill>
                <a:latin typeface="Trebuchet MS"/>
                <a:cs typeface="Trebuchet MS"/>
              </a:rPr>
              <a:t>DE GRUPOS PEQUEÑOS</a:t>
            </a:r>
            <a:endParaRPr lang="es-BO" sz="3000" b="1" dirty="0">
              <a:solidFill>
                <a:srgbClr val="000000"/>
              </a:solidFill>
              <a:latin typeface="Trebuchet MS"/>
              <a:cs typeface="Trebuchet MS"/>
            </a:endParaRPr>
          </a:p>
        </p:txBody>
      </p:sp>
      <p:sp>
        <p:nvSpPr>
          <p:cNvPr id="6" name="5 CuadroTexto"/>
          <p:cNvSpPr txBox="1"/>
          <p:nvPr/>
        </p:nvSpPr>
        <p:spPr>
          <a:xfrm>
            <a:off x="1115616" y="2276872"/>
            <a:ext cx="7561659" cy="861774"/>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Diferentes modalidades de GPs emergieron en la iglesia cristiana a través de los años.</a:t>
            </a:r>
          </a:p>
        </p:txBody>
      </p:sp>
      <p:sp>
        <p:nvSpPr>
          <p:cNvPr id="7" name="6 CuadroTexto"/>
          <p:cNvSpPr txBox="1"/>
          <p:nvPr/>
        </p:nvSpPr>
        <p:spPr>
          <a:xfrm>
            <a:off x="1115616" y="3501008"/>
            <a:ext cx="7561659" cy="861774"/>
          </a:xfrm>
          <a:prstGeom prst="rect">
            <a:avLst/>
          </a:prstGeom>
          <a:noFill/>
        </p:spPr>
        <p:txBody>
          <a:bodyPr wrap="square" rtlCol="0">
            <a:spAutoFit/>
            <a:scene3d>
              <a:camera prst="orthographicFront"/>
              <a:lightRig rig="threePt" dir="t"/>
            </a:scene3d>
            <a:sp3d extrusionH="57150">
              <a:bevelT w="38100" h="38100"/>
            </a:sp3d>
          </a:bodyPr>
          <a:lstStyle/>
          <a:p>
            <a:pPr algn="just"/>
            <a:r>
              <a:rPr lang="es-BO" sz="2500" b="1" dirty="0" smtClean="0">
                <a:solidFill>
                  <a:srgbClr val="000000"/>
                </a:solidFill>
                <a:latin typeface="Trebuchet MS"/>
                <a:cs typeface="Trebuchet MS"/>
              </a:rPr>
              <a:t>Tres modalidades principales, cada cual con su propósito básico bien específico: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403648" y="1772816"/>
            <a:ext cx="7129463" cy="2400657"/>
          </a:xfrm>
          <a:prstGeom prst="rect">
            <a:avLst/>
          </a:prstGeom>
          <a:noFill/>
        </p:spPr>
        <p:txBody>
          <a:bodyPr wrap="square" rtlCol="0">
            <a:spAutoFit/>
            <a:scene3d>
              <a:camera prst="orthographicFront"/>
              <a:lightRig rig="threePt" dir="t"/>
            </a:scene3d>
            <a:sp3d extrusionH="57150">
              <a:bevelT w="38100" h="38100"/>
            </a:sp3d>
          </a:bodyPr>
          <a:lstStyle/>
          <a:p>
            <a:pPr marL="534988" indent="-534988" algn="just">
              <a:buAutoNum type="arabicPeriod"/>
            </a:pPr>
            <a:r>
              <a:rPr lang="es-BO" sz="2500" b="1" dirty="0" smtClean="0">
                <a:solidFill>
                  <a:srgbClr val="000000"/>
                </a:solidFill>
                <a:latin typeface="Trebuchet MS"/>
                <a:cs typeface="Trebuchet MS"/>
              </a:rPr>
              <a:t>Modelo de Santidad. Mediados del </a:t>
            </a:r>
            <a:r>
              <a:rPr lang="es-BO" sz="2500" b="1" dirty="0" smtClean="0">
                <a:solidFill>
                  <a:srgbClr val="000000"/>
                </a:solidFill>
                <a:latin typeface="Trebuchet MS"/>
                <a:cs typeface="Trebuchet MS"/>
              </a:rPr>
              <a:t>Siglo </a:t>
            </a:r>
            <a:r>
              <a:rPr lang="es-BO" sz="2500" b="1" dirty="0" smtClean="0">
                <a:solidFill>
                  <a:srgbClr val="000000"/>
                </a:solidFill>
                <a:latin typeface="Trebuchet MS"/>
                <a:cs typeface="Trebuchet MS"/>
              </a:rPr>
              <a:t>XVIII en el interior del </a:t>
            </a:r>
            <a:r>
              <a:rPr lang="es-BO" sz="2500" b="1" dirty="0" smtClean="0">
                <a:solidFill>
                  <a:srgbClr val="000000"/>
                </a:solidFill>
                <a:latin typeface="Trebuchet MS"/>
                <a:cs typeface="Trebuchet MS"/>
              </a:rPr>
              <a:t>Metodismo </a:t>
            </a:r>
            <a:r>
              <a:rPr lang="es-BO" sz="2500" b="1" dirty="0" smtClean="0">
                <a:solidFill>
                  <a:srgbClr val="000000"/>
                </a:solidFill>
                <a:latin typeface="Trebuchet MS"/>
                <a:cs typeface="Trebuchet MS"/>
              </a:rPr>
              <a:t>Británico.</a:t>
            </a:r>
          </a:p>
          <a:p>
            <a:pPr algn="just"/>
            <a:endParaRPr lang="es-BO" sz="2500" b="1" dirty="0" smtClean="0">
              <a:solidFill>
                <a:srgbClr val="000000"/>
              </a:solidFill>
              <a:latin typeface="Trebuchet MS"/>
              <a:cs typeface="Trebuchet MS"/>
            </a:endParaRPr>
          </a:p>
          <a:p>
            <a:pPr marL="720725" indent="-185738" algn="just"/>
            <a:r>
              <a:rPr lang="es-BO" sz="2500" b="1" dirty="0" smtClean="0">
                <a:solidFill>
                  <a:srgbClr val="000000"/>
                </a:solidFill>
                <a:latin typeface="Trebuchet MS"/>
                <a:cs typeface="Trebuchet MS"/>
              </a:rPr>
              <a:t> </a:t>
            </a:r>
            <a:r>
              <a:rPr lang="es-BO" sz="2500" b="1" dirty="0" smtClean="0">
                <a:solidFill>
                  <a:srgbClr val="000000"/>
                </a:solidFill>
                <a:latin typeface="Trebuchet MS"/>
                <a:cs typeface="Trebuchet MS"/>
              </a:rPr>
              <a:t>- Estaban </a:t>
            </a:r>
            <a:r>
              <a:rPr lang="es-BO" sz="2500" b="1" dirty="0" smtClean="0">
                <a:solidFill>
                  <a:srgbClr val="000000"/>
                </a:solidFill>
                <a:latin typeface="Trebuchet MS"/>
                <a:cs typeface="Trebuchet MS"/>
              </a:rPr>
              <a:t>organizados en sociedades		y sub divididos en GPs.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00707" y="1123950"/>
            <a:ext cx="7884368" cy="1631216"/>
          </a:xfrm>
          <a:prstGeom prst="rect">
            <a:avLst/>
          </a:prstGeom>
        </p:spPr>
        <p:txBody>
          <a:bodyPr wrap="square">
            <a:spAutoFit/>
            <a:scene3d>
              <a:camera prst="orthographicFront"/>
              <a:lightRig rig="threePt" dir="t"/>
            </a:scene3d>
            <a:sp3d extrusionH="57150">
              <a:bevelT w="38100" h="38100"/>
            </a:sp3d>
          </a:bodyPr>
          <a:lstStyle/>
          <a:p>
            <a:pPr marL="1797050" indent="-274638" algn="just"/>
            <a:r>
              <a:rPr lang="es-BO" sz="2500" b="1" dirty="0" smtClean="0">
                <a:solidFill>
                  <a:srgbClr val="000000"/>
                </a:solidFill>
                <a:latin typeface="Trebuchet MS"/>
                <a:cs typeface="Trebuchet MS"/>
              </a:rPr>
              <a:t>- “</a:t>
            </a:r>
            <a:r>
              <a:rPr lang="es-BO" sz="2500" b="1" dirty="0" smtClean="0">
                <a:solidFill>
                  <a:srgbClr val="000000"/>
                </a:solidFill>
                <a:latin typeface="Trebuchet MS"/>
                <a:cs typeface="Trebuchet MS"/>
              </a:rPr>
              <a:t>Desafiaban a los creyentes  en su </a:t>
            </a:r>
            <a:r>
              <a:rPr lang="es-BO" sz="2500" b="1" dirty="0" smtClean="0">
                <a:solidFill>
                  <a:srgbClr val="000000"/>
                </a:solidFill>
                <a:latin typeface="Trebuchet MS"/>
                <a:cs typeface="Trebuchet MS"/>
              </a:rPr>
              <a:t>  		búsqueda </a:t>
            </a:r>
            <a:r>
              <a:rPr lang="es-BO" sz="2500" b="1" dirty="0" smtClean="0">
                <a:solidFill>
                  <a:srgbClr val="000000"/>
                </a:solidFill>
                <a:latin typeface="Trebuchet MS"/>
                <a:cs typeface="Trebuchet MS"/>
              </a:rPr>
              <a:t>de santidad personal; el de generar arrepentimiento y un despertar religioso”</a:t>
            </a:r>
            <a:endParaRPr lang="es-BO" sz="2500" dirty="0">
              <a:solidFill>
                <a:srgbClr val="000000"/>
              </a:solidFill>
              <a:latin typeface="Trebuchet MS"/>
              <a:cs typeface="Trebuchet MS"/>
            </a:endParaRPr>
          </a:p>
        </p:txBody>
      </p:sp>
      <p:sp>
        <p:nvSpPr>
          <p:cNvPr id="6" name="5 Rectángulo"/>
          <p:cNvSpPr/>
          <p:nvPr/>
        </p:nvSpPr>
        <p:spPr>
          <a:xfrm>
            <a:off x="1547812" y="3311113"/>
            <a:ext cx="7272659" cy="1631216"/>
          </a:xfrm>
          <a:prstGeom prst="rect">
            <a:avLst/>
          </a:prstGeom>
        </p:spPr>
        <p:txBody>
          <a:bodyPr wrap="square">
            <a:spAutoFit/>
            <a:scene3d>
              <a:camera prst="orthographicFront"/>
              <a:lightRig rig="threePt" dir="t"/>
            </a:scene3d>
            <a:sp3d extrusionH="57150">
              <a:bevelT w="38100" h="38100"/>
            </a:sp3d>
          </a:bodyPr>
          <a:lstStyle/>
          <a:p>
            <a:pPr marL="446088" indent="-446088" algn="just"/>
            <a:r>
              <a:rPr lang="es-BO" sz="2500" b="1" dirty="0" smtClean="0">
                <a:solidFill>
                  <a:srgbClr val="000000"/>
                </a:solidFill>
                <a:latin typeface="Trebuchet MS"/>
                <a:cs typeface="Trebuchet MS"/>
              </a:rPr>
              <a:t>2. Modelo de “Células Carismáticas”. Década de los sesenta implantadas por el coreano </a:t>
            </a:r>
            <a:r>
              <a:rPr lang="es-BO" sz="2500" b="1" i="1" dirty="0" smtClean="0">
                <a:solidFill>
                  <a:srgbClr val="000000"/>
                </a:solidFill>
                <a:latin typeface="Trebuchet MS"/>
                <a:cs typeface="Trebuchet MS"/>
              </a:rPr>
              <a:t>Yonggi Cho</a:t>
            </a:r>
            <a:r>
              <a:rPr lang="es-BO" sz="2500" b="1" dirty="0" smtClean="0">
                <a:solidFill>
                  <a:srgbClr val="000000"/>
                </a:solidFill>
                <a:latin typeface="Trebuchet MS"/>
                <a:cs typeface="Trebuchet MS"/>
              </a:rPr>
              <a:t>, en su iglesia del </a:t>
            </a:r>
            <a:r>
              <a:rPr lang="es-BO" sz="2500" b="1" i="1" dirty="0" smtClean="0">
                <a:solidFill>
                  <a:srgbClr val="000000"/>
                </a:solidFill>
                <a:latin typeface="Trebuchet MS"/>
                <a:cs typeface="Trebuchet MS"/>
              </a:rPr>
              <a:t>Evangelio Pleno de Yiodo</a:t>
            </a:r>
            <a:r>
              <a:rPr lang="es-BO" sz="2500" b="1" dirty="0" smtClean="0">
                <a:solidFill>
                  <a:srgbClr val="000000"/>
                </a:solidFill>
                <a:latin typeface="Trebuchet MS"/>
                <a:cs typeface="Trebuchet MS"/>
              </a:rPr>
              <a:t>.</a:t>
            </a:r>
            <a:endParaRPr lang="es-BO" sz="2500" dirty="0">
              <a:solidFill>
                <a:srgbClr val="000000"/>
              </a:solidFill>
              <a:latin typeface="Trebuchet MS"/>
              <a:cs typeface="Trebuchet M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806</TotalTime>
  <Words>1115</Words>
  <Application>Microsoft Office PowerPoint</Application>
  <PresentationFormat>Apresentação na tela (4:3)</PresentationFormat>
  <Paragraphs>87</Paragraphs>
  <Slides>32</Slides>
  <Notes>0</Notes>
  <HiddenSlides>0</HiddenSlides>
  <MMClips>0</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Concurrencia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ruth.leon</cp:lastModifiedBy>
  <cp:revision>32</cp:revision>
  <dcterms:created xsi:type="dcterms:W3CDTF">2011-10-21T14:50:23Z</dcterms:created>
  <dcterms:modified xsi:type="dcterms:W3CDTF">2012-04-24T14:01:40Z</dcterms:modified>
</cp:coreProperties>
</file>