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Lst>
  <p:notesMasterIdLst>
    <p:notesMasterId r:id="rId18"/>
  </p:notesMasterIdLst>
  <p:sldIdLst>
    <p:sldId id="256" r:id="rId2"/>
    <p:sldId id="257" r:id="rId3"/>
    <p:sldId id="269" r:id="rId4"/>
    <p:sldId id="270" r:id="rId5"/>
    <p:sldId id="271"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73" autoAdjust="0"/>
  </p:normalViewPr>
  <p:slideViewPr>
    <p:cSldViewPr snapToGrid="0" snapToObjects="1">
      <p:cViewPr varScale="1">
        <p:scale>
          <a:sx n="96" d="100"/>
          <a:sy n="96" d="100"/>
        </p:scale>
        <p:origin x="-20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0FEF7-4B0D-0B47-8780-B1867895A94E}" type="datetimeFigureOut">
              <a:rPr lang="pt-BR" smtClean="0"/>
              <a:pPr/>
              <a:t>09/10/2015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6CE99-C2E6-AC49-BFD6-C323F45E06C1}" type="slidenum">
              <a:rPr lang="en-US" smtClean="0"/>
              <a:pPr/>
              <a:t>‹nº›</a:t>
            </a:fld>
            <a:endParaRPr lang="en-US"/>
          </a:p>
        </p:txBody>
      </p:sp>
    </p:spTree>
    <p:extLst>
      <p:ext uri="{BB962C8B-B14F-4D97-AF65-F5344CB8AC3E}">
        <p14:creationId xmlns:p14="http://schemas.microsoft.com/office/powerpoint/2010/main" val="819325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La Escuela Sabática se inicio en </a:t>
            </a:r>
            <a:r>
              <a:rPr lang="es-ES_tradnl" sz="1200" b="1" kern="1200" dirty="0" smtClean="0">
                <a:solidFill>
                  <a:schemeClr val="tx1"/>
                </a:solidFill>
                <a:latin typeface="+mn-lt"/>
                <a:ea typeface="+mn-ea"/>
                <a:cs typeface="+mn-cs"/>
              </a:rPr>
              <a:t>1852</a:t>
            </a:r>
            <a:r>
              <a:rPr lang="es-ES_tradnl" sz="1200" kern="1200" dirty="0" smtClean="0">
                <a:solidFill>
                  <a:schemeClr val="tx1"/>
                </a:solidFill>
                <a:latin typeface="+mn-lt"/>
                <a:ea typeface="+mn-ea"/>
                <a:cs typeface="+mn-cs"/>
              </a:rPr>
              <a:t>, cuando Jaime White escribió las primeras lecciones de Escuela Sabática, y organizó el primer programa regular en </a:t>
            </a:r>
            <a:r>
              <a:rPr lang="es-ES_tradnl" sz="1200" b="1" kern="1200" dirty="0" smtClean="0">
                <a:solidFill>
                  <a:schemeClr val="tx1"/>
                </a:solidFill>
                <a:latin typeface="+mn-lt"/>
                <a:ea typeface="+mn-ea"/>
                <a:cs typeface="+mn-cs"/>
              </a:rPr>
              <a:t>1853</a:t>
            </a:r>
            <a:r>
              <a:rPr lang="es-ES_tradnl" sz="1200" kern="1200" dirty="0" smtClean="0">
                <a:solidFill>
                  <a:schemeClr val="tx1"/>
                </a:solidFill>
                <a:latin typeface="+mn-lt"/>
                <a:ea typeface="+mn-ea"/>
                <a:cs typeface="+mn-cs"/>
              </a:rPr>
              <a:t>, en Rochester, Nueva York; otra fue organizada por John </a:t>
            </a:r>
            <a:r>
              <a:rPr lang="es-ES_tradnl" sz="1200" kern="1200" dirty="0" err="1" smtClean="0">
                <a:solidFill>
                  <a:schemeClr val="tx1"/>
                </a:solidFill>
                <a:latin typeface="+mn-lt"/>
                <a:ea typeface="+mn-ea"/>
                <a:cs typeface="+mn-cs"/>
              </a:rPr>
              <a:t>Byington</a:t>
            </a:r>
            <a:r>
              <a:rPr lang="es-ES_tradnl" sz="1200" kern="1200" dirty="0" smtClean="0">
                <a:solidFill>
                  <a:schemeClr val="tx1"/>
                </a:solidFill>
                <a:latin typeface="+mn-lt"/>
                <a:ea typeface="+mn-ea"/>
                <a:cs typeface="+mn-cs"/>
              </a:rPr>
              <a:t>, en </a:t>
            </a:r>
            <a:r>
              <a:rPr lang="es-ES_tradnl" sz="1200" kern="1200" dirty="0" err="1" smtClean="0">
                <a:solidFill>
                  <a:schemeClr val="tx1"/>
                </a:solidFill>
                <a:latin typeface="+mn-lt"/>
                <a:ea typeface="+mn-ea"/>
                <a:cs typeface="+mn-cs"/>
              </a:rPr>
              <a:t>Buck’s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Bridge</a:t>
            </a:r>
            <a:r>
              <a:rPr lang="es-ES_tradnl" sz="1200" kern="1200" dirty="0" smtClean="0">
                <a:solidFill>
                  <a:schemeClr val="tx1"/>
                </a:solidFill>
                <a:latin typeface="+mn-lt"/>
                <a:ea typeface="+mn-ea"/>
                <a:cs typeface="+mn-cs"/>
              </a:rPr>
              <a:t>, Nueva York, en 1854; y una tercera fue organizada en 1855, por M. G. Kellogg, en </a:t>
            </a:r>
            <a:r>
              <a:rPr lang="es-ES_tradnl" sz="1200" kern="1200" dirty="0" err="1" smtClean="0">
                <a:solidFill>
                  <a:schemeClr val="tx1"/>
                </a:solidFill>
                <a:latin typeface="+mn-lt"/>
                <a:ea typeface="+mn-ea"/>
                <a:cs typeface="+mn-cs"/>
              </a:rPr>
              <a:t>Battle</a:t>
            </a:r>
            <a:r>
              <a:rPr lang="es-ES_tradnl" sz="1200" kern="1200" dirty="0" smtClean="0">
                <a:solidFill>
                  <a:schemeClr val="tx1"/>
                </a:solidFill>
                <a:latin typeface="+mn-lt"/>
                <a:ea typeface="+mn-ea"/>
                <a:cs typeface="+mn-cs"/>
              </a:rPr>
              <a:t> Creek, Michigan.</a:t>
            </a:r>
            <a:r>
              <a:rPr lang="pt-BR" dirty="0" smtClean="0"/>
              <a:t> </a:t>
            </a:r>
          </a:p>
          <a:p>
            <a:r>
              <a:rPr lang="es-ES_tradnl" sz="1200" kern="1200" dirty="0" smtClean="0">
                <a:solidFill>
                  <a:schemeClr val="tx1"/>
                </a:solidFill>
                <a:latin typeface="+mn-lt"/>
                <a:ea typeface="+mn-ea"/>
                <a:cs typeface="+mn-cs"/>
              </a:rPr>
              <a:t>En </a:t>
            </a:r>
            <a:r>
              <a:rPr lang="es-ES_tradnl" sz="1200" b="1" kern="1200" dirty="0" smtClean="0">
                <a:solidFill>
                  <a:schemeClr val="tx1"/>
                </a:solidFill>
                <a:latin typeface="+mn-lt"/>
                <a:ea typeface="+mn-ea"/>
                <a:cs typeface="+mn-cs"/>
              </a:rPr>
              <a:t>1863</a:t>
            </a:r>
            <a:r>
              <a:rPr lang="es-ES_tradnl" sz="1200" kern="1200" dirty="0" smtClean="0">
                <a:solidFill>
                  <a:schemeClr val="tx1"/>
                </a:solidFill>
                <a:latin typeface="+mn-lt"/>
                <a:ea typeface="+mn-ea"/>
                <a:cs typeface="+mn-cs"/>
              </a:rPr>
              <a:t>, aparece la primera serie de lecciones adaptada para niños. El mismo año aparecen las primeras lecciones de Escuela Sabática en la </a:t>
            </a:r>
            <a:r>
              <a:rPr lang="es-ES_tradnl" sz="1200" kern="1200" dirty="0" err="1" smtClean="0">
                <a:solidFill>
                  <a:schemeClr val="tx1"/>
                </a:solidFill>
                <a:latin typeface="+mn-lt"/>
                <a:ea typeface="+mn-ea"/>
                <a:cs typeface="+mn-cs"/>
              </a:rPr>
              <a:t>Review</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Herald, escritas por </a:t>
            </a:r>
            <a:r>
              <a:rPr lang="es-ES_tradnl" sz="1200" kern="1200" dirty="0" err="1" smtClean="0">
                <a:solidFill>
                  <a:schemeClr val="tx1"/>
                </a:solidFill>
                <a:latin typeface="+mn-lt"/>
                <a:ea typeface="+mn-ea"/>
                <a:cs typeface="+mn-cs"/>
              </a:rPr>
              <a:t>Uriah</a:t>
            </a:r>
            <a:r>
              <a:rPr lang="es-ES_tradnl" sz="1200" kern="1200" dirty="0" smtClean="0">
                <a:solidFill>
                  <a:schemeClr val="tx1"/>
                </a:solidFill>
                <a:latin typeface="+mn-lt"/>
                <a:ea typeface="+mn-ea"/>
                <a:cs typeface="+mn-cs"/>
              </a:rPr>
              <a:t> Smith, otro pionero adventista.</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El libro de la Biblia más estudiado desde 1886 hasta nuestros días, ha sido el libro de Hechos. El tópico mas estudiado ha sido de las enseñanzas de Jesús. En 1985 comenzó a ser desarrollada una nueva forma de abordar el tópico de la Lección, esto es estudiar cada libro de la Biblia. Desde 1991 los estudios de los libros han sido intercalados con estudios temáticos.</a:t>
            </a:r>
            <a:endParaRPr lang="pt-B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36CE99-C2E6-AC49-BFD6-C323F45E06C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En 1885, tuvo inicio el Sabbath </a:t>
            </a:r>
            <a:r>
              <a:rPr lang="es-ES_tradnl" sz="1200" kern="1200" dirty="0" err="1" smtClean="0">
                <a:solidFill>
                  <a:schemeClr val="tx1"/>
                </a:solidFill>
                <a:latin typeface="+mn-lt"/>
                <a:ea typeface="+mn-ea"/>
                <a:cs typeface="+mn-cs"/>
              </a:rPr>
              <a:t>School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Worker</a:t>
            </a:r>
            <a:r>
              <a:rPr lang="es-ES_tradnl" sz="1200" kern="1200" dirty="0" smtClean="0">
                <a:solidFill>
                  <a:schemeClr val="tx1"/>
                </a:solidFill>
                <a:latin typeface="+mn-lt"/>
                <a:ea typeface="+mn-ea"/>
                <a:cs typeface="+mn-cs"/>
              </a:rPr>
              <a:t>, un periódico con instrucciones y sugerencias para líderes de la Escuela Sabática. Fue publicado hasta 1985, cuando fue substituido por otro periódico patrocinado por el Departamento de Ministerios de la Iglesia. Desde su inicio, el Departamento de Escuela Sabática ofrece entrenamiento a los maestros alrededor del mundo.</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Las ofrendas periódicas, semanales y especiales, para la obra misionera mundial de la iglesia y para los gastos locales de la Escuela Sabática, son recibidas en la Escuela Sabática. El primer plan de ofrendas de la Escuela Sabática fue introducido en 1878, cuando la primera asamblea de Asociación de Escuelas Sabáticas instó que fuesen utilizados pequeños cofres colocados junto a la puerta para recibir fondos para los gastos operativos.</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En </a:t>
            </a:r>
            <a:r>
              <a:rPr lang="es-ES_tradnl" sz="1200" b="1" kern="1200" dirty="0" smtClean="0">
                <a:solidFill>
                  <a:schemeClr val="tx1"/>
                </a:solidFill>
                <a:latin typeface="+mn-lt"/>
                <a:ea typeface="+mn-ea"/>
                <a:cs typeface="+mn-cs"/>
              </a:rPr>
              <a:t>1885</a:t>
            </a:r>
            <a:r>
              <a:rPr lang="es-ES_tradnl" sz="1200" kern="1200" dirty="0" smtClean="0">
                <a:solidFill>
                  <a:schemeClr val="tx1"/>
                </a:solidFill>
                <a:latin typeface="+mn-lt"/>
                <a:ea typeface="+mn-ea"/>
                <a:cs typeface="+mn-cs"/>
              </a:rPr>
              <a:t>, las escuelas sabáticas hicieron su primera donación para las misiones. El primer trimestre de ese año, la Escuela Sabática de Oakland, California, dio todas sus entradas para ayudar en el  establecimiento de la Misión Australiana. Varias asociaciones establecidas de Escuelas Sabáticas propusieron enviar parte de sus ofrendas para ayudar al establecimiento de esa misión. Poco después, W. C. White, ex-presidente de la Asociación Internacional de Escuelas Sabáticas, pidió  a las escuelas para dieran una parte de sus contribuciones a las misiones. Este fue el inicio de una corriente siempre creciente de apoyo financiero que ha fluido de las escuelas sabáticas para los campos mundiales.</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En </a:t>
            </a:r>
            <a:r>
              <a:rPr lang="es-ES_tradnl" sz="1200" b="1" kern="1200" dirty="0" smtClean="0">
                <a:solidFill>
                  <a:schemeClr val="tx1"/>
                </a:solidFill>
                <a:latin typeface="+mn-lt"/>
                <a:ea typeface="+mn-ea"/>
                <a:cs typeface="+mn-cs"/>
              </a:rPr>
              <a:t>1890</a:t>
            </a:r>
            <a:r>
              <a:rPr lang="es-ES_tradnl" sz="1200" kern="1200" dirty="0" smtClean="0">
                <a:solidFill>
                  <a:schemeClr val="tx1"/>
                </a:solidFill>
                <a:latin typeface="+mn-lt"/>
                <a:ea typeface="+mn-ea"/>
                <a:cs typeface="+mn-cs"/>
              </a:rPr>
              <a:t>, las escuelas sabáticas contribuían con un monto significativo de dinero para la construcción del barco misionero Pitcairn. Cuando este barco partió con sus primeros misioneros hacia las islas del Pacifico en 1890, iniciaba una nueva era en las ofrendas misioneras de la Escuela Sabática. En </a:t>
            </a:r>
            <a:r>
              <a:rPr lang="es-ES_tradnl" sz="1200" b="1" kern="1200" dirty="0" smtClean="0">
                <a:solidFill>
                  <a:schemeClr val="tx1"/>
                </a:solidFill>
                <a:latin typeface="+mn-lt"/>
                <a:ea typeface="+mn-ea"/>
                <a:cs typeface="+mn-cs"/>
              </a:rPr>
              <a:t>1909</a:t>
            </a:r>
            <a:r>
              <a:rPr lang="es-ES_tradnl" sz="1200" kern="1200" dirty="0" smtClean="0">
                <a:solidFill>
                  <a:schemeClr val="tx1"/>
                </a:solidFill>
                <a:latin typeface="+mn-lt"/>
                <a:ea typeface="+mn-ea"/>
                <a:cs typeface="+mn-cs"/>
              </a:rPr>
              <a:t>, fue recomendado que todas las contribuciones regulares, excepto las de uno o dos sábados al trimestre reservadas para los gastos locales, fuesen dadas a la obra de las misiones mundiales.</a:t>
            </a:r>
            <a:endParaRPr lang="pt-B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36CE99-C2E6-AC49-BFD6-C323F45E06C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Actualmente la Escuela Sabática patrocina cuatro ofrendas:</a:t>
            </a:r>
            <a:r>
              <a:rPr lang="es-ES_tradnl" sz="1200" kern="1200" dirty="0" err="1" smtClean="0">
                <a:solidFill>
                  <a:schemeClr val="tx1"/>
                </a:solidFill>
                <a:latin typeface="+mn-lt"/>
                <a:ea typeface="+mn-ea"/>
                <a:cs typeface="+mn-cs"/>
              </a:rPr>
              <a:t> </a:t>
            </a:r>
            <a:endParaRPr lang="pt-BR"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1. Las ofrendas misioneras regulares de la Escuela Sabática. </a:t>
            </a:r>
            <a:endParaRPr lang="pt-BR"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2. La</a:t>
            </a:r>
            <a:r>
              <a:rPr lang="es-ES_tradnl" sz="1200" kern="1200" baseline="0" dirty="0" smtClean="0">
                <a:solidFill>
                  <a:schemeClr val="tx1"/>
                </a:solidFill>
                <a:latin typeface="+mn-lt"/>
                <a:ea typeface="+mn-ea"/>
                <a:cs typeface="+mn-cs"/>
              </a:rPr>
              <a:t> </a:t>
            </a:r>
            <a:r>
              <a:rPr lang="es-ES_tradnl" sz="1200" kern="1200" dirty="0" smtClean="0">
                <a:solidFill>
                  <a:schemeClr val="tx1"/>
                </a:solidFill>
                <a:latin typeface="+mn-lt"/>
                <a:ea typeface="+mn-ea"/>
                <a:cs typeface="+mn-cs"/>
              </a:rPr>
              <a:t>ofrenda del Décimo Tercer Sábado. Normalmente el 13º sábado de cada trimestre, es recibida una ofrenda especial destinada a algún proyecto misionero mundial </a:t>
            </a:r>
            <a:r>
              <a:rPr lang="es-ES_tradnl" sz="1200" kern="1200" dirty="0" err="1" smtClean="0">
                <a:solidFill>
                  <a:schemeClr val="tx1"/>
                </a:solidFill>
                <a:latin typeface="+mn-lt"/>
                <a:ea typeface="+mn-ea"/>
                <a:cs typeface="+mn-cs"/>
              </a:rPr>
              <a:t>pre</a:t>
            </a:r>
            <a:r>
              <a:rPr lang="es-ES_tradnl" sz="1200" kern="1200" dirty="0" smtClean="0">
                <a:solidFill>
                  <a:schemeClr val="tx1"/>
                </a:solidFill>
                <a:latin typeface="+mn-lt"/>
                <a:ea typeface="+mn-ea"/>
                <a:cs typeface="+mn-cs"/>
              </a:rPr>
              <a:t> establecido.</a:t>
            </a:r>
            <a:endParaRPr lang="pt-BR"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3. Ofrendas de Cumpleaños. A los miembros se les anima a que traigan una ofrenda de gratitud por un año mas de vida o por una bendición específica recibida. Ya desde 1890 Elena White escribió: “En su cumpleaños, los niños deben ser enseñados que tienen motivos para estar agradecidos con Dios por Su tierna bondad en preservarles la vida por otro año”.</a:t>
            </a:r>
            <a:endParaRPr lang="pt-BR"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4. Fondo de Inversión. </a:t>
            </a:r>
            <a:r>
              <a:rPr lang="es-ES_tradnl" sz="1200" kern="1200" dirty="0" err="1" smtClean="0">
                <a:solidFill>
                  <a:schemeClr val="tx1"/>
                </a:solidFill>
                <a:latin typeface="+mn-lt"/>
                <a:ea typeface="+mn-ea"/>
                <a:cs typeface="+mn-cs"/>
              </a:rPr>
              <a:t> Esta</a:t>
            </a:r>
            <a:r>
              <a:rPr lang="es-ES_tradnl" sz="1200" kern="1200" dirty="0" smtClean="0">
                <a:solidFill>
                  <a:schemeClr val="tx1"/>
                </a:solidFill>
                <a:latin typeface="+mn-lt"/>
                <a:ea typeface="+mn-ea"/>
                <a:cs typeface="+mn-cs"/>
              </a:rPr>
              <a:t> ofrenda consiste en un plan individual en el que se invierte dinero, tiempo y esfuerzo con el propósito de apoyar la misión mundial de la iglesia. Los miembros son invitados a hacer una “inversión” para algún proyecto misionero mundial. Esa idea de inversión es seguida desde la década de 1880, cuando ciertos miembros de la iglesia dedicaron un acre como regalo y algún dinero para proveer equipamientos para las reuniones. En el Concilio de Primavera de la Asociación General en 1925, el plan recibió el nombre de Fondo de Inversión, y se volvió parte del sistema de la Escuela Sabática, teniendo claro que el dinero recibido iría para el  apoyo regular de las  misiones mundiales.</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La Escuela Sabática se inicio en </a:t>
            </a:r>
            <a:r>
              <a:rPr lang="es-ES_tradnl" sz="1200" b="1" kern="1200" dirty="0" smtClean="0">
                <a:solidFill>
                  <a:schemeClr val="tx1"/>
                </a:solidFill>
                <a:latin typeface="+mn-lt"/>
                <a:ea typeface="+mn-ea"/>
                <a:cs typeface="+mn-cs"/>
              </a:rPr>
              <a:t>1852</a:t>
            </a:r>
            <a:r>
              <a:rPr lang="es-ES_tradnl" sz="1200" kern="1200" dirty="0" smtClean="0">
                <a:solidFill>
                  <a:schemeClr val="tx1"/>
                </a:solidFill>
                <a:latin typeface="+mn-lt"/>
                <a:ea typeface="+mn-ea"/>
                <a:cs typeface="+mn-cs"/>
              </a:rPr>
              <a:t>, cuando Jaime White escribió las primeras lecciones de Escuela Sabática, y organizó el primer programa regular en </a:t>
            </a:r>
            <a:r>
              <a:rPr lang="es-ES_tradnl" sz="1200" b="1" kern="1200" dirty="0" smtClean="0">
                <a:solidFill>
                  <a:schemeClr val="tx1"/>
                </a:solidFill>
                <a:latin typeface="+mn-lt"/>
                <a:ea typeface="+mn-ea"/>
                <a:cs typeface="+mn-cs"/>
              </a:rPr>
              <a:t>1853</a:t>
            </a:r>
            <a:r>
              <a:rPr lang="es-ES_tradnl" sz="1200" kern="1200" dirty="0" smtClean="0">
                <a:solidFill>
                  <a:schemeClr val="tx1"/>
                </a:solidFill>
                <a:latin typeface="+mn-lt"/>
                <a:ea typeface="+mn-ea"/>
                <a:cs typeface="+mn-cs"/>
              </a:rPr>
              <a:t>, en Rochester, Nueva York; otra fue organizada por John </a:t>
            </a:r>
            <a:r>
              <a:rPr lang="es-ES_tradnl" sz="1200" kern="1200" dirty="0" err="1" smtClean="0">
                <a:solidFill>
                  <a:schemeClr val="tx1"/>
                </a:solidFill>
                <a:latin typeface="+mn-lt"/>
                <a:ea typeface="+mn-ea"/>
                <a:cs typeface="+mn-cs"/>
              </a:rPr>
              <a:t>Byington</a:t>
            </a:r>
            <a:r>
              <a:rPr lang="es-ES_tradnl" sz="1200" kern="1200" dirty="0" smtClean="0">
                <a:solidFill>
                  <a:schemeClr val="tx1"/>
                </a:solidFill>
                <a:latin typeface="+mn-lt"/>
                <a:ea typeface="+mn-ea"/>
                <a:cs typeface="+mn-cs"/>
              </a:rPr>
              <a:t>, en </a:t>
            </a:r>
            <a:r>
              <a:rPr lang="es-ES_tradnl" sz="1200" kern="1200" dirty="0" err="1" smtClean="0">
                <a:solidFill>
                  <a:schemeClr val="tx1"/>
                </a:solidFill>
                <a:latin typeface="+mn-lt"/>
                <a:ea typeface="+mn-ea"/>
                <a:cs typeface="+mn-cs"/>
              </a:rPr>
              <a:t>Buck’s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Bridge</a:t>
            </a:r>
            <a:r>
              <a:rPr lang="es-ES_tradnl" sz="1200" kern="1200" dirty="0" smtClean="0">
                <a:solidFill>
                  <a:schemeClr val="tx1"/>
                </a:solidFill>
                <a:latin typeface="+mn-lt"/>
                <a:ea typeface="+mn-ea"/>
                <a:cs typeface="+mn-cs"/>
              </a:rPr>
              <a:t>, Nueva York, en 1854; y una tercera fue organizada en 1855, por M. G. Kellogg, en </a:t>
            </a:r>
            <a:r>
              <a:rPr lang="es-ES_tradnl" sz="1200" kern="1200" dirty="0" err="1" smtClean="0">
                <a:solidFill>
                  <a:schemeClr val="tx1"/>
                </a:solidFill>
                <a:latin typeface="+mn-lt"/>
                <a:ea typeface="+mn-ea"/>
                <a:cs typeface="+mn-cs"/>
              </a:rPr>
              <a:t>Battle</a:t>
            </a:r>
            <a:r>
              <a:rPr lang="es-ES_tradnl" sz="1200" kern="1200" dirty="0" smtClean="0">
                <a:solidFill>
                  <a:schemeClr val="tx1"/>
                </a:solidFill>
                <a:latin typeface="+mn-lt"/>
                <a:ea typeface="+mn-ea"/>
                <a:cs typeface="+mn-cs"/>
              </a:rPr>
              <a:t> Creek, Michigan.</a:t>
            </a:r>
            <a:r>
              <a:rPr lang="pt-BR" dirty="0" smtClean="0"/>
              <a:t> </a:t>
            </a:r>
          </a:p>
          <a:p>
            <a:r>
              <a:rPr lang="es-ES_tradnl" sz="1200" kern="1200" dirty="0" smtClean="0">
                <a:solidFill>
                  <a:schemeClr val="tx1"/>
                </a:solidFill>
                <a:latin typeface="+mn-lt"/>
                <a:ea typeface="+mn-ea"/>
                <a:cs typeface="+mn-cs"/>
              </a:rPr>
              <a:t>En </a:t>
            </a:r>
            <a:r>
              <a:rPr lang="es-ES_tradnl" sz="1200" b="1" kern="1200" dirty="0" smtClean="0">
                <a:solidFill>
                  <a:schemeClr val="tx1"/>
                </a:solidFill>
                <a:latin typeface="+mn-lt"/>
                <a:ea typeface="+mn-ea"/>
                <a:cs typeface="+mn-cs"/>
              </a:rPr>
              <a:t>1863</a:t>
            </a:r>
            <a:r>
              <a:rPr lang="es-ES_tradnl" sz="1200" kern="1200" dirty="0" smtClean="0">
                <a:solidFill>
                  <a:schemeClr val="tx1"/>
                </a:solidFill>
                <a:latin typeface="+mn-lt"/>
                <a:ea typeface="+mn-ea"/>
                <a:cs typeface="+mn-cs"/>
              </a:rPr>
              <a:t>, aparece la primera serie de lecciones adaptada para niños. El mismo año aparecen las primeras lecciones de Escuela Sabática en la </a:t>
            </a:r>
            <a:r>
              <a:rPr lang="es-ES_tradnl" sz="1200" kern="1200" dirty="0" err="1" smtClean="0">
                <a:solidFill>
                  <a:schemeClr val="tx1"/>
                </a:solidFill>
                <a:latin typeface="+mn-lt"/>
                <a:ea typeface="+mn-ea"/>
                <a:cs typeface="+mn-cs"/>
              </a:rPr>
              <a:t>Review</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Herald, escritas por </a:t>
            </a:r>
            <a:r>
              <a:rPr lang="es-ES_tradnl" sz="1200" kern="1200" dirty="0" err="1" smtClean="0">
                <a:solidFill>
                  <a:schemeClr val="tx1"/>
                </a:solidFill>
                <a:latin typeface="+mn-lt"/>
                <a:ea typeface="+mn-ea"/>
                <a:cs typeface="+mn-cs"/>
              </a:rPr>
              <a:t>Uriah</a:t>
            </a:r>
            <a:r>
              <a:rPr lang="es-ES_tradnl" sz="1200" kern="1200" dirty="0" smtClean="0">
                <a:solidFill>
                  <a:schemeClr val="tx1"/>
                </a:solidFill>
                <a:latin typeface="+mn-lt"/>
                <a:ea typeface="+mn-ea"/>
                <a:cs typeface="+mn-cs"/>
              </a:rPr>
              <a:t> Smith, otro pionero adventista.</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La Escuela Sabática se inicio en </a:t>
            </a:r>
            <a:r>
              <a:rPr lang="es-ES_tradnl" sz="1200" b="1" kern="1200" dirty="0" smtClean="0">
                <a:solidFill>
                  <a:schemeClr val="tx1"/>
                </a:solidFill>
                <a:latin typeface="+mn-lt"/>
                <a:ea typeface="+mn-ea"/>
                <a:cs typeface="+mn-cs"/>
              </a:rPr>
              <a:t>1852</a:t>
            </a:r>
            <a:r>
              <a:rPr lang="es-ES_tradnl" sz="1200" kern="1200" dirty="0" smtClean="0">
                <a:solidFill>
                  <a:schemeClr val="tx1"/>
                </a:solidFill>
                <a:latin typeface="+mn-lt"/>
                <a:ea typeface="+mn-ea"/>
                <a:cs typeface="+mn-cs"/>
              </a:rPr>
              <a:t>, cuando Jaime White escribió las primeras lecciones de Escuela Sabática, y organizó el primer programa regular en </a:t>
            </a:r>
            <a:r>
              <a:rPr lang="es-ES_tradnl" sz="1200" b="1" kern="1200" dirty="0" smtClean="0">
                <a:solidFill>
                  <a:schemeClr val="tx1"/>
                </a:solidFill>
                <a:latin typeface="+mn-lt"/>
                <a:ea typeface="+mn-ea"/>
                <a:cs typeface="+mn-cs"/>
              </a:rPr>
              <a:t>1853</a:t>
            </a:r>
            <a:r>
              <a:rPr lang="es-ES_tradnl" sz="1200" kern="1200" dirty="0" smtClean="0">
                <a:solidFill>
                  <a:schemeClr val="tx1"/>
                </a:solidFill>
                <a:latin typeface="+mn-lt"/>
                <a:ea typeface="+mn-ea"/>
                <a:cs typeface="+mn-cs"/>
              </a:rPr>
              <a:t>, en Rochester, Nueva York; otra fue organizada por John </a:t>
            </a:r>
            <a:r>
              <a:rPr lang="es-ES_tradnl" sz="1200" kern="1200" dirty="0" err="1" smtClean="0">
                <a:solidFill>
                  <a:schemeClr val="tx1"/>
                </a:solidFill>
                <a:latin typeface="+mn-lt"/>
                <a:ea typeface="+mn-ea"/>
                <a:cs typeface="+mn-cs"/>
              </a:rPr>
              <a:t>Byington</a:t>
            </a:r>
            <a:r>
              <a:rPr lang="es-ES_tradnl" sz="1200" kern="1200" dirty="0" smtClean="0">
                <a:solidFill>
                  <a:schemeClr val="tx1"/>
                </a:solidFill>
                <a:latin typeface="+mn-lt"/>
                <a:ea typeface="+mn-ea"/>
                <a:cs typeface="+mn-cs"/>
              </a:rPr>
              <a:t>, en </a:t>
            </a:r>
            <a:r>
              <a:rPr lang="es-ES_tradnl" sz="1200" kern="1200" dirty="0" err="1" smtClean="0">
                <a:solidFill>
                  <a:schemeClr val="tx1"/>
                </a:solidFill>
                <a:latin typeface="+mn-lt"/>
                <a:ea typeface="+mn-ea"/>
                <a:cs typeface="+mn-cs"/>
              </a:rPr>
              <a:t>Buck’s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Bridge</a:t>
            </a:r>
            <a:r>
              <a:rPr lang="es-ES_tradnl" sz="1200" kern="1200" dirty="0" smtClean="0">
                <a:solidFill>
                  <a:schemeClr val="tx1"/>
                </a:solidFill>
                <a:latin typeface="+mn-lt"/>
                <a:ea typeface="+mn-ea"/>
                <a:cs typeface="+mn-cs"/>
              </a:rPr>
              <a:t>, Nueva York, en 1854; y una tercera fue organizada en 1855, por M. G. Kellogg, en </a:t>
            </a:r>
            <a:r>
              <a:rPr lang="es-ES_tradnl" sz="1200" kern="1200" dirty="0" err="1" smtClean="0">
                <a:solidFill>
                  <a:schemeClr val="tx1"/>
                </a:solidFill>
                <a:latin typeface="+mn-lt"/>
                <a:ea typeface="+mn-ea"/>
                <a:cs typeface="+mn-cs"/>
              </a:rPr>
              <a:t>Battle</a:t>
            </a:r>
            <a:r>
              <a:rPr lang="es-ES_tradnl" sz="1200" kern="1200" dirty="0" smtClean="0">
                <a:solidFill>
                  <a:schemeClr val="tx1"/>
                </a:solidFill>
                <a:latin typeface="+mn-lt"/>
                <a:ea typeface="+mn-ea"/>
                <a:cs typeface="+mn-cs"/>
              </a:rPr>
              <a:t> Creek, Michigan.</a:t>
            </a:r>
            <a:r>
              <a:rPr lang="pt-BR" dirty="0" smtClean="0"/>
              <a:t> </a:t>
            </a:r>
          </a:p>
          <a:p>
            <a:r>
              <a:rPr lang="es-ES_tradnl" sz="1200" kern="1200" dirty="0" smtClean="0">
                <a:solidFill>
                  <a:schemeClr val="tx1"/>
                </a:solidFill>
                <a:latin typeface="+mn-lt"/>
                <a:ea typeface="+mn-ea"/>
                <a:cs typeface="+mn-cs"/>
              </a:rPr>
              <a:t>En </a:t>
            </a:r>
            <a:r>
              <a:rPr lang="es-ES_tradnl" sz="1200" b="1" kern="1200" dirty="0" smtClean="0">
                <a:solidFill>
                  <a:schemeClr val="tx1"/>
                </a:solidFill>
                <a:latin typeface="+mn-lt"/>
                <a:ea typeface="+mn-ea"/>
                <a:cs typeface="+mn-cs"/>
              </a:rPr>
              <a:t>1863</a:t>
            </a:r>
            <a:r>
              <a:rPr lang="es-ES_tradnl" sz="1200" kern="1200" dirty="0" smtClean="0">
                <a:solidFill>
                  <a:schemeClr val="tx1"/>
                </a:solidFill>
                <a:latin typeface="+mn-lt"/>
                <a:ea typeface="+mn-ea"/>
                <a:cs typeface="+mn-cs"/>
              </a:rPr>
              <a:t>, aparece la primera serie de lecciones adaptada para niños. El mismo año aparecen las primeras lecciones de Escuela Sabática en la </a:t>
            </a:r>
            <a:r>
              <a:rPr lang="es-ES_tradnl" sz="1200" kern="1200" dirty="0" err="1" smtClean="0">
                <a:solidFill>
                  <a:schemeClr val="tx1"/>
                </a:solidFill>
                <a:latin typeface="+mn-lt"/>
                <a:ea typeface="+mn-ea"/>
                <a:cs typeface="+mn-cs"/>
              </a:rPr>
              <a:t>Review</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Herald, escritas por </a:t>
            </a:r>
            <a:r>
              <a:rPr lang="es-ES_tradnl" sz="1200" kern="1200" dirty="0" err="1" smtClean="0">
                <a:solidFill>
                  <a:schemeClr val="tx1"/>
                </a:solidFill>
                <a:latin typeface="+mn-lt"/>
                <a:ea typeface="+mn-ea"/>
                <a:cs typeface="+mn-cs"/>
              </a:rPr>
              <a:t>Uriah</a:t>
            </a:r>
            <a:r>
              <a:rPr lang="es-ES_tradnl" sz="1200" kern="1200" dirty="0" smtClean="0">
                <a:solidFill>
                  <a:schemeClr val="tx1"/>
                </a:solidFill>
                <a:latin typeface="+mn-lt"/>
                <a:ea typeface="+mn-ea"/>
                <a:cs typeface="+mn-cs"/>
              </a:rPr>
              <a:t> Smith, otro pionero adventista.</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La Escuela Sabática se inicio en </a:t>
            </a:r>
            <a:r>
              <a:rPr lang="es-ES_tradnl" sz="1200" b="1" kern="1200" dirty="0" smtClean="0">
                <a:solidFill>
                  <a:schemeClr val="tx1"/>
                </a:solidFill>
                <a:latin typeface="+mn-lt"/>
                <a:ea typeface="+mn-ea"/>
                <a:cs typeface="+mn-cs"/>
              </a:rPr>
              <a:t>1852</a:t>
            </a:r>
            <a:r>
              <a:rPr lang="es-ES_tradnl" sz="1200" kern="1200" dirty="0" smtClean="0">
                <a:solidFill>
                  <a:schemeClr val="tx1"/>
                </a:solidFill>
                <a:latin typeface="+mn-lt"/>
                <a:ea typeface="+mn-ea"/>
                <a:cs typeface="+mn-cs"/>
              </a:rPr>
              <a:t>, cuando Jaime White escribió las primeras lecciones de Escuela Sabática, y organizó el primer programa regular en </a:t>
            </a:r>
            <a:r>
              <a:rPr lang="es-ES_tradnl" sz="1200" b="1" kern="1200" dirty="0" smtClean="0">
                <a:solidFill>
                  <a:schemeClr val="tx1"/>
                </a:solidFill>
                <a:latin typeface="+mn-lt"/>
                <a:ea typeface="+mn-ea"/>
                <a:cs typeface="+mn-cs"/>
              </a:rPr>
              <a:t>1853</a:t>
            </a:r>
            <a:r>
              <a:rPr lang="es-ES_tradnl" sz="1200" kern="1200" dirty="0" smtClean="0">
                <a:solidFill>
                  <a:schemeClr val="tx1"/>
                </a:solidFill>
                <a:latin typeface="+mn-lt"/>
                <a:ea typeface="+mn-ea"/>
                <a:cs typeface="+mn-cs"/>
              </a:rPr>
              <a:t>, en Rochester, Nueva York; otra fue organizada por John </a:t>
            </a:r>
            <a:r>
              <a:rPr lang="es-ES_tradnl" sz="1200" kern="1200" dirty="0" err="1" smtClean="0">
                <a:solidFill>
                  <a:schemeClr val="tx1"/>
                </a:solidFill>
                <a:latin typeface="+mn-lt"/>
                <a:ea typeface="+mn-ea"/>
                <a:cs typeface="+mn-cs"/>
              </a:rPr>
              <a:t>Byington</a:t>
            </a:r>
            <a:r>
              <a:rPr lang="es-ES_tradnl" sz="1200" kern="1200" dirty="0" smtClean="0">
                <a:solidFill>
                  <a:schemeClr val="tx1"/>
                </a:solidFill>
                <a:latin typeface="+mn-lt"/>
                <a:ea typeface="+mn-ea"/>
                <a:cs typeface="+mn-cs"/>
              </a:rPr>
              <a:t>, en </a:t>
            </a:r>
            <a:r>
              <a:rPr lang="es-ES_tradnl" sz="1200" kern="1200" dirty="0" err="1" smtClean="0">
                <a:solidFill>
                  <a:schemeClr val="tx1"/>
                </a:solidFill>
                <a:latin typeface="+mn-lt"/>
                <a:ea typeface="+mn-ea"/>
                <a:cs typeface="+mn-cs"/>
              </a:rPr>
              <a:t>Buck’s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Bridge</a:t>
            </a:r>
            <a:r>
              <a:rPr lang="es-ES_tradnl" sz="1200" kern="1200" dirty="0" smtClean="0">
                <a:solidFill>
                  <a:schemeClr val="tx1"/>
                </a:solidFill>
                <a:latin typeface="+mn-lt"/>
                <a:ea typeface="+mn-ea"/>
                <a:cs typeface="+mn-cs"/>
              </a:rPr>
              <a:t>, Nueva York, en 1854; y una tercera fue organizada en 1855, por M. G. Kellogg, en </a:t>
            </a:r>
            <a:r>
              <a:rPr lang="es-ES_tradnl" sz="1200" kern="1200" dirty="0" err="1" smtClean="0">
                <a:solidFill>
                  <a:schemeClr val="tx1"/>
                </a:solidFill>
                <a:latin typeface="+mn-lt"/>
                <a:ea typeface="+mn-ea"/>
                <a:cs typeface="+mn-cs"/>
              </a:rPr>
              <a:t>Battle</a:t>
            </a:r>
            <a:r>
              <a:rPr lang="es-ES_tradnl" sz="1200" kern="1200" dirty="0" smtClean="0">
                <a:solidFill>
                  <a:schemeClr val="tx1"/>
                </a:solidFill>
                <a:latin typeface="+mn-lt"/>
                <a:ea typeface="+mn-ea"/>
                <a:cs typeface="+mn-cs"/>
              </a:rPr>
              <a:t> Creek, Michigan.</a:t>
            </a:r>
            <a:r>
              <a:rPr lang="pt-BR" dirty="0" smtClean="0"/>
              <a:t> </a:t>
            </a:r>
          </a:p>
          <a:p>
            <a:r>
              <a:rPr lang="es-ES_tradnl" sz="1200" kern="1200" dirty="0" smtClean="0">
                <a:solidFill>
                  <a:schemeClr val="tx1"/>
                </a:solidFill>
                <a:latin typeface="+mn-lt"/>
                <a:ea typeface="+mn-ea"/>
                <a:cs typeface="+mn-cs"/>
              </a:rPr>
              <a:t>En </a:t>
            </a:r>
            <a:r>
              <a:rPr lang="es-ES_tradnl" sz="1200" b="1" kern="1200" dirty="0" smtClean="0">
                <a:solidFill>
                  <a:schemeClr val="tx1"/>
                </a:solidFill>
                <a:latin typeface="+mn-lt"/>
                <a:ea typeface="+mn-ea"/>
                <a:cs typeface="+mn-cs"/>
              </a:rPr>
              <a:t>1863</a:t>
            </a:r>
            <a:r>
              <a:rPr lang="es-ES_tradnl" sz="1200" kern="1200" dirty="0" smtClean="0">
                <a:solidFill>
                  <a:schemeClr val="tx1"/>
                </a:solidFill>
                <a:latin typeface="+mn-lt"/>
                <a:ea typeface="+mn-ea"/>
                <a:cs typeface="+mn-cs"/>
              </a:rPr>
              <a:t>, aparece la primera serie de lecciones adaptada para niños. El mismo año aparecen las primeras lecciones de Escuela Sabática en la </a:t>
            </a:r>
            <a:r>
              <a:rPr lang="es-ES_tradnl" sz="1200" kern="1200" dirty="0" err="1" smtClean="0">
                <a:solidFill>
                  <a:schemeClr val="tx1"/>
                </a:solidFill>
                <a:latin typeface="+mn-lt"/>
                <a:ea typeface="+mn-ea"/>
                <a:cs typeface="+mn-cs"/>
              </a:rPr>
              <a:t>Review</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Herald, escritas por </a:t>
            </a:r>
            <a:r>
              <a:rPr lang="es-ES_tradnl" sz="1200" kern="1200" dirty="0" err="1" smtClean="0">
                <a:solidFill>
                  <a:schemeClr val="tx1"/>
                </a:solidFill>
                <a:latin typeface="+mn-lt"/>
                <a:ea typeface="+mn-ea"/>
                <a:cs typeface="+mn-cs"/>
              </a:rPr>
              <a:t>Uriah</a:t>
            </a:r>
            <a:r>
              <a:rPr lang="es-ES_tradnl" sz="1200" kern="1200" dirty="0" smtClean="0">
                <a:solidFill>
                  <a:schemeClr val="tx1"/>
                </a:solidFill>
                <a:latin typeface="+mn-lt"/>
                <a:ea typeface="+mn-ea"/>
                <a:cs typeface="+mn-cs"/>
              </a:rPr>
              <a:t> Smith, otro pionero adventista.</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La organización de la Escuela Sabática tuvo su inicio formal en California en </a:t>
            </a:r>
            <a:r>
              <a:rPr lang="es-ES_tradnl" sz="1200" b="1" kern="1200" dirty="0" smtClean="0">
                <a:solidFill>
                  <a:schemeClr val="tx1"/>
                </a:solidFill>
                <a:latin typeface="+mn-lt"/>
                <a:ea typeface="+mn-ea"/>
                <a:cs typeface="+mn-cs"/>
              </a:rPr>
              <a:t>1877</a:t>
            </a:r>
            <a:r>
              <a:rPr lang="es-ES_tradnl" sz="1200" kern="1200" dirty="0" smtClean="0">
                <a:solidFill>
                  <a:schemeClr val="tx1"/>
                </a:solidFill>
                <a:latin typeface="+mn-lt"/>
                <a:ea typeface="+mn-ea"/>
                <a:cs typeface="+mn-cs"/>
              </a:rPr>
              <a:t>, con la formación de la primera Asociación de Escuelas Sabáticas de California. La formación de esa sociedad  fue seguida, el mismo año, por la organización de la Asociación de Escuelas Sabáticas del Estado de Michigan. En marzo de </a:t>
            </a:r>
            <a:r>
              <a:rPr lang="es-ES_tradnl" sz="1200" b="1" kern="1200" dirty="0" smtClean="0">
                <a:solidFill>
                  <a:schemeClr val="tx1"/>
                </a:solidFill>
                <a:latin typeface="+mn-lt"/>
                <a:ea typeface="+mn-ea"/>
                <a:cs typeface="+mn-cs"/>
              </a:rPr>
              <a:t>1878</a:t>
            </a:r>
            <a:r>
              <a:rPr lang="es-ES_tradnl" sz="1200" kern="1200" dirty="0" smtClean="0">
                <a:solidFill>
                  <a:schemeClr val="tx1"/>
                </a:solidFill>
                <a:latin typeface="+mn-lt"/>
                <a:ea typeface="+mn-ea"/>
                <a:cs typeface="+mn-cs"/>
              </a:rPr>
              <a:t>, fue organizada la Asociación General de Escuelas Sabáticas.</a:t>
            </a:r>
          </a:p>
          <a:p>
            <a:r>
              <a:rPr lang="es-ES_tradnl" sz="1200" kern="1200" dirty="0" smtClean="0">
                <a:solidFill>
                  <a:schemeClr val="tx1"/>
                </a:solidFill>
                <a:latin typeface="+mn-lt"/>
                <a:ea typeface="+mn-ea"/>
                <a:cs typeface="+mn-cs"/>
              </a:rPr>
              <a:t>La primera asociación de Escuelas Sabáticas, fuera de norte América, fue formada en Suiza en </a:t>
            </a:r>
            <a:r>
              <a:rPr lang="es-ES_tradnl" sz="1200" b="1" kern="1200" dirty="0" smtClean="0">
                <a:solidFill>
                  <a:schemeClr val="tx1"/>
                </a:solidFill>
                <a:latin typeface="+mn-lt"/>
                <a:ea typeface="+mn-ea"/>
                <a:cs typeface="+mn-cs"/>
              </a:rPr>
              <a:t>1883</a:t>
            </a:r>
            <a:r>
              <a:rPr lang="es-ES_tradnl" sz="1200" kern="1200" dirty="0" smtClean="0">
                <a:solidFill>
                  <a:schemeClr val="tx1"/>
                </a:solidFill>
                <a:latin typeface="+mn-lt"/>
                <a:ea typeface="+mn-ea"/>
                <a:cs typeface="+mn-cs"/>
              </a:rPr>
              <a:t>, y otra en Inglaterra en </a:t>
            </a:r>
            <a:r>
              <a:rPr lang="es-ES_tradnl" sz="1200" b="1" kern="1200" dirty="0" smtClean="0">
                <a:solidFill>
                  <a:schemeClr val="tx1"/>
                </a:solidFill>
                <a:latin typeface="+mn-lt"/>
                <a:ea typeface="+mn-ea"/>
                <a:cs typeface="+mn-cs"/>
              </a:rPr>
              <a:t>1886</a:t>
            </a:r>
            <a:r>
              <a:rPr lang="es-ES_tradnl" sz="1200" kern="1200" dirty="0" smtClean="0">
                <a:solidFill>
                  <a:schemeClr val="tx1"/>
                </a:solidFill>
                <a:latin typeface="+mn-lt"/>
                <a:ea typeface="+mn-ea"/>
                <a:cs typeface="+mn-cs"/>
              </a:rPr>
              <a:t>. En ese mismo año, el nombre fue cambiado a “Asociación Internacional de Escuelas Sabáticas”.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Cuando la Asociación General fue reorganizada en </a:t>
            </a:r>
            <a:r>
              <a:rPr lang="es-ES_tradnl" sz="1200" b="1" kern="1200" dirty="0" smtClean="0">
                <a:solidFill>
                  <a:schemeClr val="tx1"/>
                </a:solidFill>
                <a:latin typeface="+mn-lt"/>
                <a:ea typeface="+mn-ea"/>
                <a:cs typeface="+mn-cs"/>
              </a:rPr>
              <a:t>1901</a:t>
            </a:r>
            <a:r>
              <a:rPr lang="es-ES_tradnl" sz="1200" kern="1200" dirty="0" smtClean="0">
                <a:solidFill>
                  <a:schemeClr val="tx1"/>
                </a:solidFill>
                <a:latin typeface="+mn-lt"/>
                <a:ea typeface="+mn-ea"/>
                <a:cs typeface="+mn-cs"/>
              </a:rPr>
              <a:t>, la “Asociación Internacional de Escuela Sabática” paso a llamarse “Departamento de Escuela Sabática de la Asociación General”.</a:t>
            </a:r>
            <a:r>
              <a:rPr lang="pt-BR"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En 1878, en </a:t>
            </a:r>
            <a:r>
              <a:rPr lang="es-ES_tradnl" sz="1200" kern="1200" dirty="0" err="1" smtClean="0">
                <a:solidFill>
                  <a:schemeClr val="tx1"/>
                </a:solidFill>
                <a:latin typeface="+mn-lt"/>
                <a:ea typeface="+mn-ea"/>
                <a:cs typeface="+mn-cs"/>
              </a:rPr>
              <a:t>Battle</a:t>
            </a:r>
            <a:r>
              <a:rPr lang="es-ES_tradnl" sz="1200" kern="1200" dirty="0" smtClean="0">
                <a:solidFill>
                  <a:schemeClr val="tx1"/>
                </a:solidFill>
                <a:latin typeface="+mn-lt"/>
                <a:ea typeface="+mn-ea"/>
                <a:cs typeface="+mn-cs"/>
              </a:rPr>
              <a:t> Creek, Michigan, fue formada la primera división para niños. En 1886, paso a llamarse División de Jardín de Infantes. Y en 1879, fue organizada la primera Filial de la Escuela Sabática.</a:t>
            </a:r>
            <a:endParaRPr lang="pt-BR"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Una reorganización mayor del Departamento de Escuela Sabática ocurrió en el congreso de la Asociación General de 1985, cuando paso a ser parte del recién creado “Departamento de Ministerios de la Iglesia”. En vista de los resultados poco favorables, el congreso de la Asociación General de 1995 decidió disolver el “Departamento de los Ministerios de la Iglesia” y restablecido el Departamento de Escuela Sabática en combinación con Ministerio Personal. Hoy es conocido como Departamento de Escuela Sabática y Ministerio Personal de la Asociación General de la Iglesia Adventista del Séptimo Día.</a:t>
            </a:r>
            <a:r>
              <a:rPr lang="pt-BR" dirty="0" smtClean="0"/>
              <a:t> </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Desde el inicio, las Escuela Sabática ha tenido sus propias lecciones y materiales. El primer juego de lecciones apareció en 1852, El </a:t>
            </a:r>
            <a:r>
              <a:rPr lang="es-ES_tradnl" sz="1200" kern="1200" dirty="0" err="1" smtClean="0">
                <a:solidFill>
                  <a:schemeClr val="tx1"/>
                </a:solidFill>
                <a:latin typeface="+mn-lt"/>
                <a:ea typeface="+mn-ea"/>
                <a:cs typeface="+mn-cs"/>
              </a:rPr>
              <a:t>Youth’s</a:t>
            </a:r>
            <a:r>
              <a:rPr lang="es-ES_tradnl" sz="1200" kern="1200" dirty="0" smtClean="0">
                <a:solidFill>
                  <a:schemeClr val="tx1"/>
                </a:solidFill>
                <a:latin typeface="+mn-lt"/>
                <a:ea typeface="+mn-ea"/>
                <a:cs typeface="+mn-cs"/>
              </a:rPr>
              <a:t> Instructor como una serie sencilla de lecciones para  “niños”, un cuaderno que incluía a todas las edades excepto  los adultos. Hoy, las lecciones de la Escuela Sabática son producidas por el Departamento de Escuela Sabática/Ministerio Personal de la  Asociación General y son publicadas en muchas lenguas.</a:t>
            </a:r>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En 1886 se dio inicio una serie de lecciones destinadas a los adultos. En 1889 fueron tituladas Senior Sabbath </a:t>
            </a:r>
            <a:r>
              <a:rPr lang="es-ES_tradnl" sz="1200" kern="1200" dirty="0" err="1" smtClean="0">
                <a:solidFill>
                  <a:schemeClr val="tx1"/>
                </a:solidFill>
                <a:latin typeface="+mn-lt"/>
                <a:ea typeface="+mn-ea"/>
                <a:cs typeface="+mn-cs"/>
              </a:rPr>
              <a:t>School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Lesson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Quarterly</a:t>
            </a:r>
            <a:r>
              <a:rPr lang="es-ES_tradnl" sz="1200" kern="1200" dirty="0" smtClean="0">
                <a:solidFill>
                  <a:schemeClr val="tx1"/>
                </a:solidFill>
                <a:latin typeface="+mn-lt"/>
                <a:ea typeface="+mn-ea"/>
                <a:cs typeface="+mn-cs"/>
              </a:rPr>
              <a:t> (Lección Trimestral de Escuela Sabática para Adultos). En 1973, el nombre fue cambiado a Lecciones de Adultos de la Escuela Sabática. </a:t>
            </a:r>
            <a:endParaRPr lang="pt-BR"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36CE99-C2E6-AC49-BFD6-C323F45E06C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EC7EA1D9-68D1-4940-A5A9-75D928B61727}" type="datetimeFigureOut">
              <a:rPr lang="pt-BR" smtClean="0"/>
              <a:pPr/>
              <a:t>09/10/2015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A037252-72F3-474F-8582-32D765D3064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x-none"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F1679-83E0-4571-98D7-4BB535B5F505}"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x-none"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x-none"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x-none"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x-none"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x-none"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x-none"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x-none"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x-none"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x-none"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x-none"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x-none"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EC7EA1D9-68D1-4940-A5A9-75D928B61727}" type="datetimeFigureOut">
              <a:rPr lang="pt-BR" smtClean="0"/>
              <a:pPr/>
              <a:t>09/10/2015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CAABAF2-E327-124A-8BE6-93A58566FB7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x-none" smtClean="0"/>
              <a:t>Click to edit Master text styles</a:t>
            </a:r>
          </a:p>
        </p:txBody>
      </p:sp>
      <p:sp>
        <p:nvSpPr>
          <p:cNvPr id="4" name="Date Placeholder 3"/>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BAF2-E327-124A-8BE6-93A58566FB7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x-none"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BAF2-E327-124A-8BE6-93A58566FB7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x-none"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x-none"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ABAF2-E327-124A-8BE6-93A58566FB7E}" type="slidenum">
              <a:rPr lang="en-US" smtClean="0"/>
              <a:pPr/>
              <a:t>‹nº›</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EC7EA1D9-68D1-4940-A5A9-75D928B61727}" type="datetimeFigureOut">
              <a:rPr lang="pt-BR" smtClean="0"/>
              <a:pPr/>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BAF2-E327-124A-8BE6-93A58566FB7E}" type="slidenum">
              <a:rPr lang="en-US" smtClean="0"/>
              <a:pPr/>
              <a:t>‹nº›</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x-none"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EC7EA1D9-68D1-4940-A5A9-75D928B61727}" type="datetimeFigureOut">
              <a:rPr lang="pt-BR" smtClean="0"/>
              <a:pPr/>
              <a:t>09/10/2015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CAABAF2-E327-124A-8BE6-93A58566FB7E}"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1234" y="4476790"/>
            <a:ext cx="6477000" cy="1914144"/>
          </a:xfrm>
        </p:spPr>
        <p:txBody>
          <a:bodyPr/>
          <a:lstStyle/>
          <a:p>
            <a:r>
              <a:rPr lang="es-ES_tradnl" dirty="0" smtClean="0"/>
              <a:t>Escuela Sabática</a:t>
            </a:r>
            <a:endParaRPr lang="es-ES_tradnl" dirty="0"/>
          </a:p>
        </p:txBody>
      </p:sp>
      <p:sp>
        <p:nvSpPr>
          <p:cNvPr id="3" name="Subtitle 2"/>
          <p:cNvSpPr>
            <a:spLocks noGrp="1"/>
          </p:cNvSpPr>
          <p:nvPr>
            <p:ph type="subTitle" idx="1"/>
          </p:nvPr>
        </p:nvSpPr>
        <p:spPr>
          <a:xfrm>
            <a:off x="2391234" y="6409222"/>
            <a:ext cx="6477000" cy="1174088"/>
          </a:xfrm>
        </p:spPr>
        <p:txBody>
          <a:bodyPr/>
          <a:lstStyle/>
          <a:p>
            <a:r>
              <a:rPr lang="es-ES_tradnl" dirty="0" smtClean="0"/>
              <a:t>HISTORIA</a:t>
            </a:r>
            <a:endParaRPr lang="es-ES_trad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739" y="867459"/>
            <a:ext cx="5287618" cy="480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Lecciones para Adultos</a:t>
            </a:r>
            <a:endParaRPr lang="es-ES_tradnl" dirty="0"/>
          </a:p>
        </p:txBody>
      </p:sp>
      <p:sp>
        <p:nvSpPr>
          <p:cNvPr id="3" name="Content Placeholder 2"/>
          <p:cNvSpPr>
            <a:spLocks noGrp="1"/>
          </p:cNvSpPr>
          <p:nvPr>
            <p:ph idx="1"/>
          </p:nvPr>
        </p:nvSpPr>
        <p:spPr/>
        <p:txBody>
          <a:bodyPr/>
          <a:lstStyle/>
          <a:p>
            <a:r>
              <a:rPr lang="es-ES_tradnl" dirty="0" smtClean="0"/>
              <a:t>1886 	Serie para Adultos</a:t>
            </a:r>
          </a:p>
          <a:p>
            <a:r>
              <a:rPr lang="es-ES_tradnl" dirty="0" smtClean="0"/>
              <a:t>1889 	“Serie trimestral de Escuela Sabática para Adultos”.</a:t>
            </a:r>
          </a:p>
          <a:p>
            <a:r>
              <a:rPr lang="es-ES_tradnl" dirty="0" smtClean="0"/>
              <a:t>1973	“Lecciones para Adultos de la Escuela Sabática”.</a:t>
            </a:r>
            <a:endParaRPr lang="es-ES_trad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Lecciones para Adultos</a:t>
            </a:r>
            <a:endParaRPr lang="en-US" dirty="0"/>
          </a:p>
        </p:txBody>
      </p:sp>
      <p:sp>
        <p:nvSpPr>
          <p:cNvPr id="3" name="Content Placeholder 2"/>
          <p:cNvSpPr>
            <a:spLocks noGrp="1"/>
          </p:cNvSpPr>
          <p:nvPr>
            <p:ph idx="1"/>
          </p:nvPr>
        </p:nvSpPr>
        <p:spPr/>
        <p:txBody>
          <a:bodyPr/>
          <a:lstStyle/>
          <a:p>
            <a:r>
              <a:rPr lang="es-ES_tradnl" dirty="0" smtClean="0"/>
              <a:t>Hechos: El libro más estudiado</a:t>
            </a:r>
          </a:p>
          <a:p>
            <a:r>
              <a:rPr lang="es-ES_tradnl" dirty="0" smtClean="0"/>
              <a:t>Enseñanzas de Jesús: el tópico más estudiado</a:t>
            </a:r>
            <a:endParaRPr lang="es-ES_trad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Entrenamiento de maestros</a:t>
            </a:r>
            <a:endParaRPr lang="en-US" dirty="0"/>
          </a:p>
        </p:txBody>
      </p:sp>
      <p:sp>
        <p:nvSpPr>
          <p:cNvPr id="3" name="Content Placeholder 2"/>
          <p:cNvSpPr>
            <a:spLocks noGrp="1"/>
          </p:cNvSpPr>
          <p:nvPr>
            <p:ph idx="1"/>
          </p:nvPr>
        </p:nvSpPr>
        <p:spPr/>
        <p:txBody>
          <a:bodyPr/>
          <a:lstStyle/>
          <a:p>
            <a:r>
              <a:rPr lang="es-ES_tradnl" dirty="0" smtClean="0"/>
              <a:t>1885	“Sabbath </a:t>
            </a:r>
            <a:r>
              <a:rPr lang="es-ES_tradnl" dirty="0" err="1" smtClean="0"/>
              <a:t>School</a:t>
            </a:r>
            <a:r>
              <a:rPr lang="es-ES_tradnl" dirty="0" smtClean="0"/>
              <a:t> </a:t>
            </a:r>
            <a:r>
              <a:rPr lang="es-ES_tradnl" dirty="0" err="1" smtClean="0"/>
              <a:t>Worker</a:t>
            </a:r>
            <a:r>
              <a:rPr lang="es-ES_tradnl" dirty="0" smtClean="0"/>
              <a:t>”</a:t>
            </a:r>
            <a:endParaRPr lang="es-ES_trad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Las ofrendas</a:t>
            </a:r>
            <a:endParaRPr lang="es-ES_tradnl"/>
          </a:p>
        </p:txBody>
      </p:sp>
      <p:sp>
        <p:nvSpPr>
          <p:cNvPr id="3" name="Content Placeholder 2"/>
          <p:cNvSpPr>
            <a:spLocks noGrp="1"/>
          </p:cNvSpPr>
          <p:nvPr>
            <p:ph idx="1"/>
          </p:nvPr>
        </p:nvSpPr>
        <p:spPr/>
        <p:txBody>
          <a:bodyPr/>
          <a:lstStyle/>
          <a:p>
            <a:r>
              <a:rPr lang="es-ES_tradnl" smtClean="0"/>
              <a:t>1878	Se introdujo el plan de ofrendas para la Escuela Sabática.</a:t>
            </a:r>
            <a:endParaRPr lang="es-ES_trad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Las ofrendas</a:t>
            </a:r>
            <a:endParaRPr lang="es-ES_tradnl"/>
          </a:p>
        </p:txBody>
      </p:sp>
      <p:sp>
        <p:nvSpPr>
          <p:cNvPr id="3" name="Content Placeholder 2"/>
          <p:cNvSpPr>
            <a:spLocks noGrp="1"/>
          </p:cNvSpPr>
          <p:nvPr>
            <p:ph idx="1"/>
          </p:nvPr>
        </p:nvSpPr>
        <p:spPr/>
        <p:txBody>
          <a:bodyPr/>
          <a:lstStyle/>
          <a:p>
            <a:r>
              <a:rPr lang="es-ES_tradnl" smtClean="0"/>
              <a:t>1885	Primera donación para las misiones mundiales.</a:t>
            </a:r>
            <a:endParaRPr lang="es-ES_trad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Las ofrendas</a:t>
            </a:r>
            <a:endParaRPr lang="es-ES_tradnl"/>
          </a:p>
        </p:txBody>
      </p:sp>
      <p:sp>
        <p:nvSpPr>
          <p:cNvPr id="3" name="Content Placeholder 2"/>
          <p:cNvSpPr>
            <a:spLocks noGrp="1"/>
          </p:cNvSpPr>
          <p:nvPr>
            <p:ph idx="1"/>
          </p:nvPr>
        </p:nvSpPr>
        <p:spPr/>
        <p:txBody>
          <a:bodyPr/>
          <a:lstStyle/>
          <a:p>
            <a:r>
              <a:rPr lang="es-ES_tradnl" dirty="0" smtClean="0"/>
              <a:t>1890	Construcción del Pitcairn</a:t>
            </a:r>
          </a:p>
        </p:txBody>
      </p:sp>
      <p:pic>
        <p:nvPicPr>
          <p:cNvPr id="4" name="Picture 3" descr="pitcairn-boun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803" y="2435335"/>
            <a:ext cx="5212183" cy="40879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Las ofrendas</a:t>
            </a:r>
            <a:endParaRPr lang="es-ES_tradnl"/>
          </a:p>
        </p:txBody>
      </p:sp>
      <p:sp>
        <p:nvSpPr>
          <p:cNvPr id="3" name="Content Placeholder 2"/>
          <p:cNvSpPr>
            <a:spLocks noGrp="1"/>
          </p:cNvSpPr>
          <p:nvPr>
            <p:ph idx="1"/>
          </p:nvPr>
        </p:nvSpPr>
        <p:spPr/>
        <p:txBody>
          <a:bodyPr/>
          <a:lstStyle/>
          <a:p>
            <a:pPr marL="514350" indent="-514350">
              <a:buAutoNum type="arabicPeriod"/>
            </a:pPr>
            <a:r>
              <a:rPr lang="es-ES_tradnl" smtClean="0"/>
              <a:t>Ofrendas regulares</a:t>
            </a:r>
          </a:p>
          <a:p>
            <a:pPr marL="514350" indent="-514350">
              <a:buAutoNum type="arabicPeriod"/>
            </a:pPr>
            <a:r>
              <a:rPr lang="es-ES_tradnl" smtClean="0"/>
              <a:t>Ofrendas del 13</a:t>
            </a:r>
            <a:r>
              <a:rPr lang="es-ES_tradnl" baseline="30000" smtClean="0"/>
              <a:t>er</a:t>
            </a:r>
            <a:r>
              <a:rPr lang="es-ES_tradnl" smtClean="0"/>
              <a:t> Sábado</a:t>
            </a:r>
          </a:p>
          <a:p>
            <a:pPr marL="514350" indent="-514350">
              <a:buAutoNum type="arabicPeriod"/>
            </a:pPr>
            <a:r>
              <a:rPr lang="es-ES_tradnl" smtClean="0"/>
              <a:t>Ofrendas de cumpleaños</a:t>
            </a:r>
          </a:p>
          <a:p>
            <a:pPr marL="514350" indent="-514350">
              <a:buAutoNum type="arabicPeriod"/>
            </a:pPr>
            <a:r>
              <a:rPr lang="es-ES_tradnl" smtClean="0"/>
              <a:t>Fondo de inversión</a:t>
            </a:r>
            <a:endParaRPr lang="es-ES_trad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mtClean="0"/>
              <a:t>Historia de la Escuela Sabática</a:t>
            </a:r>
            <a:endParaRPr lang="es-ES_tradnl"/>
          </a:p>
        </p:txBody>
      </p:sp>
      <p:sp>
        <p:nvSpPr>
          <p:cNvPr id="3" name="Content Placeholder 2"/>
          <p:cNvSpPr>
            <a:spLocks noGrp="1"/>
          </p:cNvSpPr>
          <p:nvPr>
            <p:ph idx="1"/>
          </p:nvPr>
        </p:nvSpPr>
        <p:spPr>
          <a:xfrm>
            <a:off x="914400" y="1570188"/>
            <a:ext cx="7313613" cy="4056062"/>
          </a:xfrm>
        </p:spPr>
        <p:txBody>
          <a:bodyPr/>
          <a:lstStyle/>
          <a:p>
            <a:r>
              <a:rPr lang="es-ES_tradnl" dirty="0" smtClean="0"/>
              <a:t>1852	Primeras lecciones: </a:t>
            </a:r>
            <a:r>
              <a:rPr lang="es-ES_tradnl" dirty="0" err="1" smtClean="0"/>
              <a:t>Youth’s</a:t>
            </a:r>
            <a:r>
              <a:rPr lang="es-ES_tradnl" dirty="0" smtClean="0"/>
              <a:t> instructor</a:t>
            </a:r>
          </a:p>
          <a:p>
            <a:endParaRPr lang="es-ES_tradnl" dirty="0" smtClean="0"/>
          </a:p>
          <a:p>
            <a:endParaRPr lang="es-ES_tradnl" dirty="0"/>
          </a:p>
        </p:txBody>
      </p:sp>
      <p:pic>
        <p:nvPicPr>
          <p:cNvPr id="4" name="Picture 3" descr="2.Tiago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821" y="2738251"/>
            <a:ext cx="3739466" cy="4004284"/>
          </a:xfrm>
          <a:prstGeom prst="rect">
            <a:avLst/>
          </a:prstGeom>
        </p:spPr>
      </p:pic>
      <p:pic>
        <p:nvPicPr>
          <p:cNvPr id="5" name="Picture 4"/>
          <p:cNvPicPr>
            <a:picLocks noChangeAspect="1"/>
          </p:cNvPicPr>
          <p:nvPr/>
        </p:nvPicPr>
        <p:blipFill>
          <a:blip r:embed="rId4"/>
          <a:stretch>
            <a:fillRect/>
          </a:stretch>
        </p:blipFill>
        <p:spPr>
          <a:xfrm>
            <a:off x="5989767" y="2274148"/>
            <a:ext cx="2845177" cy="44683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smtClean="0"/>
              <a:t>Historia de la Escuela Sabática</a:t>
            </a:r>
            <a:endParaRPr lang="es-ES_tradnl" dirty="0"/>
          </a:p>
        </p:txBody>
      </p:sp>
      <p:sp>
        <p:nvSpPr>
          <p:cNvPr id="3" name="Content Placeholder 2"/>
          <p:cNvSpPr>
            <a:spLocks noGrp="1"/>
          </p:cNvSpPr>
          <p:nvPr>
            <p:ph idx="1"/>
          </p:nvPr>
        </p:nvSpPr>
        <p:spPr>
          <a:xfrm>
            <a:off x="914400" y="5479503"/>
            <a:ext cx="7313613" cy="1217550"/>
          </a:xfrm>
        </p:spPr>
        <p:txBody>
          <a:bodyPr/>
          <a:lstStyle/>
          <a:p>
            <a:r>
              <a:rPr lang="es-ES_tradnl" b="1" dirty="0"/>
              <a:t>1853</a:t>
            </a:r>
            <a:r>
              <a:rPr lang="es-ES_tradnl" dirty="0"/>
              <a:t>, Jaime White </a:t>
            </a:r>
            <a:r>
              <a:rPr lang="es-ES_tradnl" dirty="0" smtClean="0"/>
              <a:t>organizó </a:t>
            </a:r>
            <a:r>
              <a:rPr lang="es-ES_tradnl" dirty="0"/>
              <a:t>el primer programa </a:t>
            </a:r>
            <a:r>
              <a:rPr lang="es-ES_tradnl" dirty="0" smtClean="0"/>
              <a:t>regular de Escuela Sabática en </a:t>
            </a:r>
            <a:r>
              <a:rPr lang="es-ES_tradnl" dirty="0"/>
              <a:t>Rochester, Nueva York</a:t>
            </a:r>
            <a:r>
              <a:rPr lang="es-ES_tradnl" dirty="0" smtClean="0"/>
              <a:t> </a:t>
            </a:r>
            <a:endParaRPr lang="es-ES_tradnl" dirty="0"/>
          </a:p>
        </p:txBody>
      </p:sp>
      <p:pic>
        <p:nvPicPr>
          <p:cNvPr id="6" name="Picture 5" descr="1.James-S-White-1864-115x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434" y="1670382"/>
            <a:ext cx="2797036" cy="3648307"/>
          </a:xfrm>
          <a:prstGeom prst="rect">
            <a:avLst/>
          </a:prstGeom>
        </p:spPr>
      </p:pic>
    </p:spTree>
    <p:extLst>
      <p:ext uri="{BB962C8B-B14F-4D97-AF65-F5344CB8AC3E}">
        <p14:creationId xmlns:p14="http://schemas.microsoft.com/office/powerpoint/2010/main" val="249776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Historia da Escola Sabatina</a:t>
            </a:r>
            <a:endParaRPr lang="pt-BR" dirty="0"/>
          </a:p>
        </p:txBody>
      </p:sp>
      <p:sp>
        <p:nvSpPr>
          <p:cNvPr id="8" name="Rectangle 7"/>
          <p:cNvSpPr/>
          <p:nvPr/>
        </p:nvSpPr>
        <p:spPr>
          <a:xfrm>
            <a:off x="706038" y="5975681"/>
            <a:ext cx="7959403" cy="830997"/>
          </a:xfrm>
          <a:prstGeom prst="rect">
            <a:avLst/>
          </a:prstGeom>
        </p:spPr>
        <p:txBody>
          <a:bodyPr wrap="square">
            <a:spAutoFit/>
          </a:bodyPr>
          <a:lstStyle/>
          <a:p>
            <a:pPr algn="ctr"/>
            <a:r>
              <a:rPr lang="pt-BR" sz="2400" dirty="0" smtClean="0"/>
              <a:t>1854	Segundo programa, John </a:t>
            </a:r>
            <a:r>
              <a:rPr lang="pt-BR" sz="2400" dirty="0" err="1" smtClean="0"/>
              <a:t>Byington</a:t>
            </a:r>
            <a:r>
              <a:rPr lang="pt-BR" sz="2400" dirty="0" smtClean="0"/>
              <a:t> em </a:t>
            </a:r>
            <a:r>
              <a:rPr lang="es-ES_tradnl" sz="2400" dirty="0" err="1" smtClean="0"/>
              <a:t>Buck’s</a:t>
            </a:r>
            <a:r>
              <a:rPr lang="es-ES_tradnl" sz="2400" dirty="0" smtClean="0"/>
              <a:t> Bridge</a:t>
            </a:r>
            <a:r>
              <a:rPr lang="pt-BR" sz="2400" dirty="0" smtClean="0"/>
              <a:t>, Nueva York </a:t>
            </a:r>
            <a:endParaRPr lang="pt-BR" sz="2400" dirty="0"/>
          </a:p>
        </p:txBody>
      </p:sp>
      <p:pic>
        <p:nvPicPr>
          <p:cNvPr id="4" name="Picture 3" descr="4. John-Byington-1798-188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494" y="1400544"/>
            <a:ext cx="2754889" cy="4480272"/>
          </a:xfrm>
          <a:prstGeom prst="rect">
            <a:avLst/>
          </a:prstGeom>
        </p:spPr>
      </p:pic>
    </p:spTree>
    <p:extLst>
      <p:ext uri="{BB962C8B-B14F-4D97-AF65-F5344CB8AC3E}">
        <p14:creationId xmlns:p14="http://schemas.microsoft.com/office/powerpoint/2010/main" val="238444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Historia da Escola Sabatina</a:t>
            </a:r>
            <a:endParaRPr lang="pt-BR" dirty="0"/>
          </a:p>
        </p:txBody>
      </p:sp>
      <p:sp>
        <p:nvSpPr>
          <p:cNvPr id="8" name="Rectangle 7"/>
          <p:cNvSpPr/>
          <p:nvPr/>
        </p:nvSpPr>
        <p:spPr>
          <a:xfrm>
            <a:off x="706038" y="5882311"/>
            <a:ext cx="7959403" cy="830997"/>
          </a:xfrm>
          <a:prstGeom prst="rect">
            <a:avLst/>
          </a:prstGeom>
        </p:spPr>
        <p:txBody>
          <a:bodyPr wrap="square">
            <a:spAutoFit/>
          </a:bodyPr>
          <a:lstStyle/>
          <a:p>
            <a:pPr algn="ctr"/>
            <a:r>
              <a:rPr lang="pt-BR" sz="2400" dirty="0" smtClean="0"/>
              <a:t>1855	</a:t>
            </a:r>
            <a:r>
              <a:rPr lang="pt-BR" sz="2400" dirty="0" err="1" smtClean="0"/>
              <a:t>Tercer</a:t>
            </a:r>
            <a:r>
              <a:rPr lang="pt-BR" sz="2400" dirty="0" smtClean="0"/>
              <a:t> programa, </a:t>
            </a:r>
            <a:r>
              <a:rPr lang="es-ES_tradnl" sz="2400" dirty="0"/>
              <a:t>M. G. </a:t>
            </a:r>
            <a:r>
              <a:rPr lang="es-ES_tradnl" sz="2400" dirty="0" smtClean="0"/>
              <a:t>Kellogg </a:t>
            </a:r>
            <a:r>
              <a:rPr lang="pt-BR" sz="2400" dirty="0" smtClean="0"/>
              <a:t>em </a:t>
            </a:r>
            <a:r>
              <a:rPr lang="es-ES_tradnl" sz="2400" dirty="0" err="1"/>
              <a:t>Battle</a:t>
            </a:r>
            <a:r>
              <a:rPr lang="es-ES_tradnl" sz="2400" dirty="0"/>
              <a:t> Creek, Michigan.</a:t>
            </a:r>
            <a:r>
              <a:rPr lang="pt-BR" sz="2400" dirty="0"/>
              <a:t> </a:t>
            </a:r>
          </a:p>
        </p:txBody>
      </p:sp>
      <p:pic>
        <p:nvPicPr>
          <p:cNvPr id="3" name="Picture 2"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67" y="1371601"/>
            <a:ext cx="4016707" cy="4137208"/>
          </a:xfrm>
          <a:prstGeom prst="rect">
            <a:avLst/>
          </a:prstGeom>
        </p:spPr>
      </p:pic>
    </p:spTree>
    <p:extLst>
      <p:ext uri="{BB962C8B-B14F-4D97-AF65-F5344CB8AC3E}">
        <p14:creationId xmlns:p14="http://schemas.microsoft.com/office/powerpoint/2010/main" val="369780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La Organización</a:t>
            </a:r>
            <a:endParaRPr lang="es-ES_tradnl"/>
          </a:p>
        </p:txBody>
      </p:sp>
      <p:sp>
        <p:nvSpPr>
          <p:cNvPr id="3" name="Content Placeholder 2"/>
          <p:cNvSpPr>
            <a:spLocks noGrp="1"/>
          </p:cNvSpPr>
          <p:nvPr>
            <p:ph idx="1"/>
          </p:nvPr>
        </p:nvSpPr>
        <p:spPr/>
        <p:txBody>
          <a:bodyPr>
            <a:normAutofit/>
          </a:bodyPr>
          <a:lstStyle/>
          <a:p>
            <a:r>
              <a:rPr lang="es-ES_tradnl" dirty="0" smtClean="0"/>
              <a:t>1877 	Se organiza la primera Asociación de Escuelas Sabáticas de California.</a:t>
            </a:r>
          </a:p>
          <a:p>
            <a:r>
              <a:rPr lang="es-ES_tradnl" dirty="0" smtClean="0"/>
              <a:t>1878	Se organiza la Asociación General de Escuelas Sabáticas.</a:t>
            </a:r>
          </a:p>
          <a:p>
            <a:r>
              <a:rPr lang="es-ES_tradnl" dirty="0" smtClean="0"/>
              <a:t>1833 Se organiza la primera ES fuera de EE.UU. En Suiza y otra en Inglaterra en 1886.</a:t>
            </a:r>
          </a:p>
          <a:p>
            <a:r>
              <a:rPr lang="es-ES_tradnl" dirty="0" smtClean="0"/>
              <a:t>1886	El nombre es cambiado a: Asociación Internacional de Escuelas Sabáticas.</a:t>
            </a:r>
            <a:endParaRPr lang="es-ES_trad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La Organización</a:t>
            </a:r>
            <a:endParaRPr lang="es-ES_tradnl"/>
          </a:p>
        </p:txBody>
      </p:sp>
      <p:sp>
        <p:nvSpPr>
          <p:cNvPr id="3" name="Content Placeholder 2"/>
          <p:cNvSpPr>
            <a:spLocks noGrp="1"/>
          </p:cNvSpPr>
          <p:nvPr>
            <p:ph idx="1"/>
          </p:nvPr>
        </p:nvSpPr>
        <p:spPr/>
        <p:txBody>
          <a:bodyPr>
            <a:normAutofit/>
          </a:bodyPr>
          <a:lstStyle/>
          <a:p>
            <a:r>
              <a:rPr lang="es-ES_tradnl" dirty="0" smtClean="0"/>
              <a:t>1901	La AG fue reorganizada y la Escuela Sabática pasó a llamarse: “Departamento de Escuela Sabática de la Asociación General”.</a:t>
            </a:r>
          </a:p>
          <a:p>
            <a:r>
              <a:rPr lang="es-ES_tradnl" dirty="0" smtClean="0"/>
              <a:t>1878	En </a:t>
            </a:r>
            <a:r>
              <a:rPr lang="es-ES_tradnl" dirty="0" err="1"/>
              <a:t>Battle</a:t>
            </a:r>
            <a:r>
              <a:rPr lang="es-ES_tradnl" dirty="0"/>
              <a:t> Creek, Michigan, fue formada la primera división para niños</a:t>
            </a:r>
            <a:r>
              <a:rPr lang="es-ES_tradnl" dirty="0" smtClean="0"/>
              <a:t>.</a:t>
            </a:r>
          </a:p>
          <a:p>
            <a:r>
              <a:rPr lang="es-ES_tradnl" dirty="0" smtClean="0"/>
              <a:t>1886 	Pasó </a:t>
            </a:r>
            <a:r>
              <a:rPr lang="es-ES_tradnl" dirty="0"/>
              <a:t>a llamarse División de Jardín de Infantes.</a:t>
            </a:r>
            <a:r>
              <a:rPr lang="es-ES_tradnl" dirty="0" smtClean="0"/>
              <a:t> </a:t>
            </a:r>
          </a:p>
          <a:p>
            <a:r>
              <a:rPr lang="es-ES_tradnl" smtClean="0"/>
              <a:t>1879	Primera </a:t>
            </a:r>
            <a:r>
              <a:rPr lang="es-ES_tradnl" dirty="0"/>
              <a:t>Filial de la Escuela Sabática</a:t>
            </a:r>
            <a:r>
              <a:rPr lang="pt-BR" dirty="0" smtClean="0"/>
              <a:t> </a:t>
            </a:r>
            <a:endParaRPr lang="es-ES_trad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La Organización</a:t>
            </a:r>
            <a:endParaRPr lang="es-ES_tradnl"/>
          </a:p>
        </p:txBody>
      </p:sp>
      <p:sp>
        <p:nvSpPr>
          <p:cNvPr id="3" name="Content Placeholder 2"/>
          <p:cNvSpPr>
            <a:spLocks noGrp="1"/>
          </p:cNvSpPr>
          <p:nvPr>
            <p:ph idx="1"/>
          </p:nvPr>
        </p:nvSpPr>
        <p:spPr/>
        <p:txBody>
          <a:bodyPr/>
          <a:lstStyle/>
          <a:p>
            <a:r>
              <a:rPr lang="es-ES_tradnl" smtClean="0"/>
              <a:t>1985	Se creó el departamento de “Ministerios de Iglesia”.</a:t>
            </a:r>
          </a:p>
          <a:p>
            <a:r>
              <a:rPr lang="es-ES_tradnl" smtClean="0"/>
              <a:t>1995 Restableció el departamento de Escuela Sabática y Ministerio Personal juntos.</a:t>
            </a:r>
            <a:endParaRPr lang="es-ES_trad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Publicaciones</a:t>
            </a:r>
            <a:r>
              <a:rPr lang="en-US" dirty="0" smtClean="0"/>
              <a:t> de la ES</a:t>
            </a:r>
            <a:endParaRPr lang="en-US" dirty="0"/>
          </a:p>
        </p:txBody>
      </p:sp>
      <p:sp>
        <p:nvSpPr>
          <p:cNvPr id="3" name="Content Placeholder 2"/>
          <p:cNvSpPr>
            <a:spLocks noGrp="1"/>
          </p:cNvSpPr>
          <p:nvPr>
            <p:ph idx="1"/>
          </p:nvPr>
        </p:nvSpPr>
        <p:spPr/>
        <p:txBody>
          <a:bodyPr/>
          <a:lstStyle/>
          <a:p>
            <a:r>
              <a:rPr lang="en-US" dirty="0" smtClean="0"/>
              <a:t>1852	“</a:t>
            </a:r>
            <a:r>
              <a:rPr lang="en-US" i="1" dirty="0" smtClean="0"/>
              <a:t>Youth’s Instructor</a:t>
            </a:r>
            <a:r>
              <a:rPr lang="en-U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163</TotalTime>
  <Words>1185</Words>
  <Application>Microsoft Office PowerPoint</Application>
  <PresentationFormat>Apresentação na tela (4:3)</PresentationFormat>
  <Paragraphs>85</Paragraphs>
  <Slides>16</Slides>
  <Notes>15</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Inkwell</vt:lpstr>
      <vt:lpstr>Escuela Sabática</vt:lpstr>
      <vt:lpstr>Historia de la Escuela Sabática</vt:lpstr>
      <vt:lpstr>Historia de la Escuela Sabática</vt:lpstr>
      <vt:lpstr>Historia da Escola Sabatina</vt:lpstr>
      <vt:lpstr>Historia da Escola Sabatina</vt:lpstr>
      <vt:lpstr>La Organización</vt:lpstr>
      <vt:lpstr>La Organización</vt:lpstr>
      <vt:lpstr>La Organización</vt:lpstr>
      <vt:lpstr>Publicaciones de la ES</vt:lpstr>
      <vt:lpstr>Lecciones para Adultos</vt:lpstr>
      <vt:lpstr>Lecciones para Adultos</vt:lpstr>
      <vt:lpstr>Entrenamiento de maestros</vt:lpstr>
      <vt:lpstr>Las ofrendas</vt:lpstr>
      <vt:lpstr>Las ofrendas</vt:lpstr>
      <vt:lpstr>Las ofrendas</vt:lpstr>
      <vt:lpstr>Las ofrendas</vt:lpstr>
    </vt:vector>
  </TitlesOfParts>
  <Company>DSA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Sabática</dc:title>
  <dc:creator>Carlos Sanchez</dc:creator>
  <cp:lastModifiedBy>Escola Sabatina 002</cp:lastModifiedBy>
  <cp:revision>12</cp:revision>
  <dcterms:created xsi:type="dcterms:W3CDTF">2011-03-12T18:48:51Z</dcterms:created>
  <dcterms:modified xsi:type="dcterms:W3CDTF">2015-10-09T14:46:02Z</dcterms:modified>
</cp:coreProperties>
</file>