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647" r:id="rId2"/>
    <p:sldId id="677" r:id="rId3"/>
    <p:sldId id="679" r:id="rId4"/>
    <p:sldId id="680" r:id="rId5"/>
    <p:sldId id="681" r:id="rId6"/>
    <p:sldId id="682" r:id="rId7"/>
    <p:sldId id="683" r:id="rId8"/>
    <p:sldId id="684" r:id="rId9"/>
    <p:sldId id="685" r:id="rId10"/>
    <p:sldId id="686" r:id="rId11"/>
    <p:sldId id="689" r:id="rId12"/>
    <p:sldId id="648" r:id="rId13"/>
    <p:sldId id="67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3D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434" autoAdjust="0"/>
  </p:normalViewPr>
  <p:slideViewPr>
    <p:cSldViewPr>
      <p:cViewPr>
        <p:scale>
          <a:sx n="100" d="100"/>
          <a:sy n="100" d="100"/>
        </p:scale>
        <p:origin x="2286" y="396"/>
      </p:cViewPr>
      <p:guideLst>
        <p:guide orient="horz" pos="25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16FD-12B9-4956-BC5B-247E394B5456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E884-63DC-4790-85F0-B80EAB01F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5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26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13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4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unto do 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3"/>
          <p:cNvSpPr>
            <a:spLocks noChangeArrowheads="1"/>
          </p:cNvSpPr>
          <p:nvPr userDrawn="1"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4F6228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6" name="Group 1030"/>
          <p:cNvGrpSpPr>
            <a:grpSpLocks/>
          </p:cNvGrpSpPr>
          <p:nvPr userDrawn="1"/>
        </p:nvGrpSpPr>
        <p:grpSpPr bwMode="auto">
          <a:xfrm>
            <a:off x="395536" y="0"/>
            <a:ext cx="3559164" cy="6858000"/>
            <a:chOff x="0" y="0"/>
            <a:chExt cx="1967" cy="4320"/>
          </a:xfrm>
          <a:solidFill>
            <a:srgbClr val="77933C"/>
          </a:solidFill>
        </p:grpSpPr>
        <p:sp>
          <p:nvSpPr>
            <p:cNvPr id="7" name="Rectangle 1031"/>
            <p:cNvSpPr>
              <a:spLocks noChangeArrowheads="1"/>
            </p:cNvSpPr>
            <p:nvPr/>
          </p:nvSpPr>
          <p:spPr bwMode="auto">
            <a:xfrm>
              <a:off x="0" y="0"/>
              <a:ext cx="239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" name="Freeform 1032"/>
            <p:cNvSpPr>
              <a:spLocks/>
            </p:cNvSpPr>
            <p:nvPr/>
          </p:nvSpPr>
          <p:spPr bwMode="auto">
            <a:xfrm>
              <a:off x="239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9" name="Retângulo 8"/>
          <p:cNvSpPr/>
          <p:nvPr userDrawn="1"/>
        </p:nvSpPr>
        <p:spPr>
          <a:xfrm>
            <a:off x="755650" y="260350"/>
            <a:ext cx="8388350" cy="1295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AutoShape 1036"/>
          <p:cNvSpPr>
            <a:spLocks noChangeArrowheads="1"/>
          </p:cNvSpPr>
          <p:nvPr userDrawn="1"/>
        </p:nvSpPr>
        <p:spPr bwMode="auto">
          <a:xfrm flipH="1">
            <a:off x="250825" y="260350"/>
            <a:ext cx="542925" cy="1295400"/>
          </a:xfrm>
          <a:prstGeom prst="flowChartDelay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0"/>
          </p:nvPr>
        </p:nvSpPr>
        <p:spPr>
          <a:xfrm>
            <a:off x="971550" y="405110"/>
            <a:ext cx="7921625" cy="935038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7" name="Espaço Reservado para Imagem 16"/>
          <p:cNvSpPr>
            <a:spLocks noGrp="1"/>
          </p:cNvSpPr>
          <p:nvPr>
            <p:ph type="pic" sz="quarter" idx="11"/>
          </p:nvPr>
        </p:nvSpPr>
        <p:spPr>
          <a:xfrm>
            <a:off x="971601" y="1673225"/>
            <a:ext cx="8172400" cy="4924127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2"/>
          </p:nvPr>
        </p:nvSpPr>
        <p:spPr>
          <a:xfrm>
            <a:off x="971550" y="6237312"/>
            <a:ext cx="8172450" cy="43145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algn="ctr">
              <a:buNone/>
              <a:defRPr sz="2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2543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pequ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3"/>
          <p:cNvSpPr>
            <a:spLocks noChangeArrowheads="1"/>
          </p:cNvSpPr>
          <p:nvPr userDrawn="1"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4F6228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4" name="Group 1030"/>
          <p:cNvGrpSpPr>
            <a:grpSpLocks/>
          </p:cNvGrpSpPr>
          <p:nvPr userDrawn="1"/>
        </p:nvGrpSpPr>
        <p:grpSpPr bwMode="auto">
          <a:xfrm>
            <a:off x="395536" y="0"/>
            <a:ext cx="3199086" cy="6858000"/>
            <a:chOff x="0" y="0"/>
            <a:chExt cx="1768" cy="4320"/>
          </a:xfrm>
          <a:solidFill>
            <a:srgbClr val="77933C"/>
          </a:solidFill>
        </p:grpSpPr>
        <p:sp>
          <p:nvSpPr>
            <p:cNvPr id="5" name="Rectangle 1031"/>
            <p:cNvSpPr>
              <a:spLocks noChangeArrowheads="1"/>
            </p:cNvSpPr>
            <p:nvPr/>
          </p:nvSpPr>
          <p:spPr bwMode="auto">
            <a:xfrm>
              <a:off x="0" y="0"/>
              <a:ext cx="239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" name="Freeform 1032"/>
            <p:cNvSpPr>
              <a:spLocks/>
            </p:cNvSpPr>
            <p:nvPr/>
          </p:nvSpPr>
          <p:spPr bwMode="auto">
            <a:xfrm>
              <a:off x="40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7" name="Group 1034"/>
          <p:cNvGrpSpPr>
            <a:grpSpLocks/>
          </p:cNvGrpSpPr>
          <p:nvPr userDrawn="1"/>
        </p:nvGrpSpPr>
        <p:grpSpPr bwMode="auto">
          <a:xfrm>
            <a:off x="251520" y="188913"/>
            <a:ext cx="8892480" cy="438150"/>
            <a:chOff x="144" y="1248"/>
            <a:chExt cx="4656" cy="201"/>
          </a:xfrm>
          <a:solidFill>
            <a:srgbClr val="00B050"/>
          </a:solidFill>
        </p:grpSpPr>
        <p:sp>
          <p:nvSpPr>
            <p:cNvPr id="8" name="AutoShape 1035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AutoShape 1036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</p:grpSp>
      <p:sp>
        <p:nvSpPr>
          <p:cNvPr id="32" name="Espaço Reservado para Texto 31"/>
          <p:cNvSpPr>
            <a:spLocks noGrp="1"/>
          </p:cNvSpPr>
          <p:nvPr>
            <p:ph type="body" sz="quarter" idx="12"/>
          </p:nvPr>
        </p:nvSpPr>
        <p:spPr>
          <a:xfrm>
            <a:off x="1691680" y="188913"/>
            <a:ext cx="7272808" cy="4318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3149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8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23BC2B-4931-48DD-B321-033641A5D5B0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80B75-8B09-4EF8-AADF-ACD3AFE91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64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01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">
            <a:extLst>
              <a:ext uri="{FF2B5EF4-FFF2-40B4-BE49-F238E27FC236}">
                <a16:creationId xmlns:a16="http://schemas.microsoft.com/office/drawing/2014/main" id="{1E60E253-4377-4B77-B12F-36C66524C9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692275" y="188913"/>
            <a:ext cx="7272338" cy="431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3" name="Espaço Reservado para Texto 1">
            <a:extLst>
              <a:ext uri="{FF2B5EF4-FFF2-40B4-BE49-F238E27FC236}">
                <a16:creationId xmlns:a16="http://schemas.microsoft.com/office/drawing/2014/main" id="{C5480711-63D2-446D-AB33-AD23DB82C5CF}"/>
              </a:ext>
            </a:extLst>
          </p:cNvPr>
          <p:cNvSpPr txBox="1">
            <a:spLocks/>
          </p:cNvSpPr>
          <p:nvPr/>
        </p:nvSpPr>
        <p:spPr bwMode="auto">
          <a:xfrm>
            <a:off x="1692275" y="188913"/>
            <a:ext cx="7272338" cy="431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</a:rPr>
              <a:t>Missões – 18 de novembro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2BE223D-E078-4366-BCBD-15D96DCD8AE0}"/>
              </a:ext>
            </a:extLst>
          </p:cNvPr>
          <p:cNvSpPr txBox="1">
            <a:spLocks/>
          </p:cNvSpPr>
          <p:nvPr/>
        </p:nvSpPr>
        <p:spPr>
          <a:xfrm>
            <a:off x="1002499" y="836712"/>
            <a:ext cx="8172400" cy="78581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O Recruta Leal</a:t>
            </a:r>
          </a:p>
        </p:txBody>
      </p:sp>
      <p:pic>
        <p:nvPicPr>
          <p:cNvPr id="19" name="Imagem 18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6784C3D6-4EF6-4EF0-BC12-6484A7B5F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0" t="32675"/>
          <a:stretch/>
        </p:blipFill>
        <p:spPr>
          <a:xfrm rot="5400000">
            <a:off x="4248886" y="1524842"/>
            <a:ext cx="4930196" cy="4860032"/>
          </a:xfrm>
          <a:prstGeom prst="rect">
            <a:avLst/>
          </a:prstGeom>
        </p:spPr>
      </p:pic>
      <p:sp>
        <p:nvSpPr>
          <p:cNvPr id="20" name="CaixaDeTexto 2">
            <a:extLst>
              <a:ext uri="{FF2B5EF4-FFF2-40B4-BE49-F238E27FC236}">
                <a16:creationId xmlns:a16="http://schemas.microsoft.com/office/drawing/2014/main" id="{0C3FC656-ABFB-482D-AF45-C480C9831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159" y="6434133"/>
            <a:ext cx="1540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/>
              <a:t>Moldávia</a:t>
            </a:r>
            <a:endParaRPr lang="pt-BR" altLang="pt-BR" sz="2400" b="1" dirty="0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28A20E49-78A1-4F2B-A3AA-D707AAF18ABC}"/>
              </a:ext>
            </a:extLst>
          </p:cNvPr>
          <p:cNvCxnSpPr>
            <a:cxnSpLocks/>
          </p:cNvCxnSpPr>
          <p:nvPr/>
        </p:nvCxnSpPr>
        <p:spPr>
          <a:xfrm flipV="1">
            <a:off x="4253069" y="4674354"/>
            <a:ext cx="174916" cy="19950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D6716239-4A93-4293-A11D-32AE273EE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5" y="5517232"/>
            <a:ext cx="1867814" cy="1408866"/>
          </a:xfrm>
          <a:prstGeom prst="rect">
            <a:avLst/>
          </a:prstGeom>
        </p:spPr>
      </p:pic>
      <p:sp>
        <p:nvSpPr>
          <p:cNvPr id="23" name="CaixaDeTexto 2">
            <a:extLst>
              <a:ext uri="{FF2B5EF4-FFF2-40B4-BE49-F238E27FC236}">
                <a16:creationId xmlns:a16="http://schemas.microsoft.com/office/drawing/2014/main" id="{13A8ADC2-7B27-449F-B37B-F5226209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89" y="5138241"/>
            <a:ext cx="3079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400" b="1" dirty="0" err="1"/>
              <a:t>Valeri</a:t>
            </a:r>
            <a:r>
              <a:rPr lang="pt-BR" sz="2400" b="1" dirty="0"/>
              <a:t> </a:t>
            </a:r>
            <a:r>
              <a:rPr lang="pt-BR" sz="2400" b="1" dirty="0" err="1"/>
              <a:t>Diligul</a:t>
            </a:r>
            <a:r>
              <a:rPr lang="pt-BR" sz="2400" b="1" dirty="0"/>
              <a:t>, 33</a:t>
            </a:r>
            <a:endParaRPr lang="pt-BR" altLang="pt-BR" sz="3200" b="1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95BDF00-D94E-4774-9EC0-CDF6B1E1E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99" y="1530290"/>
            <a:ext cx="3126999" cy="35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13014"/>
            <a:ext cx="9180512" cy="203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Nunca mais alguém tentou feri-lo, durante o restante do tempo nas forças armadas. Seus companheiros o chamavam de “Padre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”, e pediam que ele orasse por seus entes queridos e por necessidades pessoais. Ele não era padre nem pastor, mas ficava feliz em poder orar a Deus por eles.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" y="2186018"/>
            <a:ext cx="3600401" cy="46707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06298"/>
            <a:ext cx="2243312" cy="2009756"/>
          </a:xfrm>
          <a:prstGeom prst="rect">
            <a:avLst/>
          </a:prstGeom>
        </p:spPr>
      </p:pic>
      <p:pic>
        <p:nvPicPr>
          <p:cNvPr id="6146" name="Picture 2" descr="Resultado de imagem para soldado orando">
            <a:extLst>
              <a:ext uri="{FF2B5EF4-FFF2-40B4-BE49-F238E27FC236}">
                <a16:creationId xmlns:a16="http://schemas.microsoft.com/office/drawing/2014/main" id="{C8FED0D0-D476-407F-90C7-886D55F99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 b="4766"/>
          <a:stretch/>
        </p:blipFill>
        <p:spPr bwMode="auto">
          <a:xfrm>
            <a:off x="5076056" y="2420888"/>
            <a:ext cx="28575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88111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pessoa, homem, gravata, terno&#10;&#10;Descrição gerada com muito alta confiança">
            <a:extLst>
              <a:ext uri="{FF2B5EF4-FFF2-40B4-BE49-F238E27FC236}">
                <a16:creationId xmlns:a16="http://schemas.microsoft.com/office/drawing/2014/main" id="{276AD1EB-E49F-4249-93DF-D39ED8073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7" y="3068960"/>
            <a:ext cx="3095625" cy="3571875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02A295EF-BB91-4C0A-9F08-5B9FAFD3F562}"/>
              </a:ext>
            </a:extLst>
          </p:cNvPr>
          <p:cNvSpPr/>
          <p:nvPr/>
        </p:nvSpPr>
        <p:spPr>
          <a:xfrm>
            <a:off x="3599384" y="1307669"/>
            <a:ext cx="5544616" cy="3024336"/>
          </a:xfrm>
          <a:prstGeom prst="wedgeEllipseCallout">
            <a:avLst>
              <a:gd name="adj1" fmla="val -70652"/>
              <a:gd name="adj2" fmla="val 3226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E841FC6-68E1-4C0B-9379-3CC183FED313}"/>
              </a:ext>
            </a:extLst>
          </p:cNvPr>
          <p:cNvSpPr/>
          <p:nvPr/>
        </p:nvSpPr>
        <p:spPr>
          <a:xfrm>
            <a:off x="323528" y="47667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Hoje, depois de ter cumprido seu período no serviço militar,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cumpre as promessas que fez a Deus.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5EF9E18-CE12-452D-AE5A-97BB798C1A74}"/>
              </a:ext>
            </a:extLst>
          </p:cNvPr>
          <p:cNvSpPr/>
          <p:nvPr/>
        </p:nvSpPr>
        <p:spPr>
          <a:xfrm>
            <a:off x="4319464" y="1667709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“Ele impediu que eu sofresse nas forças armadas e O servirei pelo o resto da vida. Estou muito feliz por que ouvi minha mãe quando pediu para eu entregar a minha vida a Deus antes de servir no exército”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627E226-CBFA-44B8-923F-1F0E9FD02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67" y="4274518"/>
            <a:ext cx="1868421" cy="242389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A28F34C-B57D-4F60-87D1-93F81E2FA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445" y="5756098"/>
            <a:ext cx="885221" cy="7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3738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">
            <a:extLst>
              <a:ext uri="{FF2B5EF4-FFF2-40B4-BE49-F238E27FC236}">
                <a16:creationId xmlns:a16="http://schemas.microsoft.com/office/drawing/2014/main" id="{8F694A45-3C8C-4FB1-89F3-87A7F1925DA2}"/>
              </a:ext>
            </a:extLst>
          </p:cNvPr>
          <p:cNvSpPr txBox="1">
            <a:spLocks/>
          </p:cNvSpPr>
          <p:nvPr/>
        </p:nvSpPr>
        <p:spPr bwMode="auto">
          <a:xfrm>
            <a:off x="1692275" y="188913"/>
            <a:ext cx="7272338" cy="431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</a:rPr>
              <a:t>Divisão  </a:t>
            </a:r>
            <a:r>
              <a:rPr lang="pt-BR" altLang="pt-B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Euro-Asiática</a:t>
            </a:r>
            <a:endParaRPr lang="pt-BR" altLang="pt-B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18">
            <a:extLst>
              <a:ext uri="{FF2B5EF4-FFF2-40B4-BE49-F238E27FC236}">
                <a16:creationId xmlns:a16="http://schemas.microsoft.com/office/drawing/2014/main" id="{47C1B2E2-57E7-4B62-AB2A-24C4D16C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562112"/>
            <a:ext cx="3096344" cy="329320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rgbClr val="FF0000"/>
                </a:solidFill>
              </a:rPr>
              <a:t>Resumo missionário</a:t>
            </a:r>
            <a:endParaRPr lang="pt-BR" altLang="pt-BR" sz="1600" b="1" dirty="0"/>
          </a:p>
          <a:p>
            <a:r>
              <a:rPr lang="pt-BR" sz="1600" b="1" i="1" dirty="0"/>
              <a:t>• A Moldávia é um dos países mais pobres da Europa. A principal fonte de renda é a agricultura.</a:t>
            </a:r>
          </a:p>
          <a:p>
            <a:r>
              <a:rPr lang="pt-BR" sz="1600" b="1" i="1" dirty="0"/>
              <a:t>• A língua oficial da Moldávia é o Romeno, uma língua correlata ao italiano, francês, espanhol e português.</a:t>
            </a:r>
          </a:p>
          <a:p>
            <a:r>
              <a:rPr lang="pt-BR" sz="1600" b="1" i="1" dirty="0"/>
              <a:t>• Existem 9.066 adventistas no país, ou seja, um adventista para cada 392 pessoas</a:t>
            </a:r>
            <a:endParaRPr lang="pt-BR" sz="1600" b="1" dirty="0"/>
          </a:p>
        </p:txBody>
      </p:sp>
      <p:pic>
        <p:nvPicPr>
          <p:cNvPr id="10" name="Picture 2" descr="Resultado de imagem para moldova adventist church">
            <a:extLst>
              <a:ext uri="{FF2B5EF4-FFF2-40B4-BE49-F238E27FC236}">
                <a16:creationId xmlns:a16="http://schemas.microsoft.com/office/drawing/2014/main" id="{8B2B27B3-7185-4D8D-81B0-C9831B758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0" y="862819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30D391-8A07-4F21-B601-933BF3DE15D6}"/>
              </a:ext>
            </a:extLst>
          </p:cNvPr>
          <p:cNvSpPr txBox="1"/>
          <p:nvPr/>
        </p:nvSpPr>
        <p:spPr>
          <a:xfrm>
            <a:off x="4351274" y="79295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Igreja Ortodoxa na Moldávia</a:t>
            </a:r>
          </a:p>
        </p:txBody>
      </p:sp>
      <p:pic>
        <p:nvPicPr>
          <p:cNvPr id="12" name="Picture 4" descr="Resultado de imagem para moldova">
            <a:extLst>
              <a:ext uri="{FF2B5EF4-FFF2-40B4-BE49-F238E27FC236}">
                <a16:creationId xmlns:a16="http://schemas.microsoft.com/office/drawing/2014/main" id="{F205B858-7426-4671-AE97-A2D9C924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986834"/>
            <a:ext cx="4310570" cy="2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universodosviajantes.com/wp-content/uploads/2011/05/Moldavia1-268x300.jpg">
            <a:extLst>
              <a:ext uri="{FF2B5EF4-FFF2-40B4-BE49-F238E27FC236}">
                <a16:creationId xmlns:a16="http://schemas.microsoft.com/office/drawing/2014/main" id="{96359DC3-671D-4F40-9D83-7F6C63D54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35" y="727135"/>
            <a:ext cx="2844330" cy="31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8D2689-B731-42F7-8F24-751AA86FE9AC}"/>
              </a:ext>
            </a:extLst>
          </p:cNvPr>
          <p:cNvSpPr txBox="1"/>
          <p:nvPr/>
        </p:nvSpPr>
        <p:spPr>
          <a:xfrm>
            <a:off x="4887070" y="2983592"/>
            <a:ext cx="14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Trajes típicos</a:t>
            </a:r>
          </a:p>
        </p:txBody>
      </p:sp>
    </p:spTree>
    <p:extLst>
      <p:ext uri="{BB962C8B-B14F-4D97-AF65-F5344CB8AC3E}">
        <p14:creationId xmlns:p14="http://schemas.microsoft.com/office/powerpoint/2010/main" val="374049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AD810ADA-8737-4850-8582-68027C0AB53C}"/>
              </a:ext>
            </a:extLst>
          </p:cNvPr>
          <p:cNvSpPr txBox="1">
            <a:spLocks/>
          </p:cNvSpPr>
          <p:nvPr/>
        </p:nvSpPr>
        <p:spPr bwMode="auto">
          <a:xfrm>
            <a:off x="1692275" y="188913"/>
            <a:ext cx="7272338" cy="431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</a:rPr>
              <a:t>Divisão  </a:t>
            </a:r>
            <a:r>
              <a:rPr lang="pt-BR" altLang="pt-B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Euro-Asiática</a:t>
            </a:r>
            <a:endParaRPr lang="pt-BR" altLang="pt-B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E7F9852-A3A0-4AAB-B258-390689986AAA}"/>
              </a:ext>
            </a:extLst>
          </p:cNvPr>
          <p:cNvSpPr txBox="1"/>
          <p:nvPr/>
        </p:nvSpPr>
        <p:spPr>
          <a:xfrm>
            <a:off x="2261947" y="6328288"/>
            <a:ext cx="167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da </a:t>
            </a:r>
          </a:p>
          <a:p>
            <a:pPr algn="ctr"/>
            <a:r>
              <a:rPr lang="pt-BR" sz="1200" dirty="0">
                <a:latin typeface="Comic Sans MS" panose="030F0702030302020204" pitchFamily="66" charset="0"/>
              </a:rPr>
              <a:t>Moldávia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587AD1-42C5-42BA-8DBC-589F298A8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66" y="797255"/>
            <a:ext cx="2901950" cy="538609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pt-PT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Glutão ou Carcaju</a:t>
            </a:r>
          </a:p>
          <a:p>
            <a:pPr algn="ctr">
              <a:defRPr/>
            </a:pPr>
            <a:endParaRPr lang="pt-BR" sz="1600" b="1" dirty="0">
              <a:solidFill>
                <a:srgbClr val="FF0000"/>
              </a:solidFill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1300" b="1" dirty="0">
                <a:latin typeface="Comic Sans MS" panose="030F0702030302020204" pitchFamily="66" charset="0"/>
              </a:rPr>
              <a:t>O Glutão ou </a:t>
            </a:r>
            <a:r>
              <a:rPr lang="pt-BR" sz="1300" b="1" dirty="0" err="1">
                <a:latin typeface="Comic Sans MS" panose="030F0702030302020204" pitchFamily="66" charset="0"/>
              </a:rPr>
              <a:t>Carcaju</a:t>
            </a:r>
            <a:r>
              <a:rPr lang="pt-BR" sz="1300" dirty="0">
                <a:latin typeface="Comic Sans MS" panose="030F0702030302020204" pitchFamily="66" charset="0"/>
              </a:rPr>
              <a:t>, é um mamífero encontrado na </a:t>
            </a:r>
            <a:r>
              <a:rPr lang="pt-BR" sz="1300" b="1" dirty="0">
                <a:latin typeface="Comic Sans MS" panose="030F0702030302020204" pitchFamily="66" charset="0"/>
              </a:rPr>
              <a:t>Moldávia; </a:t>
            </a:r>
          </a:p>
          <a:p>
            <a:pPr algn="just">
              <a:defRPr/>
            </a:pPr>
            <a:endParaRPr lang="pt-BR" sz="13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1300" dirty="0">
                <a:latin typeface="Comic Sans MS" panose="030F0702030302020204" pitchFamily="66" charset="0"/>
              </a:rPr>
              <a:t>É um dos predadores mais ferozes do planeta, podendo caçar animais muito maiores que ele</a:t>
            </a:r>
            <a:r>
              <a:rPr lang="pt-PT" sz="1300" dirty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PT" sz="13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1300" dirty="0">
                <a:latin typeface="Comic Sans MS" panose="030F0702030302020204" pitchFamily="66" charset="0"/>
              </a:rPr>
              <a:t>Assemelha-se bastante a um pequeno urso com cauda longa e focinho curto. Seus pelos normalmente apresentam tons castanho e preto;</a:t>
            </a:r>
            <a:endParaRPr lang="pt-PT" sz="1300" dirty="0"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pt-BR" sz="13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1300" dirty="0">
                <a:latin typeface="Comic Sans MS" panose="030F0702030302020204" pitchFamily="66" charset="0"/>
              </a:rPr>
              <a:t>Se alimentam de ovos, frutas, plantas, mas principalmente de carne</a:t>
            </a:r>
            <a:r>
              <a:rPr lang="pt-PT" sz="1300" dirty="0">
                <a:latin typeface="Comic Sans MS" panose="030F0702030302020204" pitchFamily="66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t-PT" sz="13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1300" dirty="0">
                <a:latin typeface="Comic Sans MS" panose="030F0702030302020204" pitchFamily="66" charset="0"/>
              </a:rPr>
              <a:t>Suas garras afiadas o ajudam a escalar árvores. Além de bom escalador, o </a:t>
            </a:r>
            <a:r>
              <a:rPr lang="pt-BR" sz="1300" dirty="0" err="1">
                <a:latin typeface="Comic Sans MS" panose="030F0702030302020204" pitchFamily="66" charset="0"/>
              </a:rPr>
              <a:t>carcaju</a:t>
            </a:r>
            <a:r>
              <a:rPr lang="pt-BR" sz="1300" dirty="0">
                <a:latin typeface="Comic Sans MS" panose="030F0702030302020204" pitchFamily="66" charset="0"/>
              </a:rPr>
              <a:t> também é um ótimo nadador</a:t>
            </a:r>
            <a:r>
              <a:rPr lang="pt-PT" sz="13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" name="Picture 2" descr="Resultado de imagem para bandeira da Moldavia">
            <a:extLst>
              <a:ext uri="{FF2B5EF4-FFF2-40B4-BE49-F238E27FC236}">
                <a16:creationId xmlns:a16="http://schemas.microsoft.com/office/drawing/2014/main" id="{6EAB9747-36E0-4FD5-8731-CF6EDC2B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64628" y="6156127"/>
            <a:ext cx="129614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Järv1.jpg">
            <a:extLst>
              <a:ext uri="{FF2B5EF4-FFF2-40B4-BE49-F238E27FC236}">
                <a16:creationId xmlns:a16="http://schemas.microsoft.com/office/drawing/2014/main" id="{C2F5F713-BFBF-49C9-91EC-125CACB5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2" y="744786"/>
            <a:ext cx="2650570" cy="1656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2" descr="Imagem relacionada">
            <a:extLst>
              <a:ext uri="{FF2B5EF4-FFF2-40B4-BE49-F238E27FC236}">
                <a16:creationId xmlns:a16="http://schemas.microsoft.com/office/drawing/2014/main" id="{4D1B94A8-D4BB-49EA-828F-45A69873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02" y="2525465"/>
            <a:ext cx="3077570" cy="1731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4" descr="Imagem relacionada">
            <a:extLst>
              <a:ext uri="{FF2B5EF4-FFF2-40B4-BE49-F238E27FC236}">
                <a16:creationId xmlns:a16="http://schemas.microsoft.com/office/drawing/2014/main" id="{042DFD77-4990-4569-8792-1BB6EDA5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27" y="4515654"/>
            <a:ext cx="3368505" cy="217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6" descr="File:Gulo gulo gulo juvenile.jpg">
            <a:extLst>
              <a:ext uri="{FF2B5EF4-FFF2-40B4-BE49-F238E27FC236}">
                <a16:creationId xmlns:a16="http://schemas.microsoft.com/office/drawing/2014/main" id="{5E57B681-F123-40FD-B821-A2238B09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71" y="2620316"/>
            <a:ext cx="2378070" cy="198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8" descr="Imagem relacionada">
            <a:extLst>
              <a:ext uri="{FF2B5EF4-FFF2-40B4-BE49-F238E27FC236}">
                <a16:creationId xmlns:a16="http://schemas.microsoft.com/office/drawing/2014/main" id="{14E520DC-D820-40F9-8699-15B6416A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28" y="4852878"/>
            <a:ext cx="2168088" cy="164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Imagem 25" descr="Imagem relacionada">
            <a:extLst>
              <a:ext uri="{FF2B5EF4-FFF2-40B4-BE49-F238E27FC236}">
                <a16:creationId xmlns:a16="http://schemas.microsoft.com/office/drawing/2014/main" id="{E6761E69-CDF0-46C7-A771-DF696888DDF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25" y="738710"/>
            <a:ext cx="2339752" cy="1680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494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87D69E3B-A7A5-4C38-B2CE-C41EC77CF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61280"/>
            <a:ext cx="2473484" cy="2473484"/>
          </a:xfrm>
          <a:prstGeom prst="rect">
            <a:avLst/>
          </a:prstGeom>
        </p:spPr>
      </p:pic>
      <p:pic>
        <p:nvPicPr>
          <p:cNvPr id="18" name="Imagem 17" descr="Uma imagem contendo pessoa, homem, gravata, terno&#10;&#10;Descrição gerada com muito alta confiança">
            <a:extLst>
              <a:ext uri="{FF2B5EF4-FFF2-40B4-BE49-F238E27FC236}">
                <a16:creationId xmlns:a16="http://schemas.microsoft.com/office/drawing/2014/main" id="{76679734-A552-4BD5-B46D-B889D0A2E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99285"/>
            <a:ext cx="2699765" cy="311511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7504" y="19412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Hoje, nossa história vem da Moldávia. Logo após o batismo da mãe,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foi incentivado por ela a também ser batizado. Ele não estava interessado, mas a mãe continuava falando:    .                          Desinteressado,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respondia: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4211960" y="1628704"/>
            <a:ext cx="3647312" cy="1760664"/>
          </a:xfrm>
          <a:prstGeom prst="wedgeEllipseCallout">
            <a:avLst>
              <a:gd name="adj1" fmla="val -37692"/>
              <a:gd name="adj2" fmla="val 86228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 flipH="1">
            <a:off x="4370159" y="1778571"/>
            <a:ext cx="3395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“Por que eu e não os outros adolescentes da cidade? Deixe Deus encontrar outra pessoa”.</a:t>
            </a:r>
          </a:p>
        </p:txBody>
      </p:sp>
      <p:sp>
        <p:nvSpPr>
          <p:cNvPr id="13" name="Texto explicativo em elipse 5">
            <a:extLst>
              <a:ext uri="{FF2B5EF4-FFF2-40B4-BE49-F238E27FC236}">
                <a16:creationId xmlns:a16="http://schemas.microsoft.com/office/drawing/2014/main" id="{E038B568-1312-4F6A-87E6-2BA768A052C3}"/>
              </a:ext>
            </a:extLst>
          </p:cNvPr>
          <p:cNvSpPr/>
          <p:nvPr/>
        </p:nvSpPr>
        <p:spPr>
          <a:xfrm flipH="1">
            <a:off x="-48477" y="2564904"/>
            <a:ext cx="2182368" cy="719610"/>
          </a:xfrm>
          <a:prstGeom prst="wedgeEllipseCallout">
            <a:avLst>
              <a:gd name="adj1" fmla="val -37692"/>
              <a:gd name="adj2" fmla="val 86228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F659110-0E23-4DC9-9584-A5E10D5E7D45}"/>
              </a:ext>
            </a:extLst>
          </p:cNvPr>
          <p:cNvSpPr txBox="1"/>
          <p:nvPr/>
        </p:nvSpPr>
        <p:spPr>
          <a:xfrm flipH="1">
            <a:off x="60592" y="2722469"/>
            <a:ext cx="2106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“Deus o Ama ”.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DF2B7F1-5241-4415-8138-1E11F28D94C4}"/>
              </a:ext>
            </a:extLst>
          </p:cNvPr>
          <p:cNvSpPr/>
          <p:nvPr/>
        </p:nvSpPr>
        <p:spPr>
          <a:xfrm>
            <a:off x="5662377" y="3429000"/>
            <a:ext cx="34816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Então, </a:t>
            </a:r>
            <a:r>
              <a:rPr lang="pt-BR" sz="2400" b="1" dirty="0" err="1"/>
              <a:t>Valeri</a:t>
            </a:r>
            <a:r>
              <a:rPr lang="pt-BR" sz="2400" b="1" dirty="0"/>
              <a:t> foi chamado para o serviço militar. A mãe o aconselhou a se comprometer com Deus antes de começar a vida no exército. </a:t>
            </a:r>
            <a:r>
              <a:rPr lang="pt-BR" sz="2400" b="1" dirty="0" err="1"/>
              <a:t>Valeri</a:t>
            </a:r>
            <a:r>
              <a:rPr lang="pt-BR" sz="2400" b="1" dirty="0"/>
              <a:t> finalmente aprendeu a amar a Deus e decidiu ser batizado. </a:t>
            </a:r>
          </a:p>
        </p:txBody>
      </p:sp>
    </p:spTree>
    <p:extLst>
      <p:ext uri="{BB962C8B-B14F-4D97-AF65-F5344CB8AC3E}">
        <p14:creationId xmlns:p14="http://schemas.microsoft.com/office/powerpoint/2010/main" val="19743059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0960"/>
            <a:ext cx="9180512" cy="2434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dia em que se apresentou ao serviço militar, ele estava temeroso. É comum entre os militares que os soldados mais velhos importunem novos recrutas e ele estava preocupado em ser marcado porque era cristão.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pediu que Deus o protegesse contra os espancamentos e prometeu servi-Lo pelo resto da vida.</a:t>
            </a:r>
            <a:endParaRPr lang="pt-B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soldados exército">
            <a:extLst>
              <a:ext uri="{FF2B5EF4-FFF2-40B4-BE49-F238E27FC236}">
                <a16:creationId xmlns:a16="http://schemas.microsoft.com/office/drawing/2014/main" id="{5F6491FA-6AA2-4922-94D1-748E362BE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31" y="2714625"/>
            <a:ext cx="382905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20DEFBDD-312E-4104-9EB9-C8FDF1793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18132"/>
            <a:ext cx="6552728" cy="343986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618" y="13014"/>
            <a:ext cx="9122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Certo dia,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chegou ao posto do exército e foi almoçar. No refeitório, deram-lhe uma tigela de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borscht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(sopa com predominância de beterraba) e um prato de cevada com pedaços de carne de porco. Ele recusou o alimento. Os outros soldados viram e expressaram surpresa.</a:t>
            </a:r>
            <a:endParaRPr lang="pt-B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 explicativo retangular 5"/>
          <p:cNvSpPr/>
          <p:nvPr/>
        </p:nvSpPr>
        <p:spPr>
          <a:xfrm>
            <a:off x="5599809" y="1888545"/>
            <a:ext cx="3522573" cy="1684471"/>
          </a:xfrm>
          <a:prstGeom prst="wedgeRectCallout">
            <a:avLst>
              <a:gd name="adj1" fmla="val -40172"/>
              <a:gd name="adj2" fmla="val 77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556376" y="1922056"/>
            <a:ext cx="3566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Sou cristão e acredito que algumas coisas não devem ser comidas. Que devo fazer? Sinceramente, não tenho ideia.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pt-BR" sz="2000" dirty="0"/>
          </a:p>
        </p:txBody>
      </p:sp>
      <p:sp>
        <p:nvSpPr>
          <p:cNvPr id="9" name="Texto explicativo retangular 5">
            <a:extLst>
              <a:ext uri="{FF2B5EF4-FFF2-40B4-BE49-F238E27FC236}">
                <a16:creationId xmlns:a16="http://schemas.microsoft.com/office/drawing/2014/main" id="{B9E51637-FA41-49F3-94AF-F11231883BED}"/>
              </a:ext>
            </a:extLst>
          </p:cNvPr>
          <p:cNvSpPr/>
          <p:nvPr/>
        </p:nvSpPr>
        <p:spPr>
          <a:xfrm flipH="1">
            <a:off x="179512" y="1936868"/>
            <a:ext cx="2626682" cy="1348116"/>
          </a:xfrm>
          <a:prstGeom prst="wedgeRectCallout">
            <a:avLst>
              <a:gd name="adj1" fmla="val -37891"/>
              <a:gd name="adj2" fmla="val 9407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78784C-72A0-42A1-B055-B6BF02921B13}"/>
              </a:ext>
            </a:extLst>
          </p:cNvPr>
          <p:cNvSpPr txBox="1"/>
          <p:nvPr/>
        </p:nvSpPr>
        <p:spPr>
          <a:xfrm flipH="1">
            <a:off x="208087" y="1961544"/>
            <a:ext cx="2554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“O que há de errado com você? 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Dê-nos isto!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Nós queremos”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3898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6512" y="27358"/>
            <a:ext cx="9145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fim do almoço, a notícia de que os militares haviam selecionado um cristão espalhou-se por todo o quartel. O rapaz foi então convocado ao escritório do comandante, que perguntou se ele realmente era cristão. Assustado,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poderia dizer que estava brincando ou poderia dizer a verdade. Então, decidiu ser honesto. O comandante chamou outro soldado, um batista que trabalhava no hospital militar e pediu que verificasse se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era cristão. O soldado fez várias perguntas que foram facilmente respondidas por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Imagem 7" descr="Uma imagem contendo clip-art&#10;&#10;Descrição gerada com alta confiança">
            <a:extLst>
              <a:ext uri="{FF2B5EF4-FFF2-40B4-BE49-F238E27FC236}">
                <a16:creationId xmlns:a16="http://schemas.microsoft.com/office/drawing/2014/main" id="{1AAA4E93-D7A3-4AC4-B96D-CC21915F1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85" y="3594695"/>
            <a:ext cx="1551597" cy="3270523"/>
          </a:xfrm>
          <a:prstGeom prst="rect">
            <a:avLst/>
          </a:prstGeom>
        </p:spPr>
      </p:pic>
      <p:pic>
        <p:nvPicPr>
          <p:cNvPr id="10" name="Imagem 9" descr="Uma imagem contendo clip-art&#10;&#10;Descrição gerada com alta confiança">
            <a:extLst>
              <a:ext uri="{FF2B5EF4-FFF2-40B4-BE49-F238E27FC236}">
                <a16:creationId xmlns:a16="http://schemas.microsoft.com/office/drawing/2014/main" id="{96E1D21C-F86E-48C7-9052-049466112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78162"/>
            <a:ext cx="1551597" cy="32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2F57FA90-5961-4347-9C0C-28B7C752A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4936"/>
            <a:ext cx="6120680" cy="32130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8574">
            <a:off x="-172724" y="2860740"/>
            <a:ext cx="1878531" cy="187853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298D99B-561D-4618-B9AB-155846DCE96D}"/>
              </a:ext>
            </a:extLst>
          </p:cNvPr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colegas reconheceram que ele era cristão e logo começaram a fazer perguntas difíceis. Felizmente,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tinha levado uma Bíblia com referências. Esse livro o ajudou a responder às perguntas dos soldados.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Porém, ele teve medo de que os soldados mais velhos o maltratassem, não apenas por ser novato, mas por ser cristão.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3B451FB-4342-4567-B612-E0F8602E1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8574">
            <a:off x="763380" y="2118729"/>
            <a:ext cx="1878531" cy="187853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3F1172A-1027-48C0-8D0D-549F1B61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8574">
            <a:off x="1987516" y="2356684"/>
            <a:ext cx="1878531" cy="1878531"/>
          </a:xfrm>
          <a:prstGeom prst="rect">
            <a:avLst/>
          </a:prstGeom>
        </p:spPr>
      </p:pic>
      <p:sp>
        <p:nvSpPr>
          <p:cNvPr id="16" name="Texto explicativo retangular 5">
            <a:extLst>
              <a:ext uri="{FF2B5EF4-FFF2-40B4-BE49-F238E27FC236}">
                <a16:creationId xmlns:a16="http://schemas.microsoft.com/office/drawing/2014/main" id="{DC349966-9F44-4C78-B97D-BE7F6F5C0F2A}"/>
              </a:ext>
            </a:extLst>
          </p:cNvPr>
          <p:cNvSpPr/>
          <p:nvPr/>
        </p:nvSpPr>
        <p:spPr>
          <a:xfrm>
            <a:off x="5508105" y="2215759"/>
            <a:ext cx="2808312" cy="1429178"/>
          </a:xfrm>
          <a:prstGeom prst="wedgeRectCallout">
            <a:avLst>
              <a:gd name="adj1" fmla="val -40172"/>
              <a:gd name="adj2" fmla="val 77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bíblia">
            <a:extLst>
              <a:ext uri="{FF2B5EF4-FFF2-40B4-BE49-F238E27FC236}">
                <a16:creationId xmlns:a16="http://schemas.microsoft.com/office/drawing/2014/main" id="{04FC56AC-37DA-44BC-BD64-3807268D3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12776" r="1643" b="13515"/>
          <a:stretch/>
        </p:blipFill>
        <p:spPr bwMode="auto">
          <a:xfrm>
            <a:off x="5832141" y="2239779"/>
            <a:ext cx="2160240" cy="13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7655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F36BD1D-621F-494C-A86C-48A80D161561}"/>
              </a:ext>
            </a:extLst>
          </p:cNvPr>
          <p:cNvSpPr/>
          <p:nvPr/>
        </p:nvSpPr>
        <p:spPr>
          <a:xfrm>
            <a:off x="20217" y="18703"/>
            <a:ext cx="9123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Passaram-se duas semanas. Então, certo dia, os soldados recrutas estavam no banheiro quando alguém gritou: “As forças especiais estão chegando!”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grande grupo de soldados entrou no quarto e começou a bater nos recrutas. </a:t>
            </a:r>
          </a:p>
        </p:txBody>
      </p:sp>
      <p:pic>
        <p:nvPicPr>
          <p:cNvPr id="3074" name="Picture 2" descr="Resultado de imagem para soldados">
            <a:extLst>
              <a:ext uri="{FF2B5EF4-FFF2-40B4-BE49-F238E27FC236}">
                <a16:creationId xmlns:a16="http://schemas.microsoft.com/office/drawing/2014/main" id="{89D331D4-B48C-42E3-BE99-39E391FB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9104"/>
            <a:ext cx="9144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4CA41EE-E55F-47C2-8E4C-C48744688291}"/>
              </a:ext>
            </a:extLst>
          </p:cNvPr>
          <p:cNvSpPr/>
          <p:nvPr/>
        </p:nvSpPr>
        <p:spPr>
          <a:xfrm>
            <a:off x="-1886" y="0"/>
            <a:ext cx="9145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Muitos soldados tentaram lutar, mas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foi ao canto da sala e cobriu a cabeça com as mãos. Ele não quis revidar. Um soldado o viu e correu para golpeá-lo. Alguém gritou: “O cristão está sob ataque!” Vários soldados correram e afastaram o soldado que o atacou.</a:t>
            </a:r>
          </a:p>
        </p:txBody>
      </p:sp>
      <p:pic>
        <p:nvPicPr>
          <p:cNvPr id="4098" name="Picture 2" descr="Resultado de imagem para briga de soldadinhos de chumbo">
            <a:extLst>
              <a:ext uri="{FF2B5EF4-FFF2-40B4-BE49-F238E27FC236}">
                <a16:creationId xmlns:a16="http://schemas.microsoft.com/office/drawing/2014/main" id="{750B0CA4-BFDF-4F6C-BF3D-D1203157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6895525" cy="35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Uma imagem contendo clip-art&#10;&#10;Descrição gerada com alta confiança">
            <a:extLst>
              <a:ext uri="{FF2B5EF4-FFF2-40B4-BE49-F238E27FC236}">
                <a16:creationId xmlns:a16="http://schemas.microsoft.com/office/drawing/2014/main" id="{0CEE8F05-3D7F-44C6-8982-79020E06C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04864"/>
            <a:ext cx="19431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16632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Duas semanas depois, o atacante caiu no banheiro e foi levado ao hospital militar. Ele enviou uma mensagem dizendo que temia que Deus o punisse por ter batido em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lhe pediu que orasse favor dele.</a:t>
            </a:r>
          </a:p>
        </p:txBody>
      </p:sp>
      <p:pic>
        <p:nvPicPr>
          <p:cNvPr id="5122" name="Picture 2" descr="Resultado de imagem para soldado no hospital">
            <a:extLst>
              <a:ext uri="{FF2B5EF4-FFF2-40B4-BE49-F238E27FC236}">
                <a16:creationId xmlns:a16="http://schemas.microsoft.com/office/drawing/2014/main" id="{6FE51E8B-2F1E-4B64-AB45-2B9E481C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428875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87820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Ver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10100</TotalTime>
  <Words>785</Words>
  <Application>Microsoft Office PowerPoint</Application>
  <PresentationFormat>Apresentação na tela (4:3)</PresentationFormat>
  <Paragraphs>47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Wingdings</vt:lpstr>
      <vt:lpstr>Verde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Schwantes</dc:creator>
  <cp:lastModifiedBy>Ruy Schwantes</cp:lastModifiedBy>
  <cp:revision>656</cp:revision>
  <dcterms:created xsi:type="dcterms:W3CDTF">2014-12-27T17:37:04Z</dcterms:created>
  <dcterms:modified xsi:type="dcterms:W3CDTF">2017-11-05T14:40:56Z</dcterms:modified>
</cp:coreProperties>
</file>