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Lato"/>
      <p:regular r:id="rId35"/>
      <p:bold r:id="rId36"/>
      <p:italic r:id="rId37"/>
      <p:boldItalic r:id="rId38"/>
    </p:embeddedFont>
    <p:embeddedFont>
      <p:font typeface="Della Respira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Lato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Lato-italic.fntdata"/><Relationship Id="rId14" Type="http://schemas.openxmlformats.org/officeDocument/2006/relationships/slide" Target="slides/slide10.xml"/><Relationship Id="rId36" Type="http://schemas.openxmlformats.org/officeDocument/2006/relationships/font" Target="fonts/Lato-bold.fntdata"/><Relationship Id="rId17" Type="http://schemas.openxmlformats.org/officeDocument/2006/relationships/slide" Target="slides/slide13.xml"/><Relationship Id="rId39" Type="http://schemas.openxmlformats.org/officeDocument/2006/relationships/font" Target="fonts/DellaRespira-regular.fntdata"/><Relationship Id="rId16" Type="http://schemas.openxmlformats.org/officeDocument/2006/relationships/slide" Target="slides/slide12.xml"/><Relationship Id="rId38" Type="http://schemas.openxmlformats.org/officeDocument/2006/relationships/font" Target="fonts/Lat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806400" y="546750"/>
            <a:ext cx="7531200" cy="4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☛  </a:t>
            </a: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Neste momento, Paulo escreve “porque o fim da lei é Cristo, para justiça de todo aquele que crê" (versículo 4).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br>
              <a:rPr lang="pt-BR" sz="1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☛  </a:t>
            </a: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Isso </a:t>
            </a: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não significa</a:t>
            </a: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 que a lei foi abolida com a morte de Cristo.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☛  </a:t>
            </a: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Significa que Cristo “é o </a:t>
            </a: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fim</a:t>
            </a: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 da lei"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como um </a:t>
            </a: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meio</a:t>
            </a: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 de buscar justiça.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806400" y="546750"/>
            <a:ext cx="75312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☛  </a:t>
            </a: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Definitivamente, Cristo é o cumprimento ou a consumação de tudo o que a lei estabelece.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☛  </a:t>
            </a: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E como Ele (Deus) é a consumação de tudo o que a lei estabelece, então a salvação vem da nossa fé em Jesus.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778050" y="477000"/>
            <a:ext cx="75879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pt-BR" sz="2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Uma conclusão desta primeira parte é que o verdadeiro caminho para a salvação, tanto para judeus quanto para gentios, é acreditar com o coração e confessar com os lábios (versículo 13)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E o centro desta confissão é a aceitação de que Jesus é o Senhor ressuscitado (versículo 9).</a:t>
            </a:r>
            <a:b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  <p:cxnSp>
        <p:nvCxnSpPr>
          <p:cNvPr id="116" name="Shape 116"/>
          <p:cNvCxnSpPr/>
          <p:nvPr/>
        </p:nvCxnSpPr>
        <p:spPr>
          <a:xfrm>
            <a:off x="1362138" y="26571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882300" y="1808829"/>
            <a:ext cx="7379400" cy="23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rejeição de Israel</a:t>
            </a:r>
          </a:p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NÃO É DEFINITIVA</a:t>
            </a:r>
          </a:p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Romanos 11: 1-36</a:t>
            </a: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)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7CA4A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2" name="Shape 122"/>
          <p:cNvCxnSpPr/>
          <p:nvPr/>
        </p:nvCxnSpPr>
        <p:spPr>
          <a:xfrm>
            <a:off x="1282180" y="4129925"/>
            <a:ext cx="65799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3" name="Shape 123"/>
          <p:cNvSpPr/>
          <p:nvPr/>
        </p:nvSpPr>
        <p:spPr>
          <a:xfrm>
            <a:off x="3110979" y="966438"/>
            <a:ext cx="2922300" cy="6942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3376056" y="1073388"/>
            <a:ext cx="2391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2ª</a:t>
            </a: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QUESTÃO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4346583" y="3568038"/>
            <a:ext cx="4512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798750" y="802050"/>
            <a:ext cx="75465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Romanos 11: 1-2 retoma o assunto que Paulo abordou em Romanos 9:6, onde ele pergunta se as promessas de Deus para Israel serão cumpridas, dado que a maioria dos judeus não aceitou o evangelho.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798750" y="916025"/>
            <a:ext cx="7546500" cy="2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pt-BR" sz="4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Paulo rejeita firmemente essa afirmação.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pt-BR" sz="6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“De modo nenhum!"</a:t>
            </a:r>
            <a:br>
              <a:rPr lang="pt-BR" sz="4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  <p:sp>
        <p:nvSpPr>
          <p:cNvPr id="136" name="Shape 136"/>
          <p:cNvSpPr/>
          <p:nvPr/>
        </p:nvSpPr>
        <p:spPr>
          <a:xfrm>
            <a:off x="2962875" y="3209729"/>
            <a:ext cx="3314400" cy="9123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3424125" y="3349525"/>
            <a:ext cx="24966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24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Romanos 11:1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777750" y="346625"/>
            <a:ext cx="7588500" cy="4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</a:t>
            </a:r>
            <a:r>
              <a:rPr b="1" i="1" lang="pt-BR" sz="2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pt-BR" sz="2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No final do capítulo 10, Paula afirma que o problema não tinha nada a ver com Deus, pois Ele sempre cumpre a suas promessas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i="1" lang="pt-BR" sz="2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(ver Sal. 94: 14).</a:t>
            </a:r>
          </a:p>
          <a:p>
            <a:pPr indent="0" lvl="0" marL="0" rtl="0">
              <a:spcBef>
                <a:spcPts val="0"/>
              </a:spcBef>
              <a:buNone/>
            </a:pPr>
            <a:br>
              <a:rPr b="1" i="1" lang="pt-BR" sz="11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11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</a:t>
            </a:r>
            <a:r>
              <a:rPr b="1" i="1" lang="pt-BR" sz="2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A maior prova que o apóstolo usa para confirmar que Deus não abandonou Israel, é que </a:t>
            </a:r>
            <a:r>
              <a:rPr b="1" i="1"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“neste tempo existe um remanescente que foi escolhido pela graça”</a:t>
            </a:r>
            <a:r>
              <a:rPr b="1" i="1" lang="pt-BR" sz="2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(versículo 5).</a:t>
            </a:r>
            <a:br>
              <a:rPr b="1" i="1" lang="pt-BR" sz="2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2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825750" y="1424651"/>
            <a:ext cx="74925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Uma das palavras mais interessantes de Paulo em Romanos 11: 5 é a expressão: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787500" y="2618450"/>
            <a:ext cx="75690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pt-BR" sz="5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REMANESCENTE.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879125" y="663750"/>
            <a:ext cx="74925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</a:t>
            </a: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Antigo Testamento descreve o remanescente de Israel como aqueles israelitas que permaneceram fiéis a Deus.</a:t>
            </a:r>
            <a:b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indent="0" lvl="0" marL="0">
              <a:spcBef>
                <a:spcPts val="0"/>
              </a:spcBef>
              <a:buNone/>
            </a:pP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</a:t>
            </a: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Eles eram, como um Israel, dentro de Israel.</a:t>
            </a:r>
            <a:b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indent="0" lvl="0" marL="0" rtl="0">
              <a:spcBef>
                <a:spcPts val="0"/>
              </a:spcBef>
              <a:buNone/>
            </a:pP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 </a:t>
            </a: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maior parte da nação israelita não queria receber a verdadeira justiça.</a:t>
            </a:r>
            <a:b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825750" y="656901"/>
            <a:ext cx="74925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Paulo nos diz que este último grupo “foi endurecido”, como aconteceu com o faraó no antigo testamento.</a:t>
            </a:r>
            <a:b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  <p:sp>
        <p:nvSpPr>
          <p:cNvPr id="159" name="Shape 159"/>
          <p:cNvSpPr txBox="1"/>
          <p:nvPr/>
        </p:nvSpPr>
        <p:spPr>
          <a:xfrm>
            <a:off x="825750" y="2755545"/>
            <a:ext cx="7492500" cy="15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O estado de endurecimento da maioria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dos judeus levanta uma nova questão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na mente de Paulo: 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  <p:cxnSp>
        <p:nvCxnSpPr>
          <p:cNvPr id="160" name="Shape 160"/>
          <p:cNvCxnSpPr/>
          <p:nvPr/>
        </p:nvCxnSpPr>
        <p:spPr>
          <a:xfrm>
            <a:off x="1346280" y="2571750"/>
            <a:ext cx="65799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748800" y="377613"/>
            <a:ext cx="7646400" cy="14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Paulo usa a metáfora da árvore sagrada do versículo 16.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b="1" i="1" sz="46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748800" y="1627588"/>
            <a:ext cx="7646400" cy="3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Nesta ilustração reveladora, ele ressalta que, embora a maioria dos ramos (os judeus) “que por sua incredulidade foram quebrados...” (Romanos 11:20)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b="1" i="1" sz="46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825750" y="976050"/>
            <a:ext cx="7492500" cy="31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“Pode ser que os israelitas, quando tropeçaram, caíram definitivamente?” (Verso 11).  Sua resposta é um ressonante:</a:t>
            </a:r>
            <a:br>
              <a:rPr b="1" i="1" lang="pt-BR" sz="3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7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NÃO!☚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794550" y="431850"/>
            <a:ext cx="7554900" cy="4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Então, Paulo continua a demonstrar, no resto de Romanos 11, que ainda há esperança para os judeus. </a:t>
            </a:r>
            <a:br>
              <a:rPr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Ele ressalta que, embora a maioria dos ramos (os judeus) “que por sua incredulidade foram quebrados" (Romanos 11:20), </a:t>
            </a:r>
            <a:br>
              <a:rPr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796650" y="1074300"/>
            <a:ext cx="7550700" cy="29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“podem ser reinseridos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se não permanecerem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na incredulidade”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(versículo 23).</a:t>
            </a:r>
            <a:br>
              <a:rPr b="1" i="1"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755700" y="469450"/>
            <a:ext cx="7632600" cy="4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➙ </a:t>
            </a: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E se isso acontecer, é evidente que eles florescerão em condições iguais em uma árvore cristã com raízes judaicas (versículo 24).</a:t>
            </a:r>
          </a:p>
          <a:p>
            <a:pPr indent="0" lvl="0" marL="0" rtl="0">
              <a:spcBef>
                <a:spcPts val="0"/>
              </a:spcBef>
              <a:buNone/>
            </a:pPr>
            <a:b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➙ </a:t>
            </a: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No versículo 5, Paulo falou de um remanescente de judeus fiéis que aceitaram o evangelho.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796650" y="1234800"/>
            <a:ext cx="7550700" cy="26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Com base nessa noção do remanescente e também no conhecimento de que a salvação precisa de uma resposta de fé, todos os judeus que aceitaram Cristo (versículo 23) constituem “o Israel” que seria salvo. </a:t>
            </a:r>
          </a:p>
          <a:p>
            <a:pPr indent="0" lvl="0" marL="0" rtl="0" algn="l">
              <a:spcBef>
                <a:spcPts val="0"/>
              </a:spcBef>
              <a:buNone/>
            </a:pPr>
            <a:b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787163" y="2366550"/>
            <a:ext cx="74925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7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Salvação☚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por meio da justificação pela fé.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(Romanos 3: 21-5: 21)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806138" y="495750"/>
            <a:ext cx="7550700" cy="20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Passo a passo, durante 11 capítulos,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ele guiou seus leitores através da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universalidade do pecado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(Romanos 1: 18-3: 20) e da</a:t>
            </a:r>
          </a:p>
          <a:p>
            <a:pPr indent="0" lvl="0" marL="0" rtl="0" algn="l">
              <a:spcBef>
                <a:spcPts val="0"/>
              </a:spcBef>
              <a:buNone/>
            </a:pPr>
            <a:br>
              <a:rPr b="1" i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i="1"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796650" y="950100"/>
            <a:ext cx="7550700" cy="3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maneira como os cristãos devem viver (Romanos 6-8); e como, os judeus quanto os gentios, estão no mesmo nível em relação à misericórdia divina (Romanos 9: 1-11: 32).</a:t>
            </a:r>
            <a:br>
              <a:rPr b="1" i="1"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768750" y="378213"/>
            <a:ext cx="76065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6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Aplicação 1: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796650" y="1324450"/>
            <a:ext cx="75507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Quando alguém  se opõe persistentemente a essa graça, Deus não o obriga. Então Ele deixa que a pessoa sofra as consequências naturais de sua resistência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obstinada.</a:t>
            </a:r>
            <a:b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751013" y="407075"/>
            <a:ext cx="76065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6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Aplicação 2: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778913" y="1430413"/>
            <a:ext cx="7550700" cy="3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Como seres humanos, sempre teremos preferência por algum grupo de pessoas. Deus não tem favoritos, todos são preferidos por Deus. Essa é a maneira correta como devemos tratar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i="1" lang="pt-BR" sz="3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os outros.</a:t>
            </a:r>
            <a:b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759000" y="1413350"/>
            <a:ext cx="7626000" cy="3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A salvação está disponível a todos.</a:t>
            </a: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Ao contemplar essa verdade, podemos</a:t>
            </a: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ser empáticos com todas as pessoas e, assim, nos disponibilizar mais a</a:t>
            </a: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Deus para compartilhar as</a:t>
            </a: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boas novas da salvação.</a:t>
            </a:r>
          </a:p>
          <a:p>
            <a:pPr indent="0" lvl="0" marL="0" rtl="0">
              <a:spcBef>
                <a:spcPts val="0"/>
              </a:spcBef>
              <a:buNone/>
            </a:pPr>
            <a:b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768750" y="482038"/>
            <a:ext cx="76065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Para pensar e agir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748800" y="377628"/>
            <a:ext cx="7646400" cy="17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“...eles podem ser reinseridos se não permanecerem na incredulidade” (versículo 23).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b="1" i="1" sz="46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748800" y="2300572"/>
            <a:ext cx="7646400" cy="24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 se isso acontecer, é evidente que</a:t>
            </a:r>
          </a:p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eles florescerão sob condições</a:t>
            </a:r>
          </a:p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iguais em uma árvore cristã com</a:t>
            </a:r>
          </a:p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raízes judaicas (versículo 24).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767850" y="986550"/>
            <a:ext cx="7608300" cy="3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Na lição desta semana, 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pt-BR" sz="6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“Os eleitos"</a:t>
            </a:r>
            <a:br>
              <a:rPr lang="pt-BR" sz="6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baseada em Romanos 10 e 11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7CA4A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Vamos tocar em dois assuntos:</a:t>
            </a:r>
          </a:p>
        </p:txBody>
      </p:sp>
      <p:cxnSp>
        <p:nvCxnSpPr>
          <p:cNvPr id="71" name="Shape 71"/>
          <p:cNvCxnSpPr/>
          <p:nvPr/>
        </p:nvCxnSpPr>
        <p:spPr>
          <a:xfrm>
            <a:off x="1382838" y="32859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755700" y="1223400"/>
            <a:ext cx="76326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➙ 1. </a:t>
            </a: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Rejeição: Uma falta dos judeus. (Romanos 10: 1-21)</a:t>
            </a:r>
            <a:b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br>
              <a:rPr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➙ 2. </a:t>
            </a:r>
            <a:r>
              <a:rPr lang="pt-BR" sz="3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 rejeição de Israel não é definitiva (Romanos 11: 1-36)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hape 81"/>
          <p:cNvCxnSpPr/>
          <p:nvPr/>
        </p:nvCxnSpPr>
        <p:spPr>
          <a:xfrm>
            <a:off x="1451188" y="4157488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2" name="Shape 82"/>
          <p:cNvSpPr/>
          <p:nvPr/>
        </p:nvSpPr>
        <p:spPr>
          <a:xfrm>
            <a:off x="3155688" y="833925"/>
            <a:ext cx="2832600" cy="6942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3412638" y="940875"/>
            <a:ext cx="231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1ª QUESTÃO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4201363" y="3595600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796650" y="1882588"/>
            <a:ext cx="7550700" cy="18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57200" lvl="0" marL="45720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600"/>
              <a:buAutoNum type="arabicPeriod"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REJEIÇÃO: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Uma falta dos judeus</a:t>
            </a:r>
          </a:p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(Romanos 10: 1-21)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777150" y="546750"/>
            <a:ext cx="75897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Temos que começar dizendo que Paulo desejou fervorosamente a salvação do povo israelita. (Romanos 10: 1)</a:t>
            </a:r>
            <a:b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lang="pt-BR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Mas a Bíblia diz que eles estavam sem pleno conhecimento. (Romanos 10: 1,2)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b="1" lang="pt-BR" sz="30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palavra-chave está no versículo 3,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que diz: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806400" y="1284900"/>
            <a:ext cx="75312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“desconhecendo a justiça de Deus e procurando </a:t>
            </a: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estabelecer</a:t>
            </a: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 a sua própria"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806400" y="803850"/>
            <a:ext cx="7531200" cy="3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☛  </a:t>
            </a: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O verbo “estabelecer", “criar", “colocar", sugere que, no esforço dos judeus, havia orgulho em estabelecer sua própria justiça;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br>
              <a:rPr lang="pt-BR" sz="1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☛  </a:t>
            </a: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Na verdade, com seu falso zelo por Deus, eles estavam trabalhando para sua própria glorificação.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