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59" r:id="rId18"/>
    <p:sldId id="273" r:id="rId19"/>
    <p:sldId id="274" r:id="rId20"/>
    <p:sldId id="275" r:id="rId21"/>
    <p:sldId id="276" r:id="rId22"/>
    <p:sldId id="277" r:id="rId23"/>
    <p:sldId id="278" r:id="rId24"/>
    <p:sldId id="279" r:id="rId25"/>
    <p:sldId id="280" r:id="rId26"/>
    <p:sldId id="281" r:id="rId27"/>
  </p:sldIdLst>
  <p:sldSz cx="9144000" cy="5715000" type="screen16x1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1C0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026" y="-78"/>
      </p:cViewPr>
      <p:guideLst>
        <p:guide orient="horz" pos="180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775355"/>
            <a:ext cx="7772400" cy="1225021"/>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8FA00F97-2C14-4E56-B2E4-7153ACDE3F5F}" type="datetimeFigureOut">
              <a:rPr lang="pt-BR" smtClean="0"/>
              <a:pPr/>
              <a:t>26/09/2017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F420922-F635-4FDF-9C1D-E99F858F7712}" type="slidenum">
              <a:rPr lang="pt-BR" smtClean="0"/>
              <a:pPr/>
              <a:t>‹nº›</a:t>
            </a:fld>
            <a:endParaRPr lang="pt-BR"/>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8FA00F97-2C14-4E56-B2E4-7153ACDE3F5F}" type="datetimeFigureOut">
              <a:rPr lang="pt-BR" smtClean="0"/>
              <a:pPr/>
              <a:t>26/09/2017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F420922-F635-4FDF-9C1D-E99F858F7712}" type="slidenum">
              <a:rPr lang="pt-BR" smtClean="0"/>
              <a:pPr/>
              <a:t>‹nº›</a:t>
            </a:fld>
            <a:endParaRPr lang="pt-BR"/>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90500"/>
            <a:ext cx="2057400" cy="40640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190500"/>
            <a:ext cx="6019800" cy="40640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8FA00F97-2C14-4E56-B2E4-7153ACDE3F5F}" type="datetimeFigureOut">
              <a:rPr lang="pt-BR" smtClean="0"/>
              <a:pPr/>
              <a:t>26/09/2017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F420922-F635-4FDF-9C1D-E99F858F7712}" type="slidenum">
              <a:rPr lang="pt-BR" smtClean="0"/>
              <a:pPr/>
              <a:t>‹nº›</a:t>
            </a:fld>
            <a:endParaRPr lang="pt-BR"/>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8FA00F97-2C14-4E56-B2E4-7153ACDE3F5F}" type="datetimeFigureOut">
              <a:rPr lang="pt-BR" smtClean="0"/>
              <a:pPr/>
              <a:t>26/09/2017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F420922-F635-4FDF-9C1D-E99F858F7712}" type="slidenum">
              <a:rPr lang="pt-BR" smtClean="0"/>
              <a:pPr/>
              <a:t>‹nº›</a:t>
            </a:fld>
            <a:endParaRPr lang="pt-BR"/>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3672417"/>
            <a:ext cx="7772400" cy="1135063"/>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8FA00F97-2C14-4E56-B2E4-7153ACDE3F5F}" type="datetimeFigureOut">
              <a:rPr lang="pt-BR" smtClean="0"/>
              <a:pPr/>
              <a:t>26/09/2017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F420922-F635-4FDF-9C1D-E99F858F7712}" type="slidenum">
              <a:rPr lang="pt-BR" smtClean="0"/>
              <a:pPr/>
              <a:t>‹nº›</a:t>
            </a:fld>
            <a:endParaRPr lang="pt-BR"/>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8FA00F97-2C14-4E56-B2E4-7153ACDE3F5F}" type="datetimeFigureOut">
              <a:rPr lang="pt-BR" smtClean="0"/>
              <a:pPr/>
              <a:t>26/09/2017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F420922-F635-4FDF-9C1D-E99F858F7712}" type="slidenum">
              <a:rPr lang="pt-BR" smtClean="0"/>
              <a:pPr/>
              <a:t>‹nº›</a:t>
            </a:fld>
            <a:endParaRPr lang="pt-BR"/>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28865"/>
            <a:ext cx="8229600" cy="9525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8FA00F97-2C14-4E56-B2E4-7153ACDE3F5F}" type="datetimeFigureOut">
              <a:rPr lang="pt-BR" smtClean="0"/>
              <a:pPr/>
              <a:t>26/09/2017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AF420922-F635-4FDF-9C1D-E99F858F7712}" type="slidenum">
              <a:rPr lang="pt-BR" smtClean="0"/>
              <a:pPr/>
              <a:t>‹nº›</a:t>
            </a:fld>
            <a:endParaRPr lang="pt-BR"/>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8FA00F97-2C14-4E56-B2E4-7153ACDE3F5F}" type="datetimeFigureOut">
              <a:rPr lang="pt-BR" smtClean="0"/>
              <a:pPr/>
              <a:t>26/09/2017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AF420922-F635-4FDF-9C1D-E99F858F7712}" type="slidenum">
              <a:rPr lang="pt-BR" smtClean="0"/>
              <a:pPr/>
              <a:t>‹nº›</a:t>
            </a:fld>
            <a:endParaRPr lang="pt-BR"/>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8FA00F97-2C14-4E56-B2E4-7153ACDE3F5F}" type="datetimeFigureOut">
              <a:rPr lang="pt-BR" smtClean="0"/>
              <a:pPr/>
              <a:t>26/09/2017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AF420922-F635-4FDF-9C1D-E99F858F7712}" type="slidenum">
              <a:rPr lang="pt-BR" smtClean="0"/>
              <a:pPr/>
              <a:t>‹nº›</a:t>
            </a:fld>
            <a:endParaRPr lang="pt-BR"/>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27542"/>
            <a:ext cx="3008313" cy="968375"/>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8FA00F97-2C14-4E56-B2E4-7153ACDE3F5F}" type="datetimeFigureOut">
              <a:rPr lang="pt-BR" smtClean="0"/>
              <a:pPr/>
              <a:t>26/09/2017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F420922-F635-4FDF-9C1D-E99F858F7712}" type="slidenum">
              <a:rPr lang="pt-BR" smtClean="0"/>
              <a:pPr/>
              <a:t>‹nº›</a:t>
            </a:fld>
            <a:endParaRPr lang="pt-BR"/>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000500"/>
            <a:ext cx="5486400" cy="472282"/>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8FA00F97-2C14-4E56-B2E4-7153ACDE3F5F}" type="datetimeFigureOut">
              <a:rPr lang="pt-BR" smtClean="0"/>
              <a:pPr/>
              <a:t>26/09/2017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F420922-F635-4FDF-9C1D-E99F858F7712}" type="slidenum">
              <a:rPr lang="pt-BR" smtClean="0"/>
              <a:pPr/>
              <a:t>‹nº›</a:t>
            </a:fld>
            <a:endParaRPr lang="pt-BR"/>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8FA00F97-2C14-4E56-B2E4-7153ACDE3F5F}" type="datetimeFigureOut">
              <a:rPr lang="pt-BR" smtClean="0"/>
              <a:pPr/>
              <a:t>26/09/2017</a:t>
            </a:fld>
            <a:endParaRPr lang="pt-BR"/>
          </a:p>
        </p:txBody>
      </p:sp>
      <p:sp>
        <p:nvSpPr>
          <p:cNvPr id="5" name="Espaço Reservado para Rodapé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AF420922-F635-4FDF-9C1D-E99F858F7712}"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323528" y="1777380"/>
            <a:ext cx="7416824" cy="1323439"/>
          </a:xfrm>
          <a:prstGeom prst="rect">
            <a:avLst/>
          </a:prstGeom>
          <a:noFill/>
        </p:spPr>
        <p:txBody>
          <a:bodyPr wrap="square" rtlCol="0">
            <a:spAutoFit/>
          </a:bodyPr>
          <a:lstStyle/>
          <a:p>
            <a:pPr algn="ctr"/>
            <a:r>
              <a:rPr lang="pt-BR" sz="4000" b="1" dirty="0" smtClean="0">
                <a:solidFill>
                  <a:schemeClr val="tx2">
                    <a:lumMod val="50000"/>
                  </a:schemeClr>
                </a:solidFill>
                <a:latin typeface="Arial Black" pitchFamily="34" charset="0"/>
              </a:rPr>
              <a:t>O CASAMENTO NO</a:t>
            </a:r>
          </a:p>
          <a:p>
            <a:pPr algn="ctr"/>
            <a:r>
              <a:rPr lang="pt-BR" sz="4000" b="1" dirty="0" smtClean="0">
                <a:solidFill>
                  <a:schemeClr val="tx2">
                    <a:lumMod val="50000"/>
                  </a:schemeClr>
                </a:solidFill>
                <a:latin typeface="Arial Black" pitchFamily="34" charset="0"/>
              </a:rPr>
              <a:t>TEMPO DA BÍBLIA</a:t>
            </a:r>
            <a:endParaRPr lang="pt-BR" sz="4000" dirty="0" smtClean="0">
              <a:solidFill>
                <a:schemeClr val="tx2">
                  <a:lumMod val="50000"/>
                </a:schemeClr>
              </a:solidFill>
              <a:latin typeface="Arial Black" pitchFamily="34" charset="0"/>
            </a:endParaRPr>
          </a:p>
        </p:txBody>
      </p:sp>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251520" y="481236"/>
            <a:ext cx="4392488" cy="2246769"/>
          </a:xfrm>
          <a:prstGeom prst="rect">
            <a:avLst/>
          </a:prstGeom>
          <a:noFill/>
        </p:spPr>
        <p:txBody>
          <a:bodyPr wrap="square" rtlCol="0">
            <a:spAutoFit/>
          </a:bodyPr>
          <a:lstStyle/>
          <a:p>
            <a:pPr algn="ctr"/>
            <a:r>
              <a:rPr lang="pt-BR" sz="2800" b="1" dirty="0" smtClean="0"/>
              <a:t>Arranjadas pelos pais, as uniões geralmente eram estáveis porque se escolhia alguém que fosse da mesma tribo e da mesma fé. </a:t>
            </a:r>
            <a:endParaRPr lang="pt-BR" sz="2800" b="1" dirty="0"/>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572000" y="1849388"/>
            <a:ext cx="3312368" cy="2246769"/>
          </a:xfrm>
          <a:prstGeom prst="rect">
            <a:avLst/>
          </a:prstGeom>
          <a:noFill/>
        </p:spPr>
        <p:txBody>
          <a:bodyPr wrap="square" rtlCol="0">
            <a:spAutoFit/>
          </a:bodyPr>
          <a:lstStyle/>
          <a:p>
            <a:pPr algn="ctr"/>
            <a:r>
              <a:rPr lang="pt-BR" sz="2800" b="1" i="1" dirty="0" smtClean="0"/>
              <a:t>Era mais sério do que o noivado de hoje. Já era feito um contrato e um já pertencia ao outro.</a:t>
            </a:r>
          </a:p>
        </p:txBody>
      </p:sp>
      <p:sp>
        <p:nvSpPr>
          <p:cNvPr id="3" name="CaixaDeTexto 2"/>
          <p:cNvSpPr txBox="1"/>
          <p:nvPr/>
        </p:nvSpPr>
        <p:spPr>
          <a:xfrm>
            <a:off x="3707904" y="553244"/>
            <a:ext cx="3312368" cy="707886"/>
          </a:xfrm>
          <a:prstGeom prst="rect">
            <a:avLst/>
          </a:prstGeom>
          <a:noFill/>
        </p:spPr>
        <p:txBody>
          <a:bodyPr wrap="square" rtlCol="0">
            <a:spAutoFit/>
          </a:bodyPr>
          <a:lstStyle/>
          <a:p>
            <a:pPr algn="ctr"/>
            <a:r>
              <a:rPr lang="pt-BR" sz="4000" b="1" i="1" dirty="0" smtClean="0">
                <a:solidFill>
                  <a:schemeClr val="bg1"/>
                </a:solidFill>
                <a:latin typeface="Arial Black" pitchFamily="34" charset="0"/>
              </a:rPr>
              <a:t>NOIVADO</a:t>
            </a:r>
          </a:p>
        </p:txBody>
      </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572000" y="1849388"/>
            <a:ext cx="3312368" cy="1815882"/>
          </a:xfrm>
          <a:prstGeom prst="rect">
            <a:avLst/>
          </a:prstGeom>
          <a:noFill/>
        </p:spPr>
        <p:txBody>
          <a:bodyPr wrap="square" rtlCol="0">
            <a:spAutoFit/>
          </a:bodyPr>
          <a:lstStyle/>
          <a:p>
            <a:pPr algn="ctr"/>
            <a:r>
              <a:rPr lang="pt-BR" sz="2800" b="1" i="1" dirty="0" smtClean="0"/>
              <a:t>“Com isso você é separada para mim, segundo as leis de Moisés de Israel”.</a:t>
            </a:r>
          </a:p>
        </p:txBody>
      </p:sp>
      <p:sp>
        <p:nvSpPr>
          <p:cNvPr id="3" name="CaixaDeTexto 2"/>
          <p:cNvSpPr txBox="1"/>
          <p:nvPr/>
        </p:nvSpPr>
        <p:spPr>
          <a:xfrm>
            <a:off x="3707904" y="553244"/>
            <a:ext cx="3312368" cy="707886"/>
          </a:xfrm>
          <a:prstGeom prst="rect">
            <a:avLst/>
          </a:prstGeom>
          <a:noFill/>
        </p:spPr>
        <p:txBody>
          <a:bodyPr wrap="square" rtlCol="0">
            <a:spAutoFit/>
          </a:bodyPr>
          <a:lstStyle/>
          <a:p>
            <a:pPr algn="ctr"/>
            <a:r>
              <a:rPr lang="pt-BR" sz="4000" b="1" i="1" dirty="0" smtClean="0">
                <a:solidFill>
                  <a:schemeClr val="bg1"/>
                </a:solidFill>
                <a:latin typeface="Arial Black" pitchFamily="34" charset="0"/>
              </a:rPr>
              <a:t>PRESENTE</a:t>
            </a:r>
          </a:p>
        </p:txBody>
      </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499992" y="1489348"/>
            <a:ext cx="3528392" cy="3046988"/>
          </a:xfrm>
          <a:prstGeom prst="rect">
            <a:avLst/>
          </a:prstGeom>
          <a:noFill/>
        </p:spPr>
        <p:txBody>
          <a:bodyPr wrap="square" rtlCol="0">
            <a:spAutoFit/>
          </a:bodyPr>
          <a:lstStyle/>
          <a:p>
            <a:pPr algn="ctr"/>
            <a:r>
              <a:rPr lang="pt-BR" sz="2400" b="1" i="1" dirty="0" smtClean="0"/>
              <a:t>Os noivos se vestiam, se enfeitavam e se comportavam como rei e rainha. O noivo saía da sua casa com uma procissão para buscar a noiva na casa dos pais dela.</a:t>
            </a:r>
          </a:p>
        </p:txBody>
      </p:sp>
      <p:sp>
        <p:nvSpPr>
          <p:cNvPr id="3" name="CaixaDeTexto 2"/>
          <p:cNvSpPr txBox="1"/>
          <p:nvPr/>
        </p:nvSpPr>
        <p:spPr>
          <a:xfrm>
            <a:off x="3347864" y="553244"/>
            <a:ext cx="3888432" cy="707886"/>
          </a:xfrm>
          <a:prstGeom prst="rect">
            <a:avLst/>
          </a:prstGeom>
          <a:noFill/>
        </p:spPr>
        <p:txBody>
          <a:bodyPr wrap="square" rtlCol="0">
            <a:spAutoFit/>
          </a:bodyPr>
          <a:lstStyle/>
          <a:p>
            <a:pPr algn="ctr"/>
            <a:r>
              <a:rPr lang="pt-BR" sz="4000" b="1" i="1" dirty="0" smtClean="0">
                <a:solidFill>
                  <a:schemeClr val="bg1"/>
                </a:solidFill>
                <a:latin typeface="Arial Black" pitchFamily="34" charset="0"/>
              </a:rPr>
              <a:t>CASAMENTO</a:t>
            </a:r>
          </a:p>
        </p:txBody>
      </p:sp>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67544" y="1777380"/>
            <a:ext cx="7416824" cy="1323439"/>
          </a:xfrm>
          <a:prstGeom prst="rect">
            <a:avLst/>
          </a:prstGeom>
          <a:noFill/>
        </p:spPr>
        <p:txBody>
          <a:bodyPr wrap="square" rtlCol="0">
            <a:spAutoFit/>
          </a:bodyPr>
          <a:lstStyle/>
          <a:p>
            <a:pPr algn="ctr"/>
            <a:r>
              <a:rPr lang="pt-BR" sz="4000" b="1" dirty="0" smtClean="0">
                <a:solidFill>
                  <a:schemeClr val="tx2">
                    <a:lumMod val="50000"/>
                  </a:schemeClr>
                </a:solidFill>
                <a:latin typeface="Arial Black" pitchFamily="34" charset="0"/>
              </a:rPr>
              <a:t>O CASAMENTO</a:t>
            </a:r>
          </a:p>
          <a:p>
            <a:pPr algn="ctr"/>
            <a:r>
              <a:rPr lang="pt-BR" sz="4000" b="1" dirty="0" smtClean="0">
                <a:solidFill>
                  <a:schemeClr val="tx2">
                    <a:lumMod val="50000"/>
                  </a:schemeClr>
                </a:solidFill>
                <a:latin typeface="Arial Black" pitchFamily="34" charset="0"/>
              </a:rPr>
              <a:t>COM CRISTO</a:t>
            </a:r>
            <a:endParaRPr lang="pt-BR" sz="4000" dirty="0" smtClean="0">
              <a:solidFill>
                <a:schemeClr val="tx2">
                  <a:lumMod val="50000"/>
                </a:schemeClr>
              </a:solidFill>
              <a:latin typeface="Arial Black" pitchFamily="34" charset="0"/>
            </a:endParaRPr>
          </a:p>
        </p:txBody>
      </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251520" y="841276"/>
            <a:ext cx="4392488" cy="2677656"/>
          </a:xfrm>
          <a:prstGeom prst="rect">
            <a:avLst/>
          </a:prstGeom>
          <a:noFill/>
        </p:spPr>
        <p:txBody>
          <a:bodyPr wrap="square" rtlCol="0">
            <a:spAutoFit/>
          </a:bodyPr>
          <a:lstStyle/>
          <a:p>
            <a:pPr algn="ctr"/>
            <a:r>
              <a:rPr lang="pt-BR" sz="2800" b="1" dirty="0" smtClean="0"/>
              <a:t>Deus não quer funcionários, servos, nem mesmo admiradores ou pessoas intelectualmente convencidas de suas verdades. </a:t>
            </a:r>
            <a:endParaRPr lang="pt-BR" sz="2800" b="1" dirty="0"/>
          </a:p>
        </p:txBody>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323528" y="481236"/>
            <a:ext cx="7632848" cy="4832092"/>
          </a:xfrm>
          <a:prstGeom prst="rect">
            <a:avLst/>
          </a:prstGeom>
          <a:noFill/>
        </p:spPr>
        <p:txBody>
          <a:bodyPr wrap="square" rtlCol="0">
            <a:spAutoFit/>
          </a:bodyPr>
          <a:lstStyle/>
          <a:p>
            <a:pPr algn="ctr"/>
            <a:r>
              <a:rPr lang="pt-BR" sz="2400" dirty="0" smtClean="0"/>
              <a:t>“Todo o amor paternal que veio de geração em geração através do coração humano, toda fonte de ternura que se abriu na alma do homem, não passam de tênue riacho em comparação com o ilimitado oceano, quando postos ao lado do infinito, inexaurível amor de Deus. A língua não o pode exprimir, nem a pena é capaz de o descrever. [...] Podeis estudar por séculos esse amor; não obstante jamais podereis compreender plenamente a extensão e a largura, a profundidade e a altura do amor de Deus em dar Seu Filho para morrer pelo mundo. A própria eternidade nunca o poderá bem revelar”.</a:t>
            </a:r>
          </a:p>
          <a:p>
            <a:pPr algn="ctr"/>
            <a:endParaRPr lang="pt-BR" sz="2400" dirty="0" smtClean="0"/>
          </a:p>
          <a:p>
            <a:pPr algn="ctr"/>
            <a:r>
              <a:rPr lang="pt-BR" sz="2000" b="1" dirty="0" smtClean="0"/>
              <a:t>Eventos Finais, </a:t>
            </a:r>
            <a:r>
              <a:rPr lang="pt-BR" sz="2000" b="1" i="1" dirty="0" smtClean="0"/>
              <a:t>p. 306-307</a:t>
            </a:r>
            <a:endParaRPr lang="pt-BR" sz="2000" b="1" dirty="0"/>
          </a:p>
        </p:txBody>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3596603" y="1547331"/>
            <a:ext cx="4392488" cy="1077218"/>
          </a:xfrm>
          <a:prstGeom prst="rect">
            <a:avLst/>
          </a:prstGeom>
          <a:noFill/>
        </p:spPr>
        <p:txBody>
          <a:bodyPr wrap="square" rtlCol="0">
            <a:spAutoFit/>
          </a:bodyPr>
          <a:lstStyle/>
          <a:p>
            <a:pPr algn="ctr"/>
            <a:r>
              <a:rPr lang="pt-BR" sz="3200" b="1" dirty="0" smtClean="0"/>
              <a:t>JESUS AMA PORQUE CONHECE A SI MESMO</a:t>
            </a:r>
            <a:endParaRPr lang="pt-BR" sz="3200" b="1" dirty="0"/>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0" y="1777380"/>
            <a:ext cx="4392488" cy="1077218"/>
          </a:xfrm>
          <a:prstGeom prst="rect">
            <a:avLst/>
          </a:prstGeom>
          <a:noFill/>
        </p:spPr>
        <p:txBody>
          <a:bodyPr wrap="square" rtlCol="0">
            <a:spAutoFit/>
          </a:bodyPr>
          <a:lstStyle/>
          <a:p>
            <a:pPr algn="ctr"/>
            <a:r>
              <a:rPr lang="pt-BR" sz="3200" b="1" dirty="0" smtClean="0"/>
              <a:t>JESUS AMA CONHECENDO VOCÊ</a:t>
            </a:r>
            <a:endParaRPr lang="pt-BR" sz="3200" b="1" dirty="0"/>
          </a:p>
        </p:txBody>
      </p:sp>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323528" y="625252"/>
            <a:ext cx="2952328" cy="2062103"/>
          </a:xfrm>
          <a:prstGeom prst="rect">
            <a:avLst/>
          </a:prstGeom>
          <a:noFill/>
        </p:spPr>
        <p:txBody>
          <a:bodyPr wrap="square" rtlCol="0">
            <a:spAutoFit/>
          </a:bodyPr>
          <a:lstStyle/>
          <a:p>
            <a:pPr algn="ctr"/>
            <a:r>
              <a:rPr lang="pt-BR" sz="3200" b="1" dirty="0" smtClean="0"/>
              <a:t>JESUS AMA CONHECENDO O SIGNIFICADO DO AMOR</a:t>
            </a:r>
            <a:endParaRPr lang="pt-BR" sz="3200" b="1" dirty="0"/>
          </a:p>
        </p:txBody>
      </p:sp>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004048" y="1273324"/>
            <a:ext cx="2952328" cy="2554545"/>
          </a:xfrm>
          <a:prstGeom prst="rect">
            <a:avLst/>
          </a:prstGeom>
          <a:noFill/>
        </p:spPr>
        <p:txBody>
          <a:bodyPr wrap="square" rtlCol="0">
            <a:spAutoFit/>
          </a:bodyPr>
          <a:lstStyle/>
          <a:p>
            <a:pPr algn="ctr"/>
            <a:r>
              <a:rPr lang="pt-BR" sz="3200" b="1" dirty="0" smtClean="0"/>
              <a:t>JESUS AMA CONHECENDO O FINAL DA HISTÓRIA DE AMOR</a:t>
            </a:r>
            <a:endParaRPr lang="pt-BR" sz="3200" b="1" dirty="0"/>
          </a:p>
        </p:txBody>
      </p:sp>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2483768" y="769268"/>
            <a:ext cx="5184576" cy="1754326"/>
          </a:xfrm>
          <a:prstGeom prst="rect">
            <a:avLst/>
          </a:prstGeom>
          <a:noFill/>
        </p:spPr>
        <p:txBody>
          <a:bodyPr wrap="square" rtlCol="0">
            <a:spAutoFit/>
          </a:bodyPr>
          <a:lstStyle/>
          <a:p>
            <a:pPr algn="ctr"/>
            <a:r>
              <a:rPr lang="pt-BR" sz="3600" b="1" dirty="0" smtClean="0"/>
              <a:t>Diante de um amor tão grande, qual é o tamanho do nosso amor por Ele?</a:t>
            </a:r>
            <a:endParaRPr lang="pt-BR" sz="3600" b="1" dirty="0"/>
          </a:p>
        </p:txBody>
      </p:sp>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572000" y="1417340"/>
            <a:ext cx="3240360" cy="1815882"/>
          </a:xfrm>
          <a:prstGeom prst="rect">
            <a:avLst/>
          </a:prstGeom>
          <a:noFill/>
        </p:spPr>
        <p:txBody>
          <a:bodyPr wrap="square" rtlCol="0">
            <a:spAutoFit/>
          </a:bodyPr>
          <a:lstStyle/>
          <a:p>
            <a:pPr algn="ctr"/>
            <a:r>
              <a:rPr lang="pt-BR" sz="2800" b="1" dirty="0" smtClean="0"/>
              <a:t>Uma noiva chega a ter 160 batidas por minuto durante o casamento. </a:t>
            </a:r>
            <a:endParaRPr lang="pt-BR" sz="2800" b="1" dirty="0"/>
          </a:p>
        </p:txBody>
      </p:sp>
      <p:sp>
        <p:nvSpPr>
          <p:cNvPr id="3" name="Coração 2"/>
          <p:cNvSpPr/>
          <p:nvPr/>
        </p:nvSpPr>
        <p:spPr>
          <a:xfrm>
            <a:off x="7092280" y="2713484"/>
            <a:ext cx="576064" cy="504056"/>
          </a:xfrm>
          <a:prstGeom prst="hear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pt-BR"/>
          </a:p>
        </p:txBody>
      </p:sp>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3347864" y="1417340"/>
            <a:ext cx="4464496" cy="1815882"/>
          </a:xfrm>
          <a:prstGeom prst="rect">
            <a:avLst/>
          </a:prstGeom>
          <a:noFill/>
        </p:spPr>
        <p:txBody>
          <a:bodyPr wrap="square" rtlCol="0">
            <a:spAutoFit/>
          </a:bodyPr>
          <a:lstStyle/>
          <a:p>
            <a:pPr algn="ctr"/>
            <a:r>
              <a:rPr lang="pt-BR" sz="2800" b="1" dirty="0" smtClean="0"/>
              <a:t>A                           é, sobretudo, porque se trata da realização do sonho de uma vida inteira</a:t>
            </a:r>
            <a:endParaRPr lang="pt-BR" sz="2800" b="1" dirty="0"/>
          </a:p>
        </p:txBody>
      </p:sp>
      <p:sp>
        <p:nvSpPr>
          <p:cNvPr id="4" name="CaixaDeTexto 3"/>
          <p:cNvSpPr txBox="1"/>
          <p:nvPr/>
        </p:nvSpPr>
        <p:spPr>
          <a:xfrm>
            <a:off x="3563888" y="1408629"/>
            <a:ext cx="4248472" cy="584775"/>
          </a:xfrm>
          <a:prstGeom prst="rect">
            <a:avLst/>
          </a:prstGeom>
          <a:noFill/>
        </p:spPr>
        <p:txBody>
          <a:bodyPr wrap="square" rtlCol="0">
            <a:spAutoFit/>
          </a:bodyPr>
          <a:lstStyle/>
          <a:p>
            <a:pPr lvl="2"/>
            <a:r>
              <a:rPr lang="pt-BR" sz="3200" b="1" dirty="0" smtClean="0">
                <a:latin typeface="Arial Black" pitchFamily="34" charset="0"/>
              </a:rPr>
              <a:t>EMOÇÃO</a:t>
            </a:r>
            <a:endParaRPr lang="pt-BR" sz="3200" b="1" dirty="0">
              <a:latin typeface="Arial Black" pitchFamily="34" charset="0"/>
            </a:endParaRPr>
          </a:p>
        </p:txBody>
      </p:sp>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971600" y="553244"/>
            <a:ext cx="6696744" cy="1815882"/>
          </a:xfrm>
          <a:prstGeom prst="rect">
            <a:avLst/>
          </a:prstGeom>
          <a:noFill/>
        </p:spPr>
        <p:txBody>
          <a:bodyPr wrap="square" rtlCol="0">
            <a:spAutoFit/>
          </a:bodyPr>
          <a:lstStyle/>
          <a:p>
            <a:pPr algn="ctr"/>
            <a:r>
              <a:rPr lang="pt-BR" sz="2800" b="1" dirty="0" smtClean="0"/>
              <a:t>O livro do Apocalipse traz várias metáforas de Jesus, que são ilustrações para deixar mais familiar e clara a missão </a:t>
            </a:r>
            <a:r>
              <a:rPr lang="pt-BR" sz="2800" b="1" dirty="0" err="1" smtClean="0"/>
              <a:t>dEle</a:t>
            </a:r>
            <a:r>
              <a:rPr lang="pt-BR" sz="2800" b="1" dirty="0" smtClean="0"/>
              <a:t> nos eventos finais do mundo. </a:t>
            </a:r>
            <a:endParaRPr lang="pt-BR" sz="2800" b="1" dirty="0"/>
          </a:p>
        </p:txBody>
      </p:sp>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3779912" y="3289548"/>
            <a:ext cx="4392488" cy="2246769"/>
          </a:xfrm>
          <a:prstGeom prst="rect">
            <a:avLst/>
          </a:prstGeom>
          <a:noFill/>
        </p:spPr>
        <p:txBody>
          <a:bodyPr wrap="square" rtlCol="0">
            <a:spAutoFit/>
          </a:bodyPr>
          <a:lstStyle/>
          <a:p>
            <a:pPr algn="ctr"/>
            <a:r>
              <a:rPr lang="pt-BR" sz="2800" b="1" dirty="0" smtClean="0"/>
              <a:t>A metáfora noivo-noiva talvez seja a que retrate melhor esse amor impossível de explicar com exemplos aqui da Terra. </a:t>
            </a:r>
            <a:endParaRPr lang="pt-BR" sz="2800" b="1" dirty="0"/>
          </a:p>
        </p:txBody>
      </p:sp>
    </p:spTree>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TotalTime>
  <Words>370</Words>
  <Application>Microsoft Office PowerPoint</Application>
  <PresentationFormat>Apresentação na tela (16:10)</PresentationFormat>
  <Paragraphs>25</Paragraphs>
  <Slides>26</Slides>
  <Notes>0</Notes>
  <HiddenSlides>0</HiddenSlides>
  <MMClips>0</MMClips>
  <ScaleCrop>false</ScaleCrop>
  <HeadingPairs>
    <vt:vector size="4" baseType="variant">
      <vt:variant>
        <vt:lpstr>Tema</vt:lpstr>
      </vt:variant>
      <vt:variant>
        <vt:i4>1</vt:i4>
      </vt:variant>
      <vt:variant>
        <vt:lpstr>Títulos de slides</vt:lpstr>
      </vt:variant>
      <vt:variant>
        <vt:i4>26</vt:i4>
      </vt:variant>
    </vt:vector>
  </HeadingPairs>
  <TitlesOfParts>
    <vt:vector size="27" baseType="lpstr">
      <vt:lpstr>Tema do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Alana</dc:creator>
  <cp:lastModifiedBy>Alana</cp:lastModifiedBy>
  <cp:revision>40</cp:revision>
  <dcterms:created xsi:type="dcterms:W3CDTF">2017-08-21T18:32:43Z</dcterms:created>
  <dcterms:modified xsi:type="dcterms:W3CDTF">2017-09-26T17:57:27Z</dcterms:modified>
</cp:coreProperties>
</file>