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Della Respir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slide" Target="slides/slide21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DellaRespir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igreja romana lhe fornecia uma base sólida para unir as facções beligerantes de gentios e judeus. Paulo aparece desde o início até o fim como um verdadeiro pacificador, [...] ansioso para preservar a paz e a verdade sem sacrificar os princípios do evangelho.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apóstolo atinge o clímax de sua apresentação quando ele escreve que Deus tem "misericórdia de todos" (ou seja, tanto dos judeus como os gentios. Romanos 11: 32, cf. : 16, 17, 3: 22, 23)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775125" y="451350"/>
            <a:ext cx="71532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— </a:t>
            </a: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terceiro é de caráter teológico.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1" name="Shape 111"/>
          <p:cNvCxnSpPr/>
          <p:nvPr/>
        </p:nvCxnSpPr>
        <p:spPr>
          <a:xfrm>
            <a:off x="1382850" y="1929075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2" name="Shape 112"/>
          <p:cNvSpPr txBox="1"/>
          <p:nvPr/>
        </p:nvSpPr>
        <p:spPr>
          <a:xfrm>
            <a:off x="4133025" y="121617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sentiu a necessidade de estabelecer suas credenciais teológicas e, como resultado, escreveu uma carta descrevendo seus pontos de vista sobre a lógica do evangelho.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Esta foi uma tarefa crucial, </a:t>
            </a:r>
            <a:r>
              <a:rPr b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pois suas batalhas contra alguns judeus cristãos legalistas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, como está relatado em Gálatas e 2 Coríntios, </a:t>
            </a:r>
            <a:r>
              <a:rPr b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lhe deram a reputação de ser contra a lei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, e mesmo contra os judeus.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775125" y="451350"/>
            <a:ext cx="71532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º ASSUNTO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principais temas do livro de 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1349625" y="3503625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4" name="Shape 124"/>
          <p:cNvSpPr/>
          <p:nvPr/>
        </p:nvSpPr>
        <p:spPr>
          <a:xfrm>
            <a:off x="3323300" y="977050"/>
            <a:ext cx="1959900" cy="4803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Quando perguntado qual é a principal contribuição da epístola aos Romanos, a primeira coisa que os teólogos rapidamente respondem é que o livro de Romanos provê uma significativa ajuda na compreensão cristã da Salvação.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Temos que ressaltar que a discussão de temas teológicos na Epístola aos Romanos se desenvolve dentro de um contexto histórico tenso.</a:t>
            </a:r>
          </a:p>
          <a:p>
            <a:pPr indent="66865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Estes são os principais temas tratados no livro de Romanos: 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AutoNum type="arabicPeriod"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Unidade em Cristo e salvação para todos;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AutoNum type="arabicPeriod"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pecado;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AutoNum type="arabicPeriod"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lei;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AutoNum type="arabicPeriod"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Graça;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5. Justificação por fé;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Nota importante: Enquanto os romanos dedicam três capítulos (de 3 a 5) à justificação, seis capítulos e meio são dedicados (Romanos 6-8, 12-15) ao trabalho de transformação ou santificação que ocorre na vida daqueles que aceitam Cristo.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6. Portanto, o sexto tema é uma vida transformada,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Esperança e segurança.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Nota importante: </a:t>
            </a: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Estes dois assuntos tanto esperança e segurança alcançam o seu ponto culminante em</a:t>
            </a:r>
            <a:b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8: 31-39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Algumas aplicações: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Aprendemos no estudo desta semana três coisas notáveis ​​sobre a experiência dos cristãos romanos: </a:t>
            </a:r>
            <a:b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●"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Eles eram cheios de bondade.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●"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Cheios de todo o conhecimento.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●"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Eles eram capazes de admoestar uns aos outros.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pensar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Finalmente, Paulo chegou a Roma no final de sua terceira viagem missionária. Mas  desta vez chegou como prisioneiro, Deus tinha uma outra maneira de levar o evangelho, não por causa de seus sermões ou suas palavras, mas pelas suas correntes.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Como diz em Filipenses 1:14, </a:t>
            </a:r>
            <a:r>
              <a:rPr b="1"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"e a maioria dos irmãos, estimulados no Senhor por minhas algemas, ousam falar com mais desassombro a palavra de Deus."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97275" y="431850"/>
            <a:ext cx="70758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Era o ano 58 dC. Paulo estava em Corinto, pensando em sua próxima jornada missionária. Agora sua mente se concentraria em Jerusalém, Roma e Espanha.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comunidade cristã de Roma era composta de conversos judeus e gentios.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6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Enquanto você tiver liberdade, pregue a Palavra por meio de suas palavras e atos.</a:t>
            </a:r>
            <a:r>
              <a:rPr lang="pt-BR" sz="6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i="1"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97275" y="431850"/>
            <a:ext cx="70923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Não se sabe exatamente quem fundou a igreja em Roma.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Provavelmente foi iniciado por um grupo de judeus e prosélitos do judaísmo, que moravam em Roma.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Eles poderiam ter ouvido a pregação de Pedro durante a festa do Pentecostes em Jerusalém (Atos 2:10)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97275" y="431850"/>
            <a:ext cx="7020300" cy="4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1:11 diz: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“Porque muito desejo ver-vos”</a:t>
            </a:r>
            <a:r>
              <a:rPr b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queria se encontrar pessoalmente com eles, não há dúvida de que o toque pessoal é a melhor maneira de se comunicar. Podemos telefonar, mandar e-mail, mensagem de texto e até mesmo falar por chamada de vídeo; porém, face a face, corpo a corpo, é a melhor forma de comunicação.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797275" y="451350"/>
            <a:ext cx="76020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Nesta primeira lição:</a:t>
            </a:r>
            <a:b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O apóstolo Paulo em Roma,</a:t>
            </a: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 discutiremos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 assuntos: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775125" y="451350"/>
            <a:ext cx="71532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1º ASSUNTO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b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propósito</a:t>
            </a:r>
            <a:r>
              <a:rPr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da Epístola aos </a:t>
            </a: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livro de Romanos tem pelo menos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 </a:t>
            </a: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objetivos: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139250" y="359587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1382850" y="2767275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1" name="Shape 81"/>
          <p:cNvSpPr/>
          <p:nvPr/>
        </p:nvSpPr>
        <p:spPr>
          <a:xfrm>
            <a:off x="3388400" y="427625"/>
            <a:ext cx="1959900" cy="4803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775125" y="451350"/>
            <a:ext cx="71532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— O primeiro é de natureza prática.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7" name="Shape 87"/>
          <p:cNvCxnSpPr/>
          <p:nvPr/>
        </p:nvCxnSpPr>
        <p:spPr>
          <a:xfrm>
            <a:off x="1382850" y="1929075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8" name="Shape 88"/>
          <p:cNvSpPr txBox="1"/>
          <p:nvPr/>
        </p:nvSpPr>
        <p:spPr>
          <a:xfrm>
            <a:off x="4133025" y="121617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estava em um ponto crítico em seu ministério. Sua obra de evangelização já havia coberto as províncias romanas da Galácia, da Ásia, da Macedônia e da Acaia, e agora estava se preparando para concentrar seu ministério na Espanha.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 obviamente poderia ter ido a Espanha sem parar em Roma, mas ele esperava que os cristãos romanos garantiriam seu apoio, assim como os cristãos de Antioquía fizeram durante sua primeira jornada missionária. Daí o seu chamado para ajudá-lo na sua missão na Espanha. (Romanos 15:24)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775125" y="451350"/>
            <a:ext cx="71532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— </a:t>
            </a:r>
            <a:r>
              <a:rPr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segundo objetivo é de natureza estratégica;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1382850" y="2157675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0" name="Shape 100"/>
          <p:cNvSpPr txBox="1"/>
          <p:nvPr/>
        </p:nvSpPr>
        <p:spPr>
          <a:xfrm>
            <a:off x="4133025" y="144477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