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1" r:id="rId6"/>
    <p:sldId id="260" r:id="rId7"/>
    <p:sldId id="261" r:id="rId8"/>
    <p:sldId id="282" r:id="rId9"/>
    <p:sldId id="262" r:id="rId10"/>
    <p:sldId id="279" r:id="rId11"/>
    <p:sldId id="283" r:id="rId12"/>
    <p:sldId id="264" r:id="rId13"/>
    <p:sldId id="280" r:id="rId14"/>
    <p:sldId id="284" r:id="rId15"/>
    <p:sldId id="266" r:id="rId16"/>
    <p:sldId id="285" r:id="rId17"/>
    <p:sldId id="278" r:id="rId18"/>
    <p:sldId id="267" r:id="rId19"/>
    <p:sldId id="286" r:id="rId20"/>
    <p:sldId id="269" r:id="rId21"/>
    <p:sldId id="276" r:id="rId22"/>
    <p:sldId id="287" r:id="rId23"/>
    <p:sldId id="270" r:id="rId24"/>
    <p:sldId id="271" r:id="rId25"/>
    <p:sldId id="288" r:id="rId26"/>
    <p:sldId id="272" r:id="rId27"/>
    <p:sldId id="273" r:id="rId28"/>
    <p:sldId id="274" r:id="rId29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2003"/>
    <a:srgbClr val="673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02" y="-16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00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21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82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7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4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88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979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0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604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24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02063" y="1561356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“Que danos se produzem na família pelo proferir palavras </a:t>
            </a:r>
            <a:r>
              <a:rPr lang="pt-BR" sz="2400" b="1" dirty="0" smtClean="0">
                <a:solidFill>
                  <a:srgbClr val="432003"/>
                </a:solidFill>
              </a:rPr>
              <a:t>impacientes, pois </a:t>
            </a:r>
            <a:r>
              <a:rPr lang="pt-BR" sz="2400" b="1" dirty="0">
                <a:solidFill>
                  <a:srgbClr val="432003"/>
                </a:solidFill>
              </a:rPr>
              <a:t>o falar impaciente de um leva o outro a retrucar no </a:t>
            </a:r>
            <a:r>
              <a:rPr lang="pt-BR" sz="2400" b="1" dirty="0" smtClean="0">
                <a:solidFill>
                  <a:srgbClr val="432003"/>
                </a:solidFill>
              </a:rPr>
              <a:t>mesmo _______________</a:t>
            </a:r>
            <a:r>
              <a:rPr lang="pt-BR" sz="2400" b="1" dirty="0">
                <a:solidFill>
                  <a:srgbClr val="432003"/>
                </a:solidFill>
              </a:rPr>
              <a:t>e </a:t>
            </a:r>
            <a:r>
              <a:rPr lang="pt-BR" sz="2400" b="1" dirty="0" smtClean="0">
                <a:solidFill>
                  <a:srgbClr val="432003"/>
                </a:solidFill>
              </a:rPr>
              <a:t>_________________! </a:t>
            </a:r>
            <a:r>
              <a:rPr lang="pt-BR" sz="2400" b="1" dirty="0">
                <a:solidFill>
                  <a:srgbClr val="432003"/>
                </a:solidFill>
              </a:rPr>
              <a:t>Vêm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então palavras de retaliação, de justificação pessoal, e é mediante tais </a:t>
            </a:r>
            <a:r>
              <a:rPr lang="pt-BR" sz="2400" b="1" dirty="0" smtClean="0">
                <a:solidFill>
                  <a:srgbClr val="432003"/>
                </a:solidFill>
              </a:rPr>
              <a:t>palavras que </a:t>
            </a:r>
            <a:r>
              <a:rPr lang="pt-BR" sz="2400" b="1" dirty="0">
                <a:solidFill>
                  <a:srgbClr val="432003"/>
                </a:solidFill>
              </a:rPr>
              <a:t>um jugo pesado e doloroso é feito para o seu pescoço, pois </a:t>
            </a:r>
            <a:r>
              <a:rPr lang="pt-BR" sz="2400" b="1" dirty="0" smtClean="0">
                <a:solidFill>
                  <a:srgbClr val="432003"/>
                </a:solidFill>
              </a:rPr>
              <a:t>todas essas </a:t>
            </a:r>
            <a:r>
              <a:rPr lang="pt-BR" sz="2400" b="1" dirty="0">
                <a:solidFill>
                  <a:srgbClr val="432003"/>
                </a:solidFill>
              </a:rPr>
              <a:t>palavras amargas retornarão como uma terrível colheita para </a:t>
            </a:r>
            <a:r>
              <a:rPr lang="pt-BR" sz="2400" b="1" dirty="0" smtClean="0">
                <a:solidFill>
                  <a:srgbClr val="432003"/>
                </a:solidFill>
              </a:rPr>
              <a:t>sua alma</a:t>
            </a:r>
            <a:r>
              <a:rPr lang="pt-BR" sz="2400" b="1" dirty="0">
                <a:solidFill>
                  <a:srgbClr val="432003"/>
                </a:solidFill>
              </a:rPr>
              <a:t>.” - {2MCP 118.2}</a:t>
            </a:r>
          </a:p>
        </p:txBody>
      </p:sp>
    </p:spTree>
    <p:extLst>
      <p:ext uri="{BB962C8B-B14F-4D97-AF65-F5344CB8AC3E}">
        <p14:creationId xmlns:p14="http://schemas.microsoft.com/office/powerpoint/2010/main" val="29537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02063" y="1561356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“Que danos se produzem na família pelo proferir palavras </a:t>
            </a:r>
            <a:r>
              <a:rPr lang="pt-BR" sz="2400" b="1" dirty="0" smtClean="0">
                <a:solidFill>
                  <a:srgbClr val="432003"/>
                </a:solidFill>
              </a:rPr>
              <a:t>impacientes, pois </a:t>
            </a:r>
            <a:r>
              <a:rPr lang="pt-BR" sz="2400" b="1" dirty="0">
                <a:solidFill>
                  <a:srgbClr val="432003"/>
                </a:solidFill>
              </a:rPr>
              <a:t>o falar impaciente de um leva o outro a retrucar no </a:t>
            </a:r>
            <a:r>
              <a:rPr lang="pt-BR" sz="2400" b="1" dirty="0" smtClean="0">
                <a:solidFill>
                  <a:srgbClr val="432003"/>
                </a:solidFill>
              </a:rPr>
              <a:t>mesmo _______________</a:t>
            </a:r>
            <a:r>
              <a:rPr lang="pt-BR" sz="2400" b="1" dirty="0">
                <a:solidFill>
                  <a:srgbClr val="432003"/>
                </a:solidFill>
              </a:rPr>
              <a:t>e </a:t>
            </a:r>
            <a:r>
              <a:rPr lang="pt-BR" sz="2400" b="1" dirty="0" smtClean="0">
                <a:solidFill>
                  <a:srgbClr val="432003"/>
                </a:solidFill>
              </a:rPr>
              <a:t>_________________! </a:t>
            </a:r>
            <a:r>
              <a:rPr lang="pt-BR" sz="2400" b="1" dirty="0">
                <a:solidFill>
                  <a:srgbClr val="432003"/>
                </a:solidFill>
              </a:rPr>
              <a:t>Vêm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então palavras de retaliação, de justificação pessoal, e é mediante tais </a:t>
            </a:r>
            <a:r>
              <a:rPr lang="pt-BR" sz="2400" b="1" dirty="0" smtClean="0">
                <a:solidFill>
                  <a:srgbClr val="432003"/>
                </a:solidFill>
              </a:rPr>
              <a:t>palavras que </a:t>
            </a:r>
            <a:r>
              <a:rPr lang="pt-BR" sz="2400" b="1" dirty="0">
                <a:solidFill>
                  <a:srgbClr val="432003"/>
                </a:solidFill>
              </a:rPr>
              <a:t>um jugo pesado e doloroso é feito para o seu pescoço, pois </a:t>
            </a:r>
            <a:r>
              <a:rPr lang="pt-BR" sz="2400" b="1" dirty="0" smtClean="0">
                <a:solidFill>
                  <a:srgbClr val="432003"/>
                </a:solidFill>
              </a:rPr>
              <a:t>todas essas </a:t>
            </a:r>
            <a:r>
              <a:rPr lang="pt-BR" sz="2400" b="1" dirty="0">
                <a:solidFill>
                  <a:srgbClr val="432003"/>
                </a:solidFill>
              </a:rPr>
              <a:t>palavras amargas retornarão como uma terrível colheita para </a:t>
            </a:r>
            <a:r>
              <a:rPr lang="pt-BR" sz="2400" b="1" dirty="0" smtClean="0">
                <a:solidFill>
                  <a:srgbClr val="432003"/>
                </a:solidFill>
              </a:rPr>
              <a:t>sua alma</a:t>
            </a:r>
            <a:r>
              <a:rPr lang="pt-BR" sz="2400" b="1" dirty="0">
                <a:solidFill>
                  <a:srgbClr val="432003"/>
                </a:solidFill>
              </a:rPr>
              <a:t>.” - {2MCP 118.2}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691680" y="2259061"/>
            <a:ext cx="329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espírito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507643" y="2259061"/>
            <a:ext cx="329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maneira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74714" y="2425452"/>
            <a:ext cx="7040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O que acontece quando os pais explodem em ira na frente da 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criança? 2MCP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, 119:1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0" y="2320545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0722" y="2210588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23528" y="1633364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“Um pai ou mãe dá vazão ao temperamento diante da criança e depois </a:t>
            </a:r>
            <a:r>
              <a:rPr lang="pt-BR" sz="2400" b="1" dirty="0" smtClean="0">
                <a:solidFill>
                  <a:srgbClr val="432003"/>
                </a:solidFill>
              </a:rPr>
              <a:t>se admira </a:t>
            </a:r>
            <a:r>
              <a:rPr lang="pt-BR" sz="2400" b="1" dirty="0">
                <a:solidFill>
                  <a:srgbClr val="432003"/>
                </a:solidFill>
              </a:rPr>
              <a:t>de que a criança seja de tão difícil controle. Mas que eles </a:t>
            </a:r>
            <a:r>
              <a:rPr lang="pt-BR" sz="2400" b="1" dirty="0" smtClean="0">
                <a:solidFill>
                  <a:srgbClr val="432003"/>
                </a:solidFill>
              </a:rPr>
              <a:t>poderiam esperar</a:t>
            </a:r>
            <a:r>
              <a:rPr lang="pt-BR" sz="2400" b="1" dirty="0">
                <a:solidFill>
                  <a:srgbClr val="432003"/>
                </a:solidFill>
              </a:rPr>
              <a:t>? As crianças são ligeiras em imitar, e a criança está apenas </a:t>
            </a:r>
            <a:r>
              <a:rPr lang="pt-BR" sz="2400" b="1" dirty="0" smtClean="0">
                <a:solidFill>
                  <a:srgbClr val="432003"/>
                </a:solidFill>
              </a:rPr>
              <a:t>pondo em </a:t>
            </a:r>
            <a:r>
              <a:rPr lang="pt-BR" sz="2400" b="1" dirty="0">
                <a:solidFill>
                  <a:srgbClr val="432003"/>
                </a:solidFill>
              </a:rPr>
              <a:t>_________________ as lições que lhe foram ensinadas pelos pais </a:t>
            </a:r>
            <a:r>
              <a:rPr lang="pt-BR" sz="2400" b="1" dirty="0" smtClean="0">
                <a:solidFill>
                  <a:srgbClr val="432003"/>
                </a:solidFill>
              </a:rPr>
              <a:t>em suas </a:t>
            </a:r>
            <a:r>
              <a:rPr lang="pt-BR" sz="2400" b="1" dirty="0">
                <a:solidFill>
                  <a:srgbClr val="432003"/>
                </a:solidFill>
              </a:rPr>
              <a:t>_________________________de ira.” - {2MCP 119.1}</a:t>
            </a:r>
          </a:p>
        </p:txBody>
      </p:sp>
    </p:spTree>
    <p:extLst>
      <p:ext uri="{BB962C8B-B14F-4D97-AF65-F5344CB8AC3E}">
        <p14:creationId xmlns:p14="http://schemas.microsoft.com/office/powerpoint/2010/main" val="274725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23528" y="1633364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“Um pai ou mãe dá vazão ao temperamento diante da criança e depois </a:t>
            </a:r>
            <a:r>
              <a:rPr lang="pt-BR" sz="2400" b="1" dirty="0" smtClean="0">
                <a:solidFill>
                  <a:srgbClr val="432003"/>
                </a:solidFill>
              </a:rPr>
              <a:t>se admira </a:t>
            </a:r>
            <a:r>
              <a:rPr lang="pt-BR" sz="2400" b="1" dirty="0">
                <a:solidFill>
                  <a:srgbClr val="432003"/>
                </a:solidFill>
              </a:rPr>
              <a:t>de que a criança seja de tão difícil controle. Mas que eles </a:t>
            </a:r>
            <a:r>
              <a:rPr lang="pt-BR" sz="2400" b="1" dirty="0" smtClean="0">
                <a:solidFill>
                  <a:srgbClr val="432003"/>
                </a:solidFill>
              </a:rPr>
              <a:t>poderiam esperar</a:t>
            </a:r>
            <a:r>
              <a:rPr lang="pt-BR" sz="2400" b="1" dirty="0">
                <a:solidFill>
                  <a:srgbClr val="432003"/>
                </a:solidFill>
              </a:rPr>
              <a:t>? As crianças são ligeiras em imitar, e a criança está apenas </a:t>
            </a:r>
            <a:r>
              <a:rPr lang="pt-BR" sz="2400" b="1" dirty="0" smtClean="0">
                <a:solidFill>
                  <a:srgbClr val="432003"/>
                </a:solidFill>
              </a:rPr>
              <a:t>pondo em </a:t>
            </a:r>
            <a:r>
              <a:rPr lang="pt-BR" sz="2400" b="1" dirty="0">
                <a:solidFill>
                  <a:srgbClr val="432003"/>
                </a:solidFill>
              </a:rPr>
              <a:t>_________________ as lições que lhe foram ensinadas pelos pais </a:t>
            </a:r>
            <a:r>
              <a:rPr lang="pt-BR" sz="2400" b="1" dirty="0" smtClean="0">
                <a:solidFill>
                  <a:srgbClr val="432003"/>
                </a:solidFill>
              </a:rPr>
              <a:t>em suas </a:t>
            </a:r>
            <a:r>
              <a:rPr lang="pt-BR" sz="2400" b="1" dirty="0">
                <a:solidFill>
                  <a:srgbClr val="432003"/>
                </a:solidFill>
              </a:rPr>
              <a:t>_________________________de ira.” - {2MCP 119.1}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292080" y="2641476"/>
            <a:ext cx="329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 smtClean="0">
                <a:solidFill>
                  <a:srgbClr val="FF0000"/>
                </a:solidFill>
              </a:rPr>
              <a:t>prática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475656" y="3406593"/>
            <a:ext cx="329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 smtClean="0">
                <a:solidFill>
                  <a:srgbClr val="FF0000"/>
                </a:solidFill>
              </a:rPr>
              <a:t>explosões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1687369"/>
            <a:ext cx="733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Qual deve ser a postura dos pais ao disciplinarem seus 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filhos? 2MCP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, 119:2.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1527297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1417340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01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489348"/>
            <a:ext cx="84249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“É possível que vocês tenham que castigar seu filho com vara. Isto às vezes é necessário. Porém, nunca, ____________________, batam nele com _______________. Corrigi-lo assim é cometer dois erros na tentativa de curá-lo. Adiem a ________________________até que tenham conversado consigo mesmos e com Deus. Perguntem a si mesmos: Submeti minha vontade à vontade de Deus? Estou na posição em que Ele me possa controlar? Peçam a Deus que os perdoe por transmitir a seu filho um temperamento de tão difícil. Peçam-lhe que lhes dê _________________________para que possam lidar com seu filho desencaminhado de modo que o atraia para mais perto de vocês e de seu Pai celestial.” - {2MCP 119.2} </a:t>
            </a:r>
            <a:endParaRPr lang="pt-BR" sz="20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7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489348"/>
            <a:ext cx="84249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“É possível que vocês tenham que castigar seu filho com vara. Isto às vezes é necessário. Porém, nunca, ____________________, batam nele com _______________. Corrigi-lo assim é cometer dois erros na tentativa de curá-lo. Adiem a ________________________até que tenham conversado consigo mesmos e com Deus. Perguntem a si mesmos: Submeti minha vontade à vontade de Deus? Estou na posição em que Ele me possa controlar? Peçam a Deus que os perdoe por transmitir a seu filho um temperamento de tão difícil. Peçam-lhe que lhes dê _________________________para que possam lidar com seu filho desencaminhado de modo que o atraia para mais perto de vocês e de seu Pai celestial.” - {2MCP 119.2} </a:t>
            </a:r>
            <a:endParaRPr lang="pt-BR" sz="20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419872" y="1705372"/>
            <a:ext cx="329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 smtClean="0">
                <a:solidFill>
                  <a:srgbClr val="FF0000"/>
                </a:solidFill>
              </a:rPr>
              <a:t>jamais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1974183"/>
            <a:ext cx="329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smtClean="0">
                <a:solidFill>
                  <a:srgbClr val="FF0000"/>
                </a:solidFill>
              </a:rPr>
              <a:t>ira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646733" y="2334280"/>
            <a:ext cx="329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 smtClean="0">
                <a:solidFill>
                  <a:srgbClr val="FF0000"/>
                </a:solidFill>
              </a:rPr>
              <a:t>punição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961270" y="3505572"/>
            <a:ext cx="329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 smtClean="0">
                <a:solidFill>
                  <a:srgbClr val="FF0000"/>
                </a:solidFill>
              </a:rPr>
              <a:t>sabedoria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7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31952" y="1677459"/>
            <a:ext cx="733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Como Cristo trata a ira? 2MCP, 120:2.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82" y="1325751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2234" y="1215794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80082" y="2883048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“...Cristo trata a ira como_________________________. Palavras </a:t>
            </a:r>
            <a:r>
              <a:rPr lang="pt-BR" sz="2400" b="1" dirty="0" smtClean="0">
                <a:solidFill>
                  <a:srgbClr val="432003"/>
                </a:solidFill>
              </a:rPr>
              <a:t>ditas de </a:t>
            </a:r>
            <a:r>
              <a:rPr lang="pt-BR" sz="2400" b="1" dirty="0">
                <a:solidFill>
                  <a:srgbClr val="432003"/>
                </a:solidFill>
              </a:rPr>
              <a:t>forma impulsiva são um cheiro de morte para morte. Aquele que </a:t>
            </a:r>
            <a:r>
              <a:rPr lang="pt-BR" sz="2400" b="1" dirty="0" smtClean="0">
                <a:solidFill>
                  <a:srgbClr val="432003"/>
                </a:solidFill>
              </a:rPr>
              <a:t>as profere </a:t>
            </a:r>
            <a:r>
              <a:rPr lang="pt-BR" sz="2400" b="1" dirty="0">
                <a:solidFill>
                  <a:srgbClr val="432003"/>
                </a:solidFill>
              </a:rPr>
              <a:t>não está cooperando com Deus para salvar seus semelhantes...” </a:t>
            </a:r>
            <a:r>
              <a:rPr lang="pt-BR" sz="2400" b="1" dirty="0" smtClean="0">
                <a:solidFill>
                  <a:srgbClr val="432003"/>
                </a:solidFill>
              </a:rPr>
              <a:t>- {</a:t>
            </a:r>
            <a:r>
              <a:rPr lang="pt-BR" sz="2400" b="1" dirty="0">
                <a:solidFill>
                  <a:srgbClr val="432003"/>
                </a:solidFill>
              </a:rPr>
              <a:t>2MCP 120.2}</a:t>
            </a:r>
          </a:p>
        </p:txBody>
      </p:sp>
    </p:spTree>
    <p:extLst>
      <p:ext uri="{BB962C8B-B14F-4D97-AF65-F5344CB8AC3E}">
        <p14:creationId xmlns:p14="http://schemas.microsoft.com/office/powerpoint/2010/main" val="33282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31952" y="1677459"/>
            <a:ext cx="733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Como Cristo trata a ira? 2MCP, 120:2.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82" y="1325751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2234" y="1215794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80082" y="2883048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“...Cristo trata a ira como_________________________. Palavras </a:t>
            </a:r>
            <a:r>
              <a:rPr lang="pt-BR" sz="2400" b="1" dirty="0" smtClean="0">
                <a:solidFill>
                  <a:srgbClr val="432003"/>
                </a:solidFill>
              </a:rPr>
              <a:t>ditas de </a:t>
            </a:r>
            <a:r>
              <a:rPr lang="pt-BR" sz="2400" b="1" dirty="0">
                <a:solidFill>
                  <a:srgbClr val="432003"/>
                </a:solidFill>
              </a:rPr>
              <a:t>forma impulsiva são um cheiro de morte para morte. Aquele que </a:t>
            </a:r>
            <a:r>
              <a:rPr lang="pt-BR" sz="2400" b="1" dirty="0" smtClean="0">
                <a:solidFill>
                  <a:srgbClr val="432003"/>
                </a:solidFill>
              </a:rPr>
              <a:t>as profere </a:t>
            </a:r>
            <a:r>
              <a:rPr lang="pt-BR" sz="2400" b="1" dirty="0">
                <a:solidFill>
                  <a:srgbClr val="432003"/>
                </a:solidFill>
              </a:rPr>
              <a:t>não está cooperando com Deus para salvar seus semelhantes...” </a:t>
            </a:r>
            <a:r>
              <a:rPr lang="pt-BR" sz="2400" b="1" dirty="0" smtClean="0">
                <a:solidFill>
                  <a:srgbClr val="432003"/>
                </a:solidFill>
              </a:rPr>
              <a:t>- {</a:t>
            </a:r>
            <a:r>
              <a:rPr lang="pt-BR" sz="2400" b="1" dirty="0">
                <a:solidFill>
                  <a:srgbClr val="432003"/>
                </a:solidFill>
              </a:rPr>
              <a:t>2MCP 120.2}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779912" y="2785492"/>
            <a:ext cx="329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homicídio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2209428"/>
            <a:ext cx="733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Qual o conselho dado pelo Espirito de Profecia sobre quando 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você está 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irado? 2MCP, 121:4.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14510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1904553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705372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“...Mas a ira que encontra o_________________________, bem depressa se extingue. O cristão deve __________________ a língua, resolvendo firmemente não falar palavras ásperas, impacientes. Com a língua refreada, poderá ser vitorioso, cada vez que for chamado a passar por uma provação da paciência.” - {2MCP 121.4}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2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705372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“...Mas a ira que encontra o_________________________, bem depressa se extingue. O cristão deve __________________ a língua, resolvendo firmemente não falar palavras ásperas, impacientes. Com a língua refreada, poderá ser vitorioso, cada vez que for chamado a passar por uma provação da paciência.” - {2MCP 121.4}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427984" y="1614200"/>
            <a:ext cx="329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 smtClean="0">
                <a:solidFill>
                  <a:srgbClr val="FF0000"/>
                </a:solidFill>
              </a:rPr>
              <a:t>silêncio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220072" y="1993404"/>
            <a:ext cx="329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 smtClean="0">
                <a:solidFill>
                  <a:srgbClr val="FF0000"/>
                </a:solidFill>
              </a:rPr>
              <a:t>refrear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2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20391" y="2024963"/>
            <a:ext cx="70560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Qual o cuidado que deve ter quem luta para subjugar seus 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defeitos naturais 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de caráter? 2MCP, 122:2.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24963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79824" y="1915006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0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561356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“Os que lutam para subjugar seus naturais defeitos de caráter não </a:t>
            </a:r>
            <a:r>
              <a:rPr lang="pt-BR" sz="2400" b="1" dirty="0" smtClean="0"/>
              <a:t>podem ser </a:t>
            </a:r>
            <a:r>
              <a:rPr lang="pt-BR" sz="2400" b="1" dirty="0"/>
              <a:t>coroados, a menos que lutem legitimamente; mas os que </a:t>
            </a:r>
            <a:r>
              <a:rPr lang="pt-BR" sz="2400" b="1" dirty="0" smtClean="0"/>
              <a:t>forem </a:t>
            </a:r>
            <a:r>
              <a:rPr lang="pt-BR" sz="2400" b="1" dirty="0"/>
              <a:t>muitas vezes encontrados em_________________________, lutando pela ______________________que vem do alto, esses se tornarão </a:t>
            </a:r>
            <a:endParaRPr lang="pt-BR" sz="2400" b="1" dirty="0" smtClean="0"/>
          </a:p>
          <a:p>
            <a:pPr algn="ctr"/>
            <a:r>
              <a:rPr lang="pt-BR" sz="2400" b="1" dirty="0" smtClean="0"/>
              <a:t>semelhantes </a:t>
            </a:r>
            <a:r>
              <a:rPr lang="pt-BR" sz="2400" b="1" dirty="0"/>
              <a:t>ao divino. Maneiras rudes, temperamento incontrolável, </a:t>
            </a:r>
            <a:r>
              <a:rPr lang="pt-BR" sz="2400" b="1" dirty="0" smtClean="0"/>
              <a:t>serão </a:t>
            </a:r>
            <a:r>
              <a:rPr lang="pt-BR" sz="2400" b="1" dirty="0"/>
              <a:t>levados à obediência da lei divina.” </a:t>
            </a:r>
          </a:p>
          <a:p>
            <a:pPr algn="ctr"/>
            <a:r>
              <a:rPr lang="pt-BR" sz="2400" b="1" dirty="0" smtClean="0"/>
              <a:t>{</a:t>
            </a:r>
            <a:r>
              <a:rPr lang="pt-BR" sz="2400" b="1" dirty="0"/>
              <a:t>2MCP 122.2}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561356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“Os que lutam para subjugar seus naturais defeitos de caráter não </a:t>
            </a:r>
            <a:r>
              <a:rPr lang="pt-BR" sz="2400" b="1" dirty="0" smtClean="0"/>
              <a:t>podem ser </a:t>
            </a:r>
            <a:r>
              <a:rPr lang="pt-BR" sz="2400" b="1" dirty="0"/>
              <a:t>coroados, a menos que lutem legitimamente; mas os que </a:t>
            </a:r>
            <a:r>
              <a:rPr lang="pt-BR" sz="2400" b="1" dirty="0" smtClean="0"/>
              <a:t>forem </a:t>
            </a:r>
            <a:r>
              <a:rPr lang="pt-BR" sz="2400" b="1" dirty="0"/>
              <a:t>muitas vezes encontrados em_________________________, lutando pela ______________________que vem do alto, esses se tornarão </a:t>
            </a:r>
            <a:endParaRPr lang="pt-BR" sz="2400" b="1" dirty="0" smtClean="0"/>
          </a:p>
          <a:p>
            <a:pPr algn="ctr"/>
            <a:r>
              <a:rPr lang="pt-BR" sz="2400" b="1" dirty="0" smtClean="0"/>
              <a:t>semelhantes </a:t>
            </a:r>
            <a:r>
              <a:rPr lang="pt-BR" sz="2400" b="1" dirty="0"/>
              <a:t>ao divino. Maneiras rudes, temperamento incontrolável, </a:t>
            </a:r>
            <a:r>
              <a:rPr lang="pt-BR" sz="2400" b="1" dirty="0" smtClean="0"/>
              <a:t>serão </a:t>
            </a:r>
            <a:r>
              <a:rPr lang="pt-BR" sz="2400" b="1" dirty="0"/>
              <a:t>levados à obediência da lei divina.” </a:t>
            </a:r>
          </a:p>
          <a:p>
            <a:pPr algn="ctr"/>
            <a:r>
              <a:rPr lang="pt-BR" sz="2400" b="1" dirty="0" smtClean="0"/>
              <a:t>{</a:t>
            </a:r>
            <a:r>
              <a:rPr lang="pt-BR" sz="2400" b="1" dirty="0"/>
              <a:t>2MCP 122.2}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195736" y="2561630"/>
            <a:ext cx="329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 smtClean="0">
                <a:solidFill>
                  <a:srgbClr val="FF0000"/>
                </a:solidFill>
              </a:rPr>
              <a:t>oração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83568" y="2929508"/>
            <a:ext cx="329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sabedoria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3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2201877"/>
            <a:ext cx="8275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38100" dist="43180" dir="5400000">
                    <a:srgbClr val="000000"/>
                  </a:innerShdw>
                </a:effectLst>
                <a:latin typeface="Arial Black" panose="020B0A04020102020204" pitchFamily="34" charset="0"/>
              </a:rPr>
              <a:t>CONCLUSÃO</a:t>
            </a:r>
            <a:endParaRPr lang="pt-BR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38100" dist="43180" dir="5400000">
                  <a:srgbClr val="000000"/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01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489348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“Não há senão um remédio - firme domínio próprio em todas as </a:t>
            </a:r>
            <a:r>
              <a:rPr lang="pt-BR" sz="2400" b="1" dirty="0" smtClean="0"/>
              <a:t>circunstâncias</a:t>
            </a:r>
            <a:r>
              <a:rPr lang="pt-BR" sz="2400" b="1" dirty="0"/>
              <a:t>. ... Seja esta vida, tão assolada de conflitos e ansiedades, posta em ligação com Cristo, e então não mais o próprio eu, clamará pela </a:t>
            </a:r>
            <a:r>
              <a:rPr lang="pt-BR" sz="2400" b="1" dirty="0" smtClean="0"/>
              <a:t>supremacia</a:t>
            </a:r>
            <a:r>
              <a:rPr lang="pt-BR" sz="2400" b="1" dirty="0"/>
              <a:t>. ... Muitos acalentam a ira, e se enchem de sentimentos de ódio e de vingança. Resista a esses sentimentos errados, e experimentem grande mudança em suas relações com os semelhantes.” </a:t>
            </a:r>
            <a:endParaRPr lang="pt-BR" sz="2400" b="1" dirty="0" smtClean="0"/>
          </a:p>
          <a:p>
            <a:pPr algn="ctr"/>
            <a:r>
              <a:rPr lang="pt-BR" sz="2400" b="1" dirty="0" smtClean="0"/>
              <a:t>(</a:t>
            </a:r>
            <a:r>
              <a:rPr lang="pt-BR" sz="2400" b="1" i="1" dirty="0"/>
              <a:t>Mente, caráter e </a:t>
            </a:r>
            <a:r>
              <a:rPr lang="pt-BR" sz="2400" b="1" i="1" dirty="0" smtClean="0"/>
              <a:t>personalidade</a:t>
            </a:r>
            <a:r>
              <a:rPr lang="pt-BR" sz="2400" b="1" i="1" dirty="0"/>
              <a:t>, vol. II</a:t>
            </a:r>
            <a:r>
              <a:rPr lang="pt-BR" sz="2400" b="1" dirty="0"/>
              <a:t>, p. 122).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9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55576" y="1201316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ATIVIDADE EM FAMÍLIA</a:t>
            </a:r>
            <a:endParaRPr lang="pt-B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403648" y="2569468"/>
            <a:ext cx="33843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Quando perceber que você ficará irado, saia para um lugar tranquilo e tome tempo para orar e pedir domínio próprio. </a:t>
            </a:r>
            <a:endParaRPr lang="pt-BR" sz="2000" b="1" dirty="0">
              <a:solidFill>
                <a:srgbClr val="432003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 rot="276303">
            <a:off x="4860032" y="2301761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Depois </a:t>
            </a:r>
            <a:r>
              <a:rPr lang="pt-BR" sz="2000" b="1" dirty="0"/>
              <a:t>volte e converse com calma com sua família sobre o assunto. </a:t>
            </a:r>
            <a:endParaRPr lang="pt-BR" sz="20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1633364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“Os que, a qualquer suposta provocação, se sentem em liberdade </a:t>
            </a:r>
            <a:r>
              <a:rPr lang="pt-BR" sz="2400" b="1" dirty="0" smtClean="0">
                <a:solidFill>
                  <a:srgbClr val="432003"/>
                </a:solidFill>
              </a:rPr>
              <a:t>de condescender </a:t>
            </a:r>
            <a:r>
              <a:rPr lang="pt-BR" sz="2400" b="1" dirty="0">
                <a:solidFill>
                  <a:srgbClr val="432003"/>
                </a:solidFill>
              </a:rPr>
              <a:t>com a ira ou o ressentimento, estão abrindo o coração a </a:t>
            </a:r>
            <a:r>
              <a:rPr lang="pt-BR" sz="2400" b="1" dirty="0" smtClean="0">
                <a:solidFill>
                  <a:srgbClr val="432003"/>
                </a:solidFill>
              </a:rPr>
              <a:t>Satanás. Amargura </a:t>
            </a:r>
            <a:r>
              <a:rPr lang="pt-BR" sz="2400" b="1" dirty="0">
                <a:solidFill>
                  <a:srgbClr val="432003"/>
                </a:solidFill>
              </a:rPr>
              <a:t>e hostilidade devem ser banidas da alma, se queremos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estar em harmonia com o Céu</a:t>
            </a:r>
            <a:r>
              <a:rPr lang="pt-BR" sz="2400" b="1" dirty="0" smtClean="0">
                <a:solidFill>
                  <a:srgbClr val="432003"/>
                </a:solidFill>
              </a:rPr>
              <a:t>.”</a:t>
            </a:r>
          </a:p>
          <a:p>
            <a:pPr algn="ctr"/>
            <a:r>
              <a:rPr lang="pt-BR" sz="2400" b="1" dirty="0" smtClean="0">
                <a:solidFill>
                  <a:srgbClr val="432003"/>
                </a:solidFill>
              </a:rPr>
              <a:t>(</a:t>
            </a:r>
            <a:r>
              <a:rPr lang="pt-BR" sz="2400" b="1" dirty="0">
                <a:solidFill>
                  <a:srgbClr val="432003"/>
                </a:solidFill>
              </a:rPr>
              <a:t>Mente, caráter e personalidade, vol. II, p. 117)</a:t>
            </a:r>
          </a:p>
        </p:txBody>
      </p:sp>
    </p:spTree>
    <p:extLst>
      <p:ext uri="{BB962C8B-B14F-4D97-AF65-F5344CB8AC3E}">
        <p14:creationId xmlns:p14="http://schemas.microsoft.com/office/powerpoint/2010/main" val="35895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9926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62121" y="1528647"/>
            <a:ext cx="6842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Quando nos tornamos servos do pecado? 2MCPII, 117:2.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5536" y="1325587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95536" y="3073524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“Sois servos daquele a quem obedeceis.” (Rom. 6:16). Se </a:t>
            </a:r>
            <a:r>
              <a:rPr lang="pt-BR" sz="2400" b="1" dirty="0" smtClean="0">
                <a:solidFill>
                  <a:srgbClr val="432003"/>
                </a:solidFill>
              </a:rPr>
              <a:t>_______________ com </a:t>
            </a:r>
            <a:r>
              <a:rPr lang="pt-BR" sz="2400" b="1" dirty="0">
                <a:solidFill>
                  <a:srgbClr val="432003"/>
                </a:solidFill>
              </a:rPr>
              <a:t>a ira, a concupiscência, a cobiça, o ódio, o egoísmo ou outro </a:t>
            </a:r>
            <a:r>
              <a:rPr lang="pt-BR" sz="2400" b="1" dirty="0" smtClean="0">
                <a:solidFill>
                  <a:srgbClr val="432003"/>
                </a:solidFill>
              </a:rPr>
              <a:t>pecado qualquer</a:t>
            </a:r>
            <a:r>
              <a:rPr lang="pt-BR" sz="2400" b="1" dirty="0">
                <a:solidFill>
                  <a:srgbClr val="432003"/>
                </a:solidFill>
              </a:rPr>
              <a:t>, tornamo-nos servos do pecado.” - {2MCP 117.2}</a:t>
            </a:r>
          </a:p>
        </p:txBody>
      </p:sp>
    </p:spTree>
    <p:extLst>
      <p:ext uri="{BB962C8B-B14F-4D97-AF65-F5344CB8AC3E}">
        <p14:creationId xmlns:p14="http://schemas.microsoft.com/office/powerpoint/2010/main" val="40576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9926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62121" y="1528647"/>
            <a:ext cx="6842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Quando nos tornamos servos do pecado? 2MCPII, 117:2.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5536" y="1325587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95536" y="3073524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“Sois servos daquele a quem obedeceis.” (Rom. 6:16). Se </a:t>
            </a:r>
            <a:r>
              <a:rPr lang="pt-BR" sz="2400" b="1" dirty="0" smtClean="0">
                <a:solidFill>
                  <a:srgbClr val="432003"/>
                </a:solidFill>
              </a:rPr>
              <a:t>__________________ </a:t>
            </a:r>
            <a:r>
              <a:rPr lang="pt-BR" sz="2400" b="1" dirty="0" smtClean="0">
                <a:solidFill>
                  <a:srgbClr val="432003"/>
                </a:solidFill>
              </a:rPr>
              <a:t>com </a:t>
            </a:r>
            <a:r>
              <a:rPr lang="pt-BR" sz="2400" b="1" dirty="0">
                <a:solidFill>
                  <a:srgbClr val="432003"/>
                </a:solidFill>
              </a:rPr>
              <a:t>a ira, a concupiscência, a cobiça, o ódio, o egoísmo ou outro </a:t>
            </a:r>
            <a:r>
              <a:rPr lang="pt-BR" sz="2400" b="1" dirty="0" smtClean="0">
                <a:solidFill>
                  <a:srgbClr val="432003"/>
                </a:solidFill>
              </a:rPr>
              <a:t>pecado qualquer</a:t>
            </a:r>
            <a:r>
              <a:rPr lang="pt-BR" sz="2400" b="1" dirty="0">
                <a:solidFill>
                  <a:srgbClr val="432003"/>
                </a:solidFill>
              </a:rPr>
              <a:t>, tornamo-nos servos do pecado.” - {2MCP 117.2}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14437" y="3414400"/>
            <a:ext cx="329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 smtClean="0">
                <a:solidFill>
                  <a:srgbClr val="FF0000"/>
                </a:solidFill>
              </a:rPr>
              <a:t>condescendermos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30974" y="2263433"/>
            <a:ext cx="7045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Que sentimos devemos ter diante do pecado? 2MCP, 117:5.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86518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79824" y="1976561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9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6449" y="1561356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“...Assim, o cristão que vive em harmonia com Deus, possuindo os </a:t>
            </a:r>
            <a:r>
              <a:rPr lang="pt-BR" sz="2400" b="1" dirty="0" smtClean="0">
                <a:solidFill>
                  <a:srgbClr val="432003"/>
                </a:solidFill>
              </a:rPr>
              <a:t>suaves atributos </a:t>
            </a:r>
            <a:r>
              <a:rPr lang="pt-BR" sz="2400" b="1" dirty="0">
                <a:solidFill>
                  <a:srgbClr val="432003"/>
                </a:solidFill>
              </a:rPr>
              <a:t>do amor e da misericórdia, experimentará uma </a:t>
            </a:r>
            <a:r>
              <a:rPr lang="pt-BR" sz="2400" b="1" dirty="0" smtClean="0">
                <a:solidFill>
                  <a:srgbClr val="432003"/>
                </a:solidFill>
              </a:rPr>
              <a:t>justa _____________________ </a:t>
            </a:r>
            <a:r>
              <a:rPr lang="pt-BR" sz="2400" b="1" dirty="0">
                <a:solidFill>
                  <a:srgbClr val="432003"/>
                </a:solidFill>
              </a:rPr>
              <a:t>contra o pecado; mas não agirá por </a:t>
            </a:r>
            <a:r>
              <a:rPr lang="pt-BR" sz="2400" b="1" dirty="0" smtClean="0">
                <a:solidFill>
                  <a:srgbClr val="432003"/>
                </a:solidFill>
              </a:rPr>
              <a:t>impulsos para </a:t>
            </a:r>
            <a:r>
              <a:rPr lang="pt-BR" sz="2400" b="1" dirty="0">
                <a:solidFill>
                  <a:srgbClr val="432003"/>
                </a:solidFill>
              </a:rPr>
              <a:t>injuriar os que injuriam. Mesmo enfrentando os que se </a:t>
            </a:r>
            <a:r>
              <a:rPr lang="pt-BR" sz="2400" b="1" dirty="0" smtClean="0">
                <a:solidFill>
                  <a:srgbClr val="432003"/>
                </a:solidFill>
              </a:rPr>
              <a:t>acham movidos </a:t>
            </a:r>
            <a:r>
              <a:rPr lang="pt-BR" sz="2400" b="1" dirty="0">
                <a:solidFill>
                  <a:srgbClr val="432003"/>
                </a:solidFill>
              </a:rPr>
              <a:t>pelas forças de baixo para manter a falsidade, em Cristo ele </a:t>
            </a:r>
            <a:r>
              <a:rPr lang="pt-BR" sz="2400" b="1" dirty="0" smtClean="0">
                <a:solidFill>
                  <a:srgbClr val="432003"/>
                </a:solidFill>
              </a:rPr>
              <a:t>conservará ainda </a:t>
            </a:r>
            <a:r>
              <a:rPr lang="pt-BR" sz="2400" b="1" dirty="0">
                <a:solidFill>
                  <a:srgbClr val="432003"/>
                </a:solidFill>
              </a:rPr>
              <a:t>a calma e o domínio de si mesmo. ” - {2MCP 117.5}</a:t>
            </a:r>
          </a:p>
        </p:txBody>
      </p:sp>
    </p:spTree>
    <p:extLst>
      <p:ext uri="{BB962C8B-B14F-4D97-AF65-F5344CB8AC3E}">
        <p14:creationId xmlns:p14="http://schemas.microsoft.com/office/powerpoint/2010/main" val="241917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6449" y="1561356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“...Assim, o cristão que vive em harmonia com Deus, possuindo os </a:t>
            </a:r>
            <a:r>
              <a:rPr lang="pt-BR" sz="2400" b="1" dirty="0" smtClean="0">
                <a:solidFill>
                  <a:srgbClr val="432003"/>
                </a:solidFill>
              </a:rPr>
              <a:t>suaves atributos </a:t>
            </a:r>
            <a:r>
              <a:rPr lang="pt-BR" sz="2400" b="1" dirty="0">
                <a:solidFill>
                  <a:srgbClr val="432003"/>
                </a:solidFill>
              </a:rPr>
              <a:t>do amor e da misericórdia, experimentará uma </a:t>
            </a:r>
            <a:r>
              <a:rPr lang="pt-BR" sz="2400" b="1" dirty="0" smtClean="0">
                <a:solidFill>
                  <a:srgbClr val="432003"/>
                </a:solidFill>
              </a:rPr>
              <a:t>justa _____________________ </a:t>
            </a:r>
            <a:r>
              <a:rPr lang="pt-BR" sz="2400" b="1" dirty="0">
                <a:solidFill>
                  <a:srgbClr val="432003"/>
                </a:solidFill>
              </a:rPr>
              <a:t>contra o pecado; mas não agirá por </a:t>
            </a:r>
            <a:r>
              <a:rPr lang="pt-BR" sz="2400" b="1" dirty="0" smtClean="0">
                <a:solidFill>
                  <a:srgbClr val="432003"/>
                </a:solidFill>
              </a:rPr>
              <a:t>impulsos para </a:t>
            </a:r>
            <a:r>
              <a:rPr lang="pt-BR" sz="2400" b="1" dirty="0">
                <a:solidFill>
                  <a:srgbClr val="432003"/>
                </a:solidFill>
              </a:rPr>
              <a:t>injuriar os que injuriam. Mesmo enfrentando os que se </a:t>
            </a:r>
            <a:r>
              <a:rPr lang="pt-BR" sz="2400" b="1" dirty="0" smtClean="0">
                <a:solidFill>
                  <a:srgbClr val="432003"/>
                </a:solidFill>
              </a:rPr>
              <a:t>acham movidos </a:t>
            </a:r>
            <a:r>
              <a:rPr lang="pt-BR" sz="2400" b="1" dirty="0">
                <a:solidFill>
                  <a:srgbClr val="432003"/>
                </a:solidFill>
              </a:rPr>
              <a:t>pelas forças de baixo para manter a falsidade, em Cristo ele </a:t>
            </a:r>
            <a:r>
              <a:rPr lang="pt-BR" sz="2400" b="1" dirty="0" smtClean="0">
                <a:solidFill>
                  <a:srgbClr val="432003"/>
                </a:solidFill>
              </a:rPr>
              <a:t>conservará ainda </a:t>
            </a:r>
            <a:r>
              <a:rPr lang="pt-BR" sz="2400" b="1" dirty="0">
                <a:solidFill>
                  <a:srgbClr val="432003"/>
                </a:solidFill>
              </a:rPr>
              <a:t>a calma e o domínio de si mesmo. ” - {2MCP 117.5}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71600" y="2245811"/>
            <a:ext cx="329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 err="1">
                <a:solidFill>
                  <a:srgbClr val="FF0000"/>
                </a:solidFill>
              </a:rPr>
              <a:t>indignação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5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2112" y="1993404"/>
            <a:ext cx="733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Que danos podem surgir na família ao serem proferidas, 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constantemente, palavras 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impacientes? 2MCP, 118:2.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72584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1962627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10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1460</Words>
  <Application>Microsoft Office PowerPoint</Application>
  <PresentationFormat>Apresentação na tela (16:10)</PresentationFormat>
  <Paragraphs>66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2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Alana</cp:lastModifiedBy>
  <cp:revision>22</cp:revision>
  <dcterms:created xsi:type="dcterms:W3CDTF">2016-12-18T22:29:45Z</dcterms:created>
  <dcterms:modified xsi:type="dcterms:W3CDTF">2016-12-29T12:12:42Z</dcterms:modified>
</cp:coreProperties>
</file>