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0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91" r:id="rId25"/>
    <p:sldId id="292" r:id="rId26"/>
    <p:sldId id="293" r:id="rId27"/>
    <p:sldId id="294" r:id="rId28"/>
    <p:sldId id="295" r:id="rId29"/>
    <p:sldId id="296" r:id="rId30"/>
    <p:sldId id="297" r:id="rId31"/>
    <p:sldId id="298" r:id="rId32"/>
    <p:sldId id="299" r:id="rId33"/>
    <p:sldId id="300" r:id="rId34"/>
    <p:sldId id="301" r:id="rId35"/>
    <p:sldId id="302" r:id="rId36"/>
    <p:sldId id="303" r:id="rId37"/>
    <p:sldId id="304" r:id="rId38"/>
    <p:sldId id="305" r:id="rId39"/>
    <p:sldId id="306" r:id="rId40"/>
    <p:sldId id="307" r:id="rId41"/>
    <p:sldId id="308" r:id="rId42"/>
    <p:sldId id="309" r:id="rId43"/>
    <p:sldId id="310" r:id="rId44"/>
    <p:sldId id="311" r:id="rId45"/>
    <p:sldId id="312" r:id="rId46"/>
    <p:sldId id="313" r:id="rId47"/>
    <p:sldId id="314" r:id="rId48"/>
    <p:sldId id="315" r:id="rId49"/>
    <p:sldId id="316" r:id="rId50"/>
    <p:sldId id="317" r:id="rId51"/>
    <p:sldId id="318" r:id="rId52"/>
    <p:sldId id="319" r:id="rId53"/>
    <p:sldId id="320" r:id="rId54"/>
    <p:sldId id="321" r:id="rId55"/>
    <p:sldId id="322" r:id="rId56"/>
    <p:sldId id="323" r:id="rId57"/>
    <p:sldId id="324" r:id="rId58"/>
    <p:sldId id="325" r:id="rId59"/>
    <p:sldId id="326" r:id="rId60"/>
    <p:sldId id="327" r:id="rId61"/>
    <p:sldId id="328" r:id="rId62"/>
    <p:sldId id="329" r:id="rId63"/>
    <p:sldId id="331" r:id="rId64"/>
    <p:sldId id="332" r:id="rId65"/>
    <p:sldId id="333" r:id="rId66"/>
    <p:sldId id="334" r:id="rId67"/>
    <p:sldId id="335" r:id="rId68"/>
    <p:sldId id="336" r:id="rId69"/>
    <p:sldId id="337" r:id="rId70"/>
    <p:sldId id="338" r:id="rId71"/>
    <p:sldId id="339" r:id="rId72"/>
    <p:sldId id="340" r:id="rId73"/>
    <p:sldId id="341" r:id="rId74"/>
    <p:sldId id="342" r:id="rId75"/>
    <p:sldId id="343" r:id="rId76"/>
    <p:sldId id="344" r:id="rId77"/>
    <p:sldId id="345" r:id="rId78"/>
    <p:sldId id="346" r:id="rId79"/>
    <p:sldId id="347" r:id="rId80"/>
    <p:sldId id="348" r:id="rId81"/>
    <p:sldId id="349" r:id="rId82"/>
    <p:sldId id="350" r:id="rId83"/>
    <p:sldId id="351" r:id="rId84"/>
    <p:sldId id="352" r:id="rId85"/>
    <p:sldId id="353" r:id="rId86"/>
    <p:sldId id="354" r:id="rId87"/>
    <p:sldId id="355" r:id="rId88"/>
    <p:sldId id="356" r:id="rId89"/>
    <p:sldId id="357" r:id="rId90"/>
    <p:sldId id="358" r:id="rId91"/>
    <p:sldId id="359" r:id="rId92"/>
    <p:sldId id="360" r:id="rId93"/>
    <p:sldId id="361" r:id="rId94"/>
    <p:sldId id="362" r:id="rId95"/>
    <p:sldId id="363" r:id="rId96"/>
    <p:sldId id="364" r:id="rId97"/>
    <p:sldId id="365" r:id="rId98"/>
    <p:sldId id="366" r:id="rId99"/>
    <p:sldId id="367" r:id="rId100"/>
    <p:sldId id="368" r:id="rId101"/>
    <p:sldId id="369" r:id="rId102"/>
    <p:sldId id="370" r:id="rId103"/>
    <p:sldId id="371" r:id="rId104"/>
    <p:sldId id="372" r:id="rId105"/>
    <p:sldId id="373" r:id="rId106"/>
    <p:sldId id="374" r:id="rId107"/>
    <p:sldId id="375" r:id="rId108"/>
    <p:sldId id="376" r:id="rId109"/>
    <p:sldId id="377" r:id="rId110"/>
    <p:sldId id="378" r:id="rId111"/>
    <p:sldId id="379" r:id="rId112"/>
    <p:sldId id="380" r:id="rId113"/>
    <p:sldId id="381" r:id="rId114"/>
    <p:sldId id="382" r:id="rId115"/>
    <p:sldId id="383" r:id="rId116"/>
    <p:sldId id="384" r:id="rId117"/>
    <p:sldId id="385" r:id="rId118"/>
    <p:sldId id="386" r:id="rId119"/>
    <p:sldId id="387" r:id="rId120"/>
    <p:sldId id="388" r:id="rId121"/>
    <p:sldId id="389" r:id="rId122"/>
    <p:sldId id="390" r:id="rId123"/>
    <p:sldId id="391" r:id="rId124"/>
    <p:sldId id="392" r:id="rId125"/>
    <p:sldId id="393" r:id="rId126"/>
    <p:sldId id="394" r:id="rId127"/>
    <p:sldId id="395" r:id="rId128"/>
    <p:sldId id="396" r:id="rId129"/>
    <p:sldId id="397" r:id="rId130"/>
    <p:sldId id="398" r:id="rId131"/>
    <p:sldId id="269" r:id="rId13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2827"/>
    <a:srgbClr val="A793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0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viewProps" Target="viewProp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theme" Target="theme/theme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AAA6-DFEA-4BC1-BAAD-3778580737B0}" type="datetimeFigureOut">
              <a:rPr lang="pt-BR" smtClean="0"/>
              <a:t>28/04/2016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C9850-AB67-4F6F-B785-882E0DFE5A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6053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AAA6-DFEA-4BC1-BAAD-3778580737B0}" type="datetimeFigureOut">
              <a:rPr lang="pt-BR" smtClean="0"/>
              <a:t>28/04/2016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C9850-AB67-4F6F-B785-882E0DFE5A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6730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AAA6-DFEA-4BC1-BAAD-3778580737B0}" type="datetimeFigureOut">
              <a:rPr lang="pt-BR" smtClean="0"/>
              <a:t>28/04/2016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C9850-AB67-4F6F-B785-882E0DFE5A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0444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AAA6-DFEA-4BC1-BAAD-3778580737B0}" type="datetimeFigureOut">
              <a:rPr lang="pt-BR" smtClean="0"/>
              <a:t>28/04/2016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C9850-AB67-4F6F-B785-882E0DFE5A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4391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AAA6-DFEA-4BC1-BAAD-3778580737B0}" type="datetimeFigureOut">
              <a:rPr lang="pt-BR" smtClean="0"/>
              <a:t>28/04/2016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C9850-AB67-4F6F-B785-882E0DFE5A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330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AAA6-DFEA-4BC1-BAAD-3778580737B0}" type="datetimeFigureOut">
              <a:rPr lang="pt-BR" smtClean="0"/>
              <a:t>28/04/2016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C9850-AB67-4F6F-B785-882E0DFE5A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2173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AAA6-DFEA-4BC1-BAAD-3778580737B0}" type="datetimeFigureOut">
              <a:rPr lang="pt-BR" smtClean="0"/>
              <a:t>28/04/2016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C9850-AB67-4F6F-B785-882E0DFE5A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5217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AAA6-DFEA-4BC1-BAAD-3778580737B0}" type="datetimeFigureOut">
              <a:rPr lang="pt-BR" smtClean="0"/>
              <a:t>28/04/2016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C9850-AB67-4F6F-B785-882E0DFE5A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3727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AAA6-DFEA-4BC1-BAAD-3778580737B0}" type="datetimeFigureOut">
              <a:rPr lang="pt-BR" smtClean="0"/>
              <a:t>28/04/2016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C9850-AB67-4F6F-B785-882E0DFE5A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8188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AAA6-DFEA-4BC1-BAAD-3778580737B0}" type="datetimeFigureOut">
              <a:rPr lang="pt-BR" smtClean="0"/>
              <a:t>28/04/2016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C9850-AB67-4F6F-B785-882E0DFE5A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8922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AAA6-DFEA-4BC1-BAAD-3778580737B0}" type="datetimeFigureOut">
              <a:rPr lang="pt-BR" smtClean="0"/>
              <a:t>28/04/2016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C9850-AB67-4F6F-B785-882E0DFE5A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4489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06AAA6-DFEA-4BC1-BAAD-3778580737B0}" type="datetimeFigureOut">
              <a:rPr lang="pt-BR" smtClean="0"/>
              <a:t>28/04/2016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EC9850-AB67-4F6F-B785-882E0DFE5A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9585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3638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331640" y="2824404"/>
            <a:ext cx="6768752" cy="1108652"/>
          </a:xfrm>
          <a:prstGeom prst="rect">
            <a:avLst/>
          </a:prstGeom>
          <a:solidFill>
            <a:srgbClr val="A79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1144983" y="2588847"/>
            <a:ext cx="6624736" cy="1015663"/>
          </a:xfrm>
          <a:prstGeom prst="rect">
            <a:avLst/>
          </a:prstGeom>
          <a:solidFill>
            <a:srgbClr val="01282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Batismo</a:t>
            </a:r>
          </a:p>
        </p:txBody>
      </p:sp>
    </p:spTree>
    <p:extLst>
      <p:ext uri="{BB962C8B-B14F-4D97-AF65-F5344CB8AC3E}">
        <p14:creationId xmlns:p14="http://schemas.microsoft.com/office/powerpoint/2010/main" val="2097244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635896" y="1916832"/>
            <a:ext cx="493150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Se esta estiver sobre bases justificáveis, é dever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da comissão investigar. A decisão final sobre a concessão da carta de transferência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será adiada até que o assunto tenha sido satisfatoriamente esclarecido.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670550" y="368205"/>
            <a:ext cx="6480720" cy="954107"/>
          </a:xfrm>
          <a:prstGeom prst="rect">
            <a:avLst/>
          </a:prstGeom>
          <a:solidFill>
            <a:srgbClr val="012827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Método Para Conceder Cartas de Transferência</a:t>
            </a:r>
          </a:p>
        </p:txBody>
      </p:sp>
    </p:spTree>
    <p:extLst>
      <p:ext uri="{BB962C8B-B14F-4D97-AF65-F5344CB8AC3E}">
        <p14:creationId xmlns:p14="http://schemas.microsoft.com/office/powerpoint/2010/main" val="3487130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779912" y="1556792"/>
            <a:ext cx="459674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Se a objeção envolver relacionamentos pessoais, todo esforço será feito para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promover a reconciliação. Se ofensas públicas estão envolvidas, medidas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disciplinares podem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ser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aplicadas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. Se há algum deslize espiritual, esforços serão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feitos para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restaurar o membro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igreja.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670550" y="368205"/>
            <a:ext cx="6480720" cy="954107"/>
          </a:xfrm>
          <a:prstGeom prst="rect">
            <a:avLst/>
          </a:prstGeom>
          <a:solidFill>
            <a:srgbClr val="012827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Método Para Conceder Cartas de Transferência</a:t>
            </a:r>
          </a:p>
        </p:txBody>
      </p:sp>
    </p:spTree>
    <p:extLst>
      <p:ext uri="{BB962C8B-B14F-4D97-AF65-F5344CB8AC3E}">
        <p14:creationId xmlns:p14="http://schemas.microsoft.com/office/powerpoint/2010/main" val="310133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067943" y="1556792"/>
            <a:ext cx="430871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Quando a igreja aprovar a carta de transferência,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 secretário preencherá o formulário adotado para isso e o enviará para o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secretário da igreja que está recebendo o membro.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670550" y="368205"/>
            <a:ext cx="6480720" cy="523220"/>
          </a:xfrm>
          <a:prstGeom prst="rect">
            <a:avLst/>
          </a:prstGeom>
          <a:solidFill>
            <a:srgbClr val="012827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Secretário Emitirá a Carta</a:t>
            </a:r>
          </a:p>
        </p:txBody>
      </p:sp>
    </p:spTree>
    <p:extLst>
      <p:ext uri="{BB962C8B-B14F-4D97-AF65-F5344CB8AC3E}">
        <p14:creationId xmlns:p14="http://schemas.microsoft.com/office/powerpoint/2010/main" val="275755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067945" y="1556792"/>
            <a:ext cx="43087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 secretário desta igreja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entregará 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carta ao pastor ou ancião, o qual 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apresentará primeiramente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à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Comissão da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Igreja para recomendação. A seguir, o pedido será trazido perante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igreja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no culto regular seguinte.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670550" y="368205"/>
            <a:ext cx="6480720" cy="523220"/>
          </a:xfrm>
          <a:prstGeom prst="rect">
            <a:avLst/>
          </a:prstGeom>
          <a:solidFill>
            <a:srgbClr val="012827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Secretário Emitirá a Carta</a:t>
            </a:r>
          </a:p>
        </p:txBody>
      </p:sp>
    </p:spTree>
    <p:extLst>
      <p:ext uri="{BB962C8B-B14F-4D97-AF65-F5344CB8AC3E}">
        <p14:creationId xmlns:p14="http://schemas.microsoft.com/office/powerpoint/2010/main" val="4210694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139951" y="1556792"/>
            <a:ext cx="423670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 voto para aceitar a pessoa como membro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 igreja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é usualmente tomado em um culto regular, uma semana mais tarde.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 secretário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da igreja que recebe acrescentará o nome do membro e a data de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admissão à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relação de membros da igreja.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670550" y="368205"/>
            <a:ext cx="6480720" cy="523220"/>
          </a:xfrm>
          <a:prstGeom prst="rect">
            <a:avLst/>
          </a:prstGeom>
          <a:solidFill>
            <a:srgbClr val="012827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Secretário Emitirá a Carta</a:t>
            </a:r>
          </a:p>
        </p:txBody>
      </p:sp>
    </p:spTree>
    <p:extLst>
      <p:ext uri="{BB962C8B-B14F-4D97-AF65-F5344CB8AC3E}">
        <p14:creationId xmlns:p14="http://schemas.microsoft.com/office/powerpoint/2010/main" val="2110258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11560" y="2276872"/>
            <a:ext cx="41044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 secretário preencherá também o encarte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descartável da carta de transferência, atestando que o membro foi aceito,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 o remeterá de volta ao secretário da igreja que concedeu a carta </a:t>
            </a:r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ver p. 84).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670550" y="368205"/>
            <a:ext cx="6480720" cy="523220"/>
          </a:xfrm>
          <a:prstGeom prst="rect">
            <a:avLst/>
          </a:prstGeom>
          <a:solidFill>
            <a:srgbClr val="012827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Secretário Emitirá a Carta</a:t>
            </a:r>
          </a:p>
        </p:txBody>
      </p:sp>
    </p:spTree>
    <p:extLst>
      <p:ext uri="{BB962C8B-B14F-4D97-AF65-F5344CB8AC3E}">
        <p14:creationId xmlns:p14="http://schemas.microsoft.com/office/powerpoint/2010/main" val="1296697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11560" y="3284984"/>
            <a:ext cx="49315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Uma carta de transferência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é válida por seis meses a partir da data de emissão.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670550" y="368205"/>
            <a:ext cx="6480720" cy="954107"/>
          </a:xfrm>
          <a:prstGeom prst="rect">
            <a:avLst/>
          </a:prstGeom>
          <a:solidFill>
            <a:srgbClr val="012827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Cartas de Transferência Têm Validade de Seis Meses</a:t>
            </a:r>
          </a:p>
        </p:txBody>
      </p:sp>
    </p:spTree>
    <p:extLst>
      <p:ext uri="{BB962C8B-B14F-4D97-AF65-F5344CB8AC3E}">
        <p14:creationId xmlns:p14="http://schemas.microsoft.com/office/powerpoint/2010/main" val="1262257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39552" y="1988840"/>
            <a:ext cx="493150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Uma Divisão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pode aprovar métodos alternativos para transferir membros entre igrejas dentro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da Divisão, mas quando membros solicitam transferência para uma igreja em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outra Divisão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, deve ser seguido o “Método Para Conceder Cartas de Transferência”.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670550" y="368205"/>
            <a:ext cx="6480720" cy="954107"/>
          </a:xfrm>
          <a:prstGeom prst="rect">
            <a:avLst/>
          </a:prstGeom>
          <a:solidFill>
            <a:srgbClr val="012827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Método Alternativo de Transferência de Membros</a:t>
            </a:r>
          </a:p>
        </p:txBody>
      </p:sp>
    </p:spTree>
    <p:extLst>
      <p:ext uri="{BB962C8B-B14F-4D97-AF65-F5344CB8AC3E}">
        <p14:creationId xmlns:p14="http://schemas.microsoft.com/office/powerpoint/2010/main" val="1030564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11560" y="1844824"/>
            <a:ext cx="453650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Em nenhuma circunstância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deverá o secretário da igreja que envia a carta remover da relação de membros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 nome do membro, até que receba de volta a parte da carta certificando que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foi votada a aceitação da pessoa como membro da igreja de onde veio o pedido.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670550" y="368205"/>
            <a:ext cx="6480720" cy="954107"/>
          </a:xfrm>
          <a:prstGeom prst="rect">
            <a:avLst/>
          </a:prstGeom>
          <a:solidFill>
            <a:srgbClr val="012827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Condição do Membro Durante a Transferência</a:t>
            </a:r>
          </a:p>
        </p:txBody>
      </p:sp>
    </p:spTree>
    <p:extLst>
      <p:ext uri="{BB962C8B-B14F-4D97-AF65-F5344CB8AC3E}">
        <p14:creationId xmlns:p14="http://schemas.microsoft.com/office/powerpoint/2010/main" val="3670185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445159" y="1556792"/>
            <a:ext cx="493150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Tal ação privaria a pessoa de sua filiação à igreja durante a transferência. O secretário,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os anciãos, o pastor e o presidente da Associação são todos responsáveis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por assegurar que todas as igrejas adotem esse procedimento.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670550" y="368205"/>
            <a:ext cx="6480720" cy="954107"/>
          </a:xfrm>
          <a:prstGeom prst="rect">
            <a:avLst/>
          </a:prstGeom>
          <a:solidFill>
            <a:srgbClr val="012827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Condição do Membro Durante a Transferência</a:t>
            </a:r>
          </a:p>
        </p:txBody>
      </p:sp>
    </p:spTree>
    <p:extLst>
      <p:ext uri="{BB962C8B-B14F-4D97-AF65-F5344CB8AC3E}">
        <p14:creationId xmlns:p14="http://schemas.microsoft.com/office/powerpoint/2010/main" val="2767690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23928" y="1844824"/>
            <a:ext cx="435543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“Fazendo do batismo o sinal de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entrada para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 reino espiritual, Cristo o estabeleceu como condição positiva à qual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têm de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atender os que desejam ser reconhecidos como estando sob a jurisdição do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Pai, do Filho e do Espírito Santo. [...]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670550" y="620488"/>
            <a:ext cx="6480720" cy="523220"/>
          </a:xfrm>
          <a:prstGeom prst="rect">
            <a:avLst/>
          </a:prstGeom>
          <a:solidFill>
            <a:srgbClr val="012827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Pré-Requisito Para Ser Membro</a:t>
            </a:r>
          </a:p>
        </p:txBody>
      </p:sp>
    </p:spTree>
    <p:extLst>
      <p:ext uri="{BB962C8B-B14F-4D97-AF65-F5344CB8AC3E}">
        <p14:creationId xmlns:p14="http://schemas.microsoft.com/office/powerpoint/2010/main" val="1147415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612535" y="1506264"/>
            <a:ext cx="459674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Algumas vezes, condições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mundiais impedem a comunicação para transferência de membros.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Em tais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circunstâncias, a igreja que recebe o membro, em conselho com 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Associação, se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certificará da situação dessa pessoa e então a receberá como membro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por profissão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de fé.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670550" y="368205"/>
            <a:ext cx="6480720" cy="954107"/>
          </a:xfrm>
          <a:prstGeom prst="rect">
            <a:avLst/>
          </a:prstGeom>
          <a:solidFill>
            <a:srgbClr val="012827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Recebimento de Membros Sob Condições Difíceis</a:t>
            </a:r>
          </a:p>
        </p:txBody>
      </p:sp>
    </p:spTree>
    <p:extLst>
      <p:ext uri="{BB962C8B-B14F-4D97-AF65-F5344CB8AC3E}">
        <p14:creationId xmlns:p14="http://schemas.microsoft.com/office/powerpoint/2010/main" val="220551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83568" y="2132856"/>
            <a:ext cx="3600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Se posteriormente as vias de comunicação com a igreja ou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Associação de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origem do membro se abrirem, a igreja onde foi recebido enviará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uma carta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informando o que foi feito.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670550" y="368205"/>
            <a:ext cx="6480720" cy="954107"/>
          </a:xfrm>
          <a:prstGeom prst="rect">
            <a:avLst/>
          </a:prstGeom>
          <a:solidFill>
            <a:srgbClr val="012827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Recebimento de Membros Sob Condições Difíceis</a:t>
            </a:r>
          </a:p>
        </p:txBody>
      </p:sp>
    </p:spTree>
    <p:extLst>
      <p:ext uri="{BB962C8B-B14F-4D97-AF65-F5344CB8AC3E}">
        <p14:creationId xmlns:p14="http://schemas.microsoft.com/office/powerpoint/2010/main" val="699828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83568" y="1916832"/>
            <a:ext cx="445273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Quando são feitos os relatórios trimestrais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 anuais, um membro que tenha sido transferido, mas cujo certificado de retorno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não tenha sido recebido, é contado como membro da igreja que enviou a carta.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670550" y="368205"/>
            <a:ext cx="6480720" cy="523220"/>
          </a:xfrm>
          <a:prstGeom prst="rect">
            <a:avLst/>
          </a:prstGeom>
          <a:solidFill>
            <a:srgbClr val="012827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Incluídos nos Relatórios Estatísticos</a:t>
            </a:r>
          </a:p>
        </p:txBody>
      </p:sp>
    </p:spTree>
    <p:extLst>
      <p:ext uri="{BB962C8B-B14F-4D97-AF65-F5344CB8AC3E}">
        <p14:creationId xmlns:p14="http://schemas.microsoft.com/office/powerpoint/2010/main" val="968362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427983" y="1556792"/>
            <a:ext cx="39486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Quando o certificado tenha sido recebido, o nome é então removido da lista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 membros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da igreja que outorgou a carta e não é incluído em relatórios subsequentes.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670550" y="368205"/>
            <a:ext cx="6480720" cy="523220"/>
          </a:xfrm>
          <a:prstGeom prst="rect">
            <a:avLst/>
          </a:prstGeom>
          <a:solidFill>
            <a:srgbClr val="012827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Incluídos nos Relatórios Estatísticos</a:t>
            </a:r>
          </a:p>
        </p:txBody>
      </p:sp>
    </p:spTree>
    <p:extLst>
      <p:ext uri="{BB962C8B-B14F-4D97-AF65-F5344CB8AC3E}">
        <p14:creationId xmlns:p14="http://schemas.microsoft.com/office/powerpoint/2010/main" val="1373200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206367" y="1700808"/>
            <a:ext cx="416470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 igreja para a qual o membro solicitou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transferência deverá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recebê-lo a menos que conheça uma razão sólida para não estender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 privilégio de sua comunhão.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670550" y="368205"/>
            <a:ext cx="6480720" cy="523220"/>
          </a:xfrm>
          <a:prstGeom prst="rect">
            <a:avLst/>
          </a:prstGeom>
          <a:solidFill>
            <a:srgbClr val="012827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o Membro Não For Aceito</a:t>
            </a:r>
          </a:p>
        </p:txBody>
      </p:sp>
    </p:spTree>
    <p:extLst>
      <p:ext uri="{BB962C8B-B14F-4D97-AF65-F5344CB8AC3E}">
        <p14:creationId xmlns:p14="http://schemas.microsoft.com/office/powerpoint/2010/main" val="1455668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445159" y="1556792"/>
            <a:ext cx="493150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Se uma igreja não receber um membro,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 secretário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devolverá a carta para a igreja que a enviou com uma explicação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plena das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razões. A filiação da pessoa permanece então com a igreja que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concedeu 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carta, a qual cooperará com o membro para solucionar a questão.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670550" y="368205"/>
            <a:ext cx="6480720" cy="523220"/>
          </a:xfrm>
          <a:prstGeom prst="rect">
            <a:avLst/>
          </a:prstGeom>
          <a:solidFill>
            <a:srgbClr val="012827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o Membro Não For Aceito</a:t>
            </a:r>
          </a:p>
        </p:txBody>
      </p:sp>
    </p:spTree>
    <p:extLst>
      <p:ext uri="{BB962C8B-B14F-4D97-AF65-F5344CB8AC3E}">
        <p14:creationId xmlns:p14="http://schemas.microsoft.com/office/powerpoint/2010/main" val="2604401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54898" y="1772816"/>
            <a:ext cx="49685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Cartas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 transferência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são concedidas apenas aos membros em posição regular, e nunca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um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membro sob disciplina. Não é prática fazer declarações qualificativas,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exceto quando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 pastor ou a Comissão da Igreja que envia tem conhecimentos factuais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ou comprovados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de que o membro tenha se envolvido com abuso infantil.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670550" y="368205"/>
            <a:ext cx="6480720" cy="954107"/>
          </a:xfrm>
          <a:prstGeom prst="rect">
            <a:avLst/>
          </a:prstGeom>
          <a:solidFill>
            <a:srgbClr val="012827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Cartas Concedidas Apenas aos que Estão em Posição Regular</a:t>
            </a:r>
          </a:p>
        </p:txBody>
      </p:sp>
    </p:spTree>
    <p:extLst>
      <p:ext uri="{BB962C8B-B14F-4D97-AF65-F5344CB8AC3E}">
        <p14:creationId xmlns:p14="http://schemas.microsoft.com/office/powerpoint/2010/main" val="4286063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55576" y="2276872"/>
            <a:ext cx="493150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Nesses casos,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para segurança das crianças, o pastor ou ancião proverá uma declaração confidencial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alertando o pastor ou ancião da igreja para a qual o membro está se transferindo.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670550" y="368205"/>
            <a:ext cx="6480720" cy="954107"/>
          </a:xfrm>
          <a:prstGeom prst="rect">
            <a:avLst/>
          </a:prstGeom>
          <a:solidFill>
            <a:srgbClr val="012827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Cartas Concedidas Apenas aos que Estão em Posição Regular</a:t>
            </a:r>
          </a:p>
        </p:txBody>
      </p:sp>
    </p:spTree>
    <p:extLst>
      <p:ext uri="{BB962C8B-B14F-4D97-AF65-F5344CB8AC3E}">
        <p14:creationId xmlns:p14="http://schemas.microsoft.com/office/powerpoint/2010/main" val="3883970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83568" y="1988840"/>
            <a:ext cx="493150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Se um membro que se mudou para uma nova localidade se tornou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indiferente, 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pastor ou ancião da igreja que concede a carta pode, para ser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transparente nessa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questão, antes da transferência ser concedida, tratar do assunto com 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pastor ou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ancião da igreja que recebe.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670550" y="368205"/>
            <a:ext cx="6480720" cy="954107"/>
          </a:xfrm>
          <a:prstGeom prst="rect">
            <a:avLst/>
          </a:prstGeom>
          <a:solidFill>
            <a:srgbClr val="012827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Cartas Concedidas Apenas aos que Estão em Posição Regular</a:t>
            </a:r>
          </a:p>
        </p:txBody>
      </p:sp>
    </p:spTree>
    <p:extLst>
      <p:ext uri="{BB962C8B-B14F-4D97-AF65-F5344CB8AC3E}">
        <p14:creationId xmlns:p14="http://schemas.microsoft.com/office/powerpoint/2010/main" val="4128607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55576" y="2132856"/>
            <a:ext cx="40324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Em nenhum caso deve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uma igreja votar carta de transferência contra o desejo do membro, nem deve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uma igreja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aceitar um membro por uma carta enviada nessas circunstâncias.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670550" y="368205"/>
            <a:ext cx="6480720" cy="954107"/>
          </a:xfrm>
          <a:prstGeom prst="rect">
            <a:avLst/>
          </a:prstGeom>
          <a:solidFill>
            <a:srgbClr val="012827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 Enviar Carta Sem Aprovação do Membro</a:t>
            </a:r>
          </a:p>
        </p:txBody>
      </p:sp>
    </p:spTree>
    <p:extLst>
      <p:ext uri="{BB962C8B-B14F-4D97-AF65-F5344CB8AC3E}">
        <p14:creationId xmlns:p14="http://schemas.microsoft.com/office/powerpoint/2010/main" val="876480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043608" y="1988840"/>
            <a:ext cx="712879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“Simboliza o batismo soleníssima renúncia ao mundo. Os que, ao iniciar </a:t>
            </a:r>
            <a:r>
              <a:rPr lang="pt-BR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a carreira </a:t>
            </a:r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cristã, são batizados em nome do Pai, do Filho e do Espírito Santo, </a:t>
            </a:r>
            <a:r>
              <a:rPr lang="pt-BR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declaram publicamente </a:t>
            </a:r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que renunciaram ao serviço de Satanás e se tornaram </a:t>
            </a:r>
            <a:r>
              <a:rPr lang="pt-BR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membros da </a:t>
            </a:r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família real, filhos do Rei celestial. Obedeceram ao preceito que diz: ‘</a:t>
            </a:r>
            <a:r>
              <a:rPr lang="pt-BR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Saí do </a:t>
            </a:r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meio deles, e apartai-vos [...]</a:t>
            </a:r>
          </a:p>
        </p:txBody>
      </p:sp>
    </p:spTree>
    <p:extLst>
      <p:ext uri="{BB962C8B-B14F-4D97-AF65-F5344CB8AC3E}">
        <p14:creationId xmlns:p14="http://schemas.microsoft.com/office/powerpoint/2010/main" val="3245907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932040" y="1598683"/>
            <a:ext cx="366064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filiação à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igreja é um relacionamento pessoal de um indivíduo com o corpo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 Cristo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, e a igreja deve reconhecer esse relacionamento e evitar qualquer ação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que possa ser interpretada como arbitrária.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670550" y="368205"/>
            <a:ext cx="6480720" cy="954107"/>
          </a:xfrm>
          <a:prstGeom prst="rect">
            <a:avLst/>
          </a:prstGeom>
          <a:solidFill>
            <a:srgbClr val="012827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 Enviar Carta Sem Aprovação do Membro</a:t>
            </a:r>
          </a:p>
        </p:txBody>
      </p:sp>
    </p:spTree>
    <p:extLst>
      <p:ext uri="{BB962C8B-B14F-4D97-AF65-F5344CB8AC3E}">
        <p14:creationId xmlns:p14="http://schemas.microsoft.com/office/powerpoint/2010/main" val="3112850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427984" y="1556792"/>
            <a:ext cx="409269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Por outro lado, o membro está sob a obrigação de reconhecer o bem da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igreja 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envidar todos os esforços para aliviá-la dos problemas relativos à ausência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 membros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. Quando um membro se muda, deve prontamente solicitar sua carta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de transferência.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670550" y="368205"/>
            <a:ext cx="6480720" cy="954107"/>
          </a:xfrm>
          <a:prstGeom prst="rect">
            <a:avLst/>
          </a:prstGeom>
          <a:solidFill>
            <a:srgbClr val="012827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 Enviar Carta Sem Aprovação do Membro</a:t>
            </a:r>
          </a:p>
        </p:txBody>
      </p:sp>
    </p:spTree>
    <p:extLst>
      <p:ext uri="{BB962C8B-B14F-4D97-AF65-F5344CB8AC3E}">
        <p14:creationId xmlns:p14="http://schemas.microsoft.com/office/powerpoint/2010/main" val="1326003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88640" y="1700808"/>
            <a:ext cx="553285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Quando uma igreja é excluída da irmandade de igrejas por voto da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assembleia da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Associação, a filiação de todos os membros leais, exceto os que se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recusarem, é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transferida para a igreja da Associação em base provisória. A igreja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 Campo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então emite cartas de transferência para os membros leais e lida da forma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necessária com os outros membros (ver p. 41-44).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670550" y="368205"/>
            <a:ext cx="6480720" cy="954107"/>
          </a:xfrm>
          <a:prstGeom prst="rect">
            <a:avLst/>
          </a:prstGeom>
          <a:solidFill>
            <a:srgbClr val="012827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 Enviar Carta Sem Aprovação do Membro</a:t>
            </a:r>
          </a:p>
        </p:txBody>
      </p:sp>
    </p:spTree>
    <p:extLst>
      <p:ext uri="{BB962C8B-B14F-4D97-AF65-F5344CB8AC3E}">
        <p14:creationId xmlns:p14="http://schemas.microsoft.com/office/powerpoint/2010/main" val="1842728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779912" y="1556792"/>
            <a:ext cx="459674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Uma comissão de igreja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não tem autoridade para votar cartas de transferência ou para receber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membros por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carta. A autoridade da comissão está limitada a fazer as recomendações à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igreja. O voto para todas as transferências de membros, favorável ou contra, será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tomado pela igreja </a:t>
            </a:r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ver p. 53, 54).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670550" y="368205"/>
            <a:ext cx="6480720" cy="954107"/>
          </a:xfrm>
          <a:prstGeom prst="rect">
            <a:avLst/>
          </a:prstGeom>
          <a:solidFill>
            <a:srgbClr val="012827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Comissão da Igreja Não Pode Conceder Cartas</a:t>
            </a:r>
          </a:p>
        </p:txBody>
      </p:sp>
    </p:spTree>
    <p:extLst>
      <p:ext uri="{BB962C8B-B14F-4D97-AF65-F5344CB8AC3E}">
        <p14:creationId xmlns:p14="http://schemas.microsoft.com/office/powerpoint/2010/main" val="349452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067944" y="1556792"/>
            <a:ext cx="430871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 secretário não tem autoridade para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remover ou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acrescentar nomes à lista de membros sem o voto da igreja, exceto quando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um membro solicita por escrito para ser desligado.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670550" y="368205"/>
            <a:ext cx="6480720" cy="954107"/>
          </a:xfrm>
          <a:prstGeom prst="rect">
            <a:avLst/>
          </a:prstGeom>
          <a:solidFill>
            <a:srgbClr val="012827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Comissão da Igreja Não Pode Conceder Cartas</a:t>
            </a:r>
          </a:p>
        </p:txBody>
      </p:sp>
    </p:spTree>
    <p:extLst>
      <p:ext uri="{BB962C8B-B14F-4D97-AF65-F5344CB8AC3E}">
        <p14:creationId xmlns:p14="http://schemas.microsoft.com/office/powerpoint/2010/main" val="2586808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779912" y="1556792"/>
            <a:ext cx="459674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Nesse caso, a Comissão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da Igreja deve acatar o pedido. Devem-se empreender esforços para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restaurar 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indivíduo à família da igreja. Quando um membro morre, o secretário registra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 data do óbito na lista de membros, e nenhum voto da igreja é necessário.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670550" y="368205"/>
            <a:ext cx="6480720" cy="954107"/>
          </a:xfrm>
          <a:prstGeom prst="rect">
            <a:avLst/>
          </a:prstGeom>
          <a:solidFill>
            <a:srgbClr val="012827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Comissão da Igreja Não Pode Conceder Cartas</a:t>
            </a:r>
          </a:p>
        </p:txBody>
      </p:sp>
    </p:spTree>
    <p:extLst>
      <p:ext uri="{BB962C8B-B14F-4D97-AF65-F5344CB8AC3E}">
        <p14:creationId xmlns:p14="http://schemas.microsoft.com/office/powerpoint/2010/main" val="105816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67339" y="1916832"/>
            <a:ext cx="380466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Membros isolados devem unir-se à igreja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da Associação, a qual é o corpo organizado para beneficiar os crentes que de outro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modo estariam sem os privilégios da comunhão com a igreja.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670550" y="368205"/>
            <a:ext cx="6480720" cy="523220"/>
          </a:xfrm>
          <a:prstGeom prst="rect">
            <a:avLst/>
          </a:prstGeom>
          <a:solidFill>
            <a:srgbClr val="012827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Filiação à Igreja da Associação</a:t>
            </a:r>
          </a:p>
        </p:txBody>
      </p:sp>
    </p:spTree>
    <p:extLst>
      <p:ext uri="{BB962C8B-B14F-4D97-AF65-F5344CB8AC3E}">
        <p14:creationId xmlns:p14="http://schemas.microsoft.com/office/powerpoint/2010/main" val="3879510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793042" y="1340768"/>
            <a:ext cx="459674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Os membros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idosos e enfermos que residem próximos a uma igreja organizada e os administradores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 outros servidores da Associação, incluindo os pastores, devem ser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membros de uma igreja local, e não da igreja da Associação.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670550" y="368205"/>
            <a:ext cx="6480720" cy="523220"/>
          </a:xfrm>
          <a:prstGeom prst="rect">
            <a:avLst/>
          </a:prstGeom>
          <a:solidFill>
            <a:srgbClr val="012827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Filiação à Igreja da Associação</a:t>
            </a:r>
          </a:p>
        </p:txBody>
      </p:sp>
    </p:spTree>
    <p:extLst>
      <p:ext uri="{BB962C8B-B14F-4D97-AF65-F5344CB8AC3E}">
        <p14:creationId xmlns:p14="http://schemas.microsoft.com/office/powerpoint/2010/main" val="2643313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55577" y="1772816"/>
            <a:ext cx="446449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 presidente do Campo é o primeiro-ancião da igreja da Associação, e o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trabalho normalmente feito pelo secretário e tesoureiro é conduzido pelo secretário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 pelo tesoureiro da Associação. 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670550" y="368205"/>
            <a:ext cx="6480720" cy="523220"/>
          </a:xfrm>
          <a:prstGeom prst="rect">
            <a:avLst/>
          </a:prstGeom>
          <a:solidFill>
            <a:srgbClr val="012827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Filiação à Igreja da Associação</a:t>
            </a:r>
          </a:p>
        </p:txBody>
      </p:sp>
    </p:spTree>
    <p:extLst>
      <p:ext uri="{BB962C8B-B14F-4D97-AF65-F5344CB8AC3E}">
        <p14:creationId xmlns:p14="http://schemas.microsoft.com/office/powerpoint/2010/main" val="2089931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83569" y="1556792"/>
            <a:ext cx="482453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Sendo que essa igreja não possui uma comissão, todos os trabalhos normalmente conduzidos por uma comissão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 uma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igreja local são conduzidos pela Comissão Diretiva da Associação, a qual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também aponta os delegados da igreja do Campo para a sessão da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assembleia da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Associação.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670550" y="368205"/>
            <a:ext cx="6480720" cy="523220"/>
          </a:xfrm>
          <a:prstGeom prst="rect">
            <a:avLst/>
          </a:prstGeom>
          <a:solidFill>
            <a:srgbClr val="012827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Filiação à Igreja da Associação</a:t>
            </a:r>
          </a:p>
        </p:txBody>
      </p:sp>
    </p:spTree>
    <p:extLst>
      <p:ext uri="{BB962C8B-B14F-4D97-AF65-F5344CB8AC3E}">
        <p14:creationId xmlns:p14="http://schemas.microsoft.com/office/powerpoint/2010/main" val="3005052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043608" y="1988840"/>
            <a:ext cx="712879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...e </a:t>
            </a:r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não toqueis nada imundo’. Cumpriu-se em </a:t>
            </a:r>
            <a:r>
              <a:rPr lang="pt-BR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relação a </a:t>
            </a:r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eles a promessa divina: ‘E Eu vos receberei; e Eu serei para vós Pai e vós</a:t>
            </a:r>
          </a:p>
          <a:p>
            <a:pPr algn="ctr"/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sereis para mim filhos e filhas, diz o Senhor Todo-poderoso’ (2Co 6:17, 18)” </a:t>
            </a:r>
            <a:endParaRPr lang="pt-BR" sz="24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(Testemunhos Para </a:t>
            </a:r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a Igreja, v. 6, p. 91).</a:t>
            </a:r>
          </a:p>
        </p:txBody>
      </p:sp>
    </p:spTree>
    <p:extLst>
      <p:ext uri="{BB962C8B-B14F-4D97-AF65-F5344CB8AC3E}">
        <p14:creationId xmlns:p14="http://schemas.microsoft.com/office/powerpoint/2010/main" val="1520558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55577" y="1844824"/>
            <a:ext cx="453650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 igreja deve ter uma única lista de membros. Os nomes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são adicionados ou removidos apenas pelo voto da igreja ou por morte (ver p. 84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). Em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nenhuma circunstância uma igreja manterá uma lista de membros afastados.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670550" y="368205"/>
            <a:ext cx="6480720" cy="523220"/>
          </a:xfrm>
          <a:prstGeom prst="rect">
            <a:avLst/>
          </a:prstGeom>
          <a:solidFill>
            <a:srgbClr val="012827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Lista de Membros</a:t>
            </a:r>
          </a:p>
        </p:txBody>
      </p:sp>
    </p:spTree>
    <p:extLst>
      <p:ext uri="{BB962C8B-B14F-4D97-AF65-F5344CB8AC3E}">
        <p14:creationId xmlns:p14="http://schemas.microsoft.com/office/powerpoint/2010/main" val="2756097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74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707904" y="1628800"/>
            <a:ext cx="478748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 batismo é a avenida de ingresso na igreja. É fundamentalmente 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garantia de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entrada para uma aliança salvadora com Cristo e deve ser considerado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como uma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solene e alegre recepção na família de Deus.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663280" y="629815"/>
            <a:ext cx="6480720" cy="523220"/>
          </a:xfrm>
          <a:prstGeom prst="rect">
            <a:avLst/>
          </a:prstGeom>
          <a:solidFill>
            <a:srgbClr val="012827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Pré-Requisito Para Ser Membro</a:t>
            </a:r>
          </a:p>
        </p:txBody>
      </p:sp>
    </p:spTree>
    <p:extLst>
      <p:ext uri="{BB962C8B-B14F-4D97-AF65-F5344CB8AC3E}">
        <p14:creationId xmlns:p14="http://schemas.microsoft.com/office/powerpoint/2010/main" val="2877561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707904" y="2060848"/>
            <a:ext cx="47874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 filiação como membro da igreja só é possível naquelas igrejas incluídas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na irmandade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de igrejas reconhecidas por uma Associação.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2663280" y="629815"/>
            <a:ext cx="6480720" cy="523220"/>
          </a:xfrm>
          <a:prstGeom prst="rect">
            <a:avLst/>
          </a:prstGeom>
          <a:solidFill>
            <a:srgbClr val="012827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Pré-Requisito Para Ser Membro</a:t>
            </a:r>
          </a:p>
        </p:txBody>
      </p:sp>
    </p:spTree>
    <p:extLst>
      <p:ext uri="{BB962C8B-B14F-4D97-AF65-F5344CB8AC3E}">
        <p14:creationId xmlns:p14="http://schemas.microsoft.com/office/powerpoint/2010/main" val="3642308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75856" y="1412776"/>
            <a:ext cx="493150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 Igreja crê no batismo por imersão e aceita como membros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apenas aqueles que foram batizados dessa maneira (ver capítulo 14,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Crenças Fundamentais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670550" y="368205"/>
            <a:ext cx="6480720" cy="523220"/>
          </a:xfrm>
          <a:prstGeom prst="rect">
            <a:avLst/>
          </a:prstGeom>
          <a:solidFill>
            <a:srgbClr val="012827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Modo do Batismo</a:t>
            </a:r>
          </a:p>
        </p:txBody>
      </p:sp>
    </p:spTree>
    <p:extLst>
      <p:ext uri="{BB962C8B-B14F-4D97-AF65-F5344CB8AC3E}">
        <p14:creationId xmlns:p14="http://schemas.microsoft.com/office/powerpoint/2010/main" val="3486756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841203" y="1124744"/>
            <a:ext cx="413941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Aqueles que reconhecem sua condição de perdidos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como pecadores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, que sinceramente se arrependem de seus pecados e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experimentam 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conversão, podem, após instrução apropriada, ser aceitos como candidatos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ao batismo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 como membros da igreja.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670550" y="368205"/>
            <a:ext cx="6480720" cy="523220"/>
          </a:xfrm>
          <a:prstGeom prst="rect">
            <a:avLst/>
          </a:prstGeom>
          <a:solidFill>
            <a:srgbClr val="012827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Modo do Batismo</a:t>
            </a:r>
          </a:p>
        </p:txBody>
      </p:sp>
    </p:spTree>
    <p:extLst>
      <p:ext uri="{BB962C8B-B14F-4D97-AF65-F5344CB8AC3E}">
        <p14:creationId xmlns:p14="http://schemas.microsoft.com/office/powerpoint/2010/main" val="3351968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267744" y="1772816"/>
            <a:ext cx="63716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Os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candidatos devem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receber instrução bíblica, individualmente ou em uma classe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batismal, sobre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as Crenças Fundamentais e as práticas e responsabilidades como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membro da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igreja.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670550" y="368205"/>
            <a:ext cx="6480720" cy="954107"/>
          </a:xfrm>
          <a:prstGeom prst="rect">
            <a:avLst/>
          </a:prstGeom>
          <a:solidFill>
            <a:srgbClr val="012827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Minuciosa Instrução e Exame Público Antes do Batismo</a:t>
            </a:r>
          </a:p>
        </p:txBody>
      </p:sp>
    </p:spTree>
    <p:extLst>
      <p:ext uri="{BB962C8B-B14F-4D97-AF65-F5344CB8AC3E}">
        <p14:creationId xmlns:p14="http://schemas.microsoft.com/office/powerpoint/2010/main" val="4036718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259632" y="1628800"/>
            <a:ext cx="745178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Um pastor deve demonstrar para a igreja, por um exame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público, que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os candidatos foram bem instruídos, estão comprometidos a dar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esse importante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passo e, por prática e procedimento, demonstram voluntária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aceitação das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doutrinas e dos princípios de conduta da igreja, os quais são a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expressão exterior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daquelas doutrinas, pois “pelos seus frutos os conhecereis” (</a:t>
            </a:r>
            <a:r>
              <a:rPr lang="pt-B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Mt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 7:20).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670550" y="368205"/>
            <a:ext cx="6480720" cy="954107"/>
          </a:xfrm>
          <a:prstGeom prst="rect">
            <a:avLst/>
          </a:prstGeom>
          <a:solidFill>
            <a:srgbClr val="012827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Minuciosa Instrução e Exame Público Antes do Batismo</a:t>
            </a:r>
          </a:p>
        </p:txBody>
      </p:sp>
    </p:spTree>
    <p:extLst>
      <p:ext uri="{BB962C8B-B14F-4D97-AF65-F5344CB8AC3E}">
        <p14:creationId xmlns:p14="http://schemas.microsoft.com/office/powerpoint/2010/main" val="1005987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2464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95936" y="1633516"/>
            <a:ext cx="457146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Se o exame público for impraticável, os candidatos serão examinados perante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 Comissão da Igreja ou uma comissão designada pela Comissão da Igreja, como a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comissão de anciãos, cujo relatório deverá ser apresentado à igreja </a:t>
            </a:r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antes do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batismo.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670550" y="368205"/>
            <a:ext cx="6480720" cy="954107"/>
          </a:xfrm>
          <a:prstGeom prst="rect">
            <a:avLst/>
          </a:prstGeom>
          <a:solidFill>
            <a:srgbClr val="012827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Minuciosa Instrução e Exame Público Antes do Batismo</a:t>
            </a:r>
          </a:p>
        </p:txBody>
      </p:sp>
    </p:spTree>
    <p:extLst>
      <p:ext uri="{BB962C8B-B14F-4D97-AF65-F5344CB8AC3E}">
        <p14:creationId xmlns:p14="http://schemas.microsoft.com/office/powerpoint/2010/main" val="3989718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915816" y="1660812"/>
            <a:ext cx="572359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“Os candidatos ao batismo não têm sido tão cuidadosamente examinados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em relação a seu discipulado, quanto o deviam ser. Importa saber se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meramente adotaram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 nome de ‘Adventistas do Sétimo Dia’ ou se realmente se colocaram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ao lado do Senhor, renunciando ao mundo e estando dispostos a não tocar nada imundo.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670550" y="368205"/>
            <a:ext cx="6480720" cy="954107"/>
          </a:xfrm>
          <a:prstGeom prst="rect">
            <a:avLst/>
          </a:prstGeom>
          <a:solidFill>
            <a:srgbClr val="012827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Minuciosa Instrução e Exame Público Antes do Batismo</a:t>
            </a:r>
          </a:p>
        </p:txBody>
      </p:sp>
    </p:spTree>
    <p:extLst>
      <p:ext uri="{BB962C8B-B14F-4D97-AF65-F5344CB8AC3E}">
        <p14:creationId xmlns:p14="http://schemas.microsoft.com/office/powerpoint/2010/main" val="1362450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049115" y="1633516"/>
            <a:ext cx="572359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Antes do batismo devem ser feitas a eles perguntas relativas a suas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experiências, porém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, não de modo frio e reservado, e sim com mansidão e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bondade, encaminhando-se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os recém-convertidos para ‘o Cordeiro de Deus, que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tira 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pecado do mundo’ (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Jo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1:29). As exigências do evangelho devem ser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estudadas 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fundo com os 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batizandos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” (ibid., v. 6, p. 95).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670550" y="368205"/>
            <a:ext cx="6480720" cy="954107"/>
          </a:xfrm>
          <a:prstGeom prst="rect">
            <a:avLst/>
          </a:prstGeom>
          <a:solidFill>
            <a:srgbClr val="012827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Minuciosa Instrução e Exame Público Antes do Batismo</a:t>
            </a:r>
          </a:p>
        </p:txBody>
      </p:sp>
    </p:spTree>
    <p:extLst>
      <p:ext uri="{BB962C8B-B14F-4D97-AF65-F5344CB8AC3E}">
        <p14:creationId xmlns:p14="http://schemas.microsoft.com/office/powerpoint/2010/main" val="2016746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331640" y="2368413"/>
            <a:ext cx="6768752" cy="2116764"/>
          </a:xfrm>
          <a:prstGeom prst="rect">
            <a:avLst/>
          </a:prstGeom>
          <a:solidFill>
            <a:srgbClr val="A79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1144983" y="2132856"/>
            <a:ext cx="6624736" cy="1938992"/>
          </a:xfrm>
          <a:prstGeom prst="rect">
            <a:avLst/>
          </a:prstGeom>
          <a:solidFill>
            <a:srgbClr val="01282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Voto Batismal e Compromisso</a:t>
            </a:r>
            <a:endParaRPr lang="pt-BR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17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95936" y="1124744"/>
            <a:ext cx="449945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Os candidatos ao batismo e aqueles que serão recebidos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como membros por profissão de fé devem confirmar sua aceitação das Crenças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Fundamentais na presença da congregação local ou outro corpo apropriadamente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designado (ver p. 46).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670550" y="368205"/>
            <a:ext cx="6480720" cy="523220"/>
          </a:xfrm>
          <a:prstGeom prst="rect">
            <a:avLst/>
          </a:prstGeom>
          <a:solidFill>
            <a:srgbClr val="012827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Voto Batismal</a:t>
            </a:r>
          </a:p>
        </p:txBody>
      </p:sp>
    </p:spTree>
    <p:extLst>
      <p:ext uri="{BB962C8B-B14F-4D97-AF65-F5344CB8AC3E}">
        <p14:creationId xmlns:p14="http://schemas.microsoft.com/office/powerpoint/2010/main" val="34913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211960" y="1196752"/>
            <a:ext cx="428343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 pastor ou ancião dirigirá as seguintes perguntas ao(s) candidato(s), cujas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respostas poderão ser dadas por assentimento verbal, o levantar da mão ou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outro método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culturalmente </a:t>
            </a:r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apropriado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670550" y="368205"/>
            <a:ext cx="6480720" cy="523220"/>
          </a:xfrm>
          <a:prstGeom prst="rect">
            <a:avLst/>
          </a:prstGeom>
          <a:solidFill>
            <a:srgbClr val="012827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Voto Batismal</a:t>
            </a:r>
          </a:p>
        </p:txBody>
      </p:sp>
    </p:spTree>
    <p:extLst>
      <p:ext uri="{BB962C8B-B14F-4D97-AF65-F5344CB8AC3E}">
        <p14:creationId xmlns:p14="http://schemas.microsoft.com/office/powerpoint/2010/main" val="1679643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51520" y="3212976"/>
            <a:ext cx="85689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Voto</a:t>
            </a:r>
          </a:p>
        </p:txBody>
      </p:sp>
    </p:spTree>
    <p:extLst>
      <p:ext uri="{BB962C8B-B14F-4D97-AF65-F5344CB8AC3E}">
        <p14:creationId xmlns:p14="http://schemas.microsoft.com/office/powerpoint/2010/main" val="1229989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1259632" y="3290208"/>
            <a:ext cx="7272808" cy="1938992"/>
          </a:xfrm>
          <a:prstGeom prst="rect">
            <a:avLst/>
          </a:prstGeom>
          <a:solidFill>
            <a:srgbClr val="0128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1259631" y="1484784"/>
            <a:ext cx="7344817" cy="1384995"/>
          </a:xfrm>
          <a:prstGeom prst="rect">
            <a:avLst/>
          </a:prstGeom>
          <a:solidFill>
            <a:srgbClr val="0128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1763688" y="1484784"/>
            <a:ext cx="68407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Crê que há um só Deus: Pai, Filho e Espírito Santo, uma unidade de três</a:t>
            </a:r>
          </a:p>
          <a:p>
            <a:pPr algn="ctr"/>
            <a:r>
              <a:rPr lang="pt-BR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pessoas </a:t>
            </a:r>
            <a:r>
              <a:rPr lang="pt-BR" sz="28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coeternas</a:t>
            </a:r>
            <a:r>
              <a:rPr lang="pt-BR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" name="Elipse 3"/>
          <p:cNvSpPr/>
          <p:nvPr/>
        </p:nvSpPr>
        <p:spPr>
          <a:xfrm>
            <a:off x="467544" y="1385193"/>
            <a:ext cx="1584176" cy="1584176"/>
          </a:xfrm>
          <a:prstGeom prst="ellipse">
            <a:avLst/>
          </a:prstGeom>
          <a:solidFill>
            <a:srgbClr val="012827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885170" y="1623283"/>
            <a:ext cx="74892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600" b="1" dirty="0" smtClean="0">
                <a:solidFill>
                  <a:srgbClr val="A793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</a:t>
            </a:r>
            <a:endParaRPr lang="pt-BR" sz="6600" b="1" dirty="0">
              <a:solidFill>
                <a:srgbClr val="A7935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703381" y="3295049"/>
            <a:ext cx="68407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Aceita a morte de Jesus Cristo no Calvário como o sacrifício expiatório </a:t>
            </a:r>
            <a:r>
              <a:rPr lang="pt-BR" sz="24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seus </a:t>
            </a:r>
            <a:r>
              <a:rPr lang="pt-BR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pecados e crê que pela graça de Deus, mediante a fé em seu sangue derramado,</a:t>
            </a:r>
          </a:p>
          <a:p>
            <a:pPr algn="ctr"/>
            <a:r>
              <a:rPr lang="pt-BR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você é salvo do pecado e de sua penalidade?</a:t>
            </a:r>
          </a:p>
        </p:txBody>
      </p:sp>
      <p:sp>
        <p:nvSpPr>
          <p:cNvPr id="7" name="Elipse 6"/>
          <p:cNvSpPr/>
          <p:nvPr/>
        </p:nvSpPr>
        <p:spPr>
          <a:xfrm>
            <a:off x="467544" y="3190617"/>
            <a:ext cx="1584176" cy="1584176"/>
          </a:xfrm>
          <a:prstGeom prst="ellipse">
            <a:avLst/>
          </a:prstGeom>
          <a:solidFill>
            <a:srgbClr val="012827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885170" y="3428707"/>
            <a:ext cx="74892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600" b="1" dirty="0" smtClean="0">
                <a:solidFill>
                  <a:srgbClr val="A793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</a:t>
            </a:r>
            <a:endParaRPr lang="pt-BR" sz="6600" b="1" dirty="0">
              <a:solidFill>
                <a:srgbClr val="A7935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964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259631" y="2349173"/>
            <a:ext cx="7344817" cy="1943923"/>
          </a:xfrm>
          <a:prstGeom prst="rect">
            <a:avLst/>
          </a:prstGeom>
          <a:solidFill>
            <a:srgbClr val="0128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1763688" y="2321590"/>
            <a:ext cx="68407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Aceita a Jesus Cristo como seu Senhor e Salvador pessoal, crendo que Deus,</a:t>
            </a:r>
          </a:p>
          <a:p>
            <a:pPr algn="ctr"/>
            <a:r>
              <a:rPr lang="pt-BR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Cristo, perdoou seus pecados e lhe </a:t>
            </a:r>
            <a:endParaRPr lang="pt-BR" sz="2400" b="1" i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deu </a:t>
            </a:r>
            <a:r>
              <a:rPr lang="pt-BR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 novo coração; e renuncia aos </a:t>
            </a:r>
            <a:r>
              <a:rPr lang="pt-BR" sz="24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pecaminosos caminhos </a:t>
            </a:r>
            <a:r>
              <a:rPr lang="pt-BR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mundo?</a:t>
            </a:r>
          </a:p>
        </p:txBody>
      </p:sp>
      <p:sp>
        <p:nvSpPr>
          <p:cNvPr id="4" name="Elipse 3"/>
          <p:cNvSpPr/>
          <p:nvPr/>
        </p:nvSpPr>
        <p:spPr>
          <a:xfrm>
            <a:off x="467544" y="2249582"/>
            <a:ext cx="1584176" cy="1584176"/>
          </a:xfrm>
          <a:prstGeom prst="ellipse">
            <a:avLst/>
          </a:prstGeom>
          <a:solidFill>
            <a:srgbClr val="012827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885170" y="2487672"/>
            <a:ext cx="74892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600" b="1" dirty="0" smtClean="0">
                <a:solidFill>
                  <a:srgbClr val="A793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3</a:t>
            </a:r>
            <a:endParaRPr lang="pt-BR" sz="6600" b="1" dirty="0">
              <a:solidFill>
                <a:srgbClr val="A7935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603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1259632" y="1584375"/>
            <a:ext cx="7272808" cy="2313165"/>
          </a:xfrm>
          <a:prstGeom prst="rect">
            <a:avLst/>
          </a:prstGeom>
          <a:solidFill>
            <a:srgbClr val="0128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1703381" y="1589216"/>
            <a:ext cx="68407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Aceita pela fé a justiça de Cristo, seu intercessor no santuário celestial, e</a:t>
            </a:r>
          </a:p>
          <a:p>
            <a:pPr algn="ctr"/>
            <a:r>
              <a:rPr lang="pt-BR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aceita sua promessa de graça transformadora e poder para viver uma vida </a:t>
            </a:r>
            <a:r>
              <a:rPr lang="pt-BR" sz="24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amorável e </a:t>
            </a:r>
            <a:r>
              <a:rPr lang="pt-BR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centralizada em Cristo, no lar e perante o mundo?</a:t>
            </a:r>
          </a:p>
        </p:txBody>
      </p:sp>
      <p:sp>
        <p:nvSpPr>
          <p:cNvPr id="7" name="Elipse 6"/>
          <p:cNvSpPr/>
          <p:nvPr/>
        </p:nvSpPr>
        <p:spPr>
          <a:xfrm>
            <a:off x="467544" y="1484784"/>
            <a:ext cx="1584176" cy="1584176"/>
          </a:xfrm>
          <a:prstGeom prst="ellipse">
            <a:avLst/>
          </a:prstGeom>
          <a:solidFill>
            <a:srgbClr val="012827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885170" y="1722874"/>
            <a:ext cx="74892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600" b="1" dirty="0" smtClean="0">
                <a:solidFill>
                  <a:srgbClr val="A793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4</a:t>
            </a:r>
            <a:endParaRPr lang="pt-BR" sz="6600" b="1" dirty="0">
              <a:solidFill>
                <a:srgbClr val="A7935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643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788024" y="1844824"/>
            <a:ext cx="37444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As solenes obrigações de ser membro do corpo de Cristo devem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impressionar 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todos os que desejam ser membros da igreja.</a:t>
            </a:r>
          </a:p>
        </p:txBody>
      </p:sp>
    </p:spTree>
    <p:extLst>
      <p:ext uri="{BB962C8B-B14F-4D97-AF65-F5344CB8AC3E}">
        <p14:creationId xmlns:p14="http://schemas.microsoft.com/office/powerpoint/2010/main" val="248535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1259632" y="2088431"/>
            <a:ext cx="7272808" cy="1772617"/>
          </a:xfrm>
          <a:prstGeom prst="rect">
            <a:avLst/>
          </a:prstGeom>
          <a:solidFill>
            <a:srgbClr val="0128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1703381" y="2093272"/>
            <a:ext cx="68407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Crê que a Bíblia é a inspirada Palavra de Deus, a única regra de fé e prática para o</a:t>
            </a:r>
          </a:p>
          <a:p>
            <a:pPr algn="ctr"/>
            <a:r>
              <a:rPr lang="pt-BR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cristão? Compromete-se a dedicar tempo regularmente em oração e estudo da Bíblia?</a:t>
            </a:r>
          </a:p>
        </p:txBody>
      </p:sp>
      <p:sp>
        <p:nvSpPr>
          <p:cNvPr id="7" name="Elipse 6"/>
          <p:cNvSpPr/>
          <p:nvPr/>
        </p:nvSpPr>
        <p:spPr>
          <a:xfrm>
            <a:off x="467544" y="1988840"/>
            <a:ext cx="1584176" cy="1584176"/>
          </a:xfrm>
          <a:prstGeom prst="ellipse">
            <a:avLst/>
          </a:prstGeom>
          <a:solidFill>
            <a:srgbClr val="012827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885170" y="2226930"/>
            <a:ext cx="74892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600" b="1" dirty="0" smtClean="0">
                <a:solidFill>
                  <a:srgbClr val="A793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5</a:t>
            </a:r>
            <a:endParaRPr lang="pt-BR" sz="6600" b="1" dirty="0">
              <a:solidFill>
                <a:srgbClr val="A7935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9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1228174" y="3284983"/>
            <a:ext cx="7272808" cy="2077491"/>
          </a:xfrm>
          <a:prstGeom prst="rect">
            <a:avLst/>
          </a:prstGeom>
          <a:solidFill>
            <a:srgbClr val="0128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1259632" y="1512367"/>
            <a:ext cx="7272808" cy="1484585"/>
          </a:xfrm>
          <a:prstGeom prst="rect">
            <a:avLst/>
          </a:prstGeom>
          <a:solidFill>
            <a:srgbClr val="0128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1691680" y="1650866"/>
            <a:ext cx="6840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Aceita os Dez Mandamentos como uma transcrição do caráter de Deus e</a:t>
            </a:r>
          </a:p>
          <a:p>
            <a:pPr algn="ctr"/>
            <a:r>
              <a:rPr lang="pt-BR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uma revelação de sua vontade?</a:t>
            </a:r>
          </a:p>
        </p:txBody>
      </p:sp>
      <p:sp>
        <p:nvSpPr>
          <p:cNvPr id="7" name="Elipse 6"/>
          <p:cNvSpPr/>
          <p:nvPr/>
        </p:nvSpPr>
        <p:spPr>
          <a:xfrm>
            <a:off x="467544" y="2111776"/>
            <a:ext cx="1584176" cy="1584176"/>
          </a:xfrm>
          <a:prstGeom prst="ellipse">
            <a:avLst/>
          </a:prstGeom>
          <a:solidFill>
            <a:srgbClr val="012827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885170" y="2349866"/>
            <a:ext cx="74892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600" b="1" dirty="0" smtClean="0">
                <a:solidFill>
                  <a:srgbClr val="A793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6</a:t>
            </a:r>
            <a:endParaRPr lang="pt-BR" sz="6600" b="1" dirty="0">
              <a:solidFill>
                <a:srgbClr val="A7935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1475656" y="3356992"/>
            <a:ext cx="68407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 seu propósito, pelo poder da presença interior </a:t>
            </a:r>
            <a:r>
              <a:rPr lang="pt-BR" sz="24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Cristo</a:t>
            </a:r>
            <a:r>
              <a:rPr lang="pt-BR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guardar essa lei, inclusive o quarto mandamento, que requer a </a:t>
            </a:r>
            <a:r>
              <a:rPr lang="pt-BR" sz="24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observância do </a:t>
            </a:r>
            <a:r>
              <a:rPr lang="pt-BR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sétimo dia da semana como o sábado do Senhor e memorial da Criação?</a:t>
            </a:r>
          </a:p>
        </p:txBody>
      </p:sp>
    </p:spTree>
    <p:extLst>
      <p:ext uri="{BB962C8B-B14F-4D97-AF65-F5344CB8AC3E}">
        <p14:creationId xmlns:p14="http://schemas.microsoft.com/office/powerpoint/2010/main" val="1455485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1228174" y="3068960"/>
            <a:ext cx="7272808" cy="2380333"/>
          </a:xfrm>
          <a:prstGeom prst="rect">
            <a:avLst/>
          </a:prstGeom>
          <a:solidFill>
            <a:srgbClr val="0128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1259632" y="1340768"/>
            <a:ext cx="7272808" cy="1484585"/>
          </a:xfrm>
          <a:prstGeom prst="rect">
            <a:avLst/>
          </a:prstGeom>
          <a:solidFill>
            <a:srgbClr val="0128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1691680" y="1479267"/>
            <a:ext cx="6840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Aguarda a breve volta de Jesus e a bendita esperança, quando “este corpo</a:t>
            </a:r>
          </a:p>
          <a:p>
            <a:pPr algn="ctr"/>
            <a:r>
              <a:rPr lang="pt-BR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mortal se revestirá da imortalidade”?</a:t>
            </a:r>
          </a:p>
        </p:txBody>
      </p:sp>
      <p:sp>
        <p:nvSpPr>
          <p:cNvPr id="7" name="Elipse 6"/>
          <p:cNvSpPr/>
          <p:nvPr/>
        </p:nvSpPr>
        <p:spPr>
          <a:xfrm>
            <a:off x="467544" y="2060848"/>
            <a:ext cx="1584176" cy="1584176"/>
          </a:xfrm>
          <a:prstGeom prst="ellipse">
            <a:avLst/>
          </a:prstGeom>
          <a:solidFill>
            <a:srgbClr val="012827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885170" y="2298938"/>
            <a:ext cx="74892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600" b="1" dirty="0" smtClean="0">
                <a:solidFill>
                  <a:srgbClr val="A793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7</a:t>
            </a:r>
            <a:endParaRPr lang="pt-BR" sz="6600" b="1" dirty="0">
              <a:solidFill>
                <a:srgbClr val="A7935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1475656" y="3140969"/>
            <a:ext cx="68407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Enquanto se prepara para o encontro</a:t>
            </a:r>
          </a:p>
          <a:p>
            <a:pPr algn="ctr"/>
            <a:r>
              <a:rPr lang="pt-BR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 o Senhor, testemunhará de sua amorável salvação usando seus talentos em esforço</a:t>
            </a:r>
          </a:p>
          <a:p>
            <a:pPr algn="ctr"/>
            <a:r>
              <a:rPr lang="pt-BR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pessoal na conquista de pessoas a fim de ajudá-las a estar preparadas</a:t>
            </a:r>
          </a:p>
          <a:p>
            <a:pPr algn="ctr"/>
            <a:r>
              <a:rPr lang="pt-BR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seu glorioso aparecimento?</a:t>
            </a:r>
          </a:p>
        </p:txBody>
      </p:sp>
    </p:spTree>
    <p:extLst>
      <p:ext uri="{BB962C8B-B14F-4D97-AF65-F5344CB8AC3E}">
        <p14:creationId xmlns:p14="http://schemas.microsoft.com/office/powerpoint/2010/main" val="420749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1259632" y="1988840"/>
            <a:ext cx="7272808" cy="1574501"/>
          </a:xfrm>
          <a:prstGeom prst="rect">
            <a:avLst/>
          </a:prstGeom>
          <a:solidFill>
            <a:srgbClr val="0128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1703381" y="1988840"/>
            <a:ext cx="68407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Aceita o ensino bíblico dos dons </a:t>
            </a:r>
            <a:endParaRPr lang="pt-BR" sz="2400" b="1" i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espirituais </a:t>
            </a:r>
            <a:r>
              <a:rPr lang="pt-BR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crê que o dom de profecia é</a:t>
            </a:r>
          </a:p>
          <a:p>
            <a:pPr algn="ctr"/>
            <a:r>
              <a:rPr lang="pt-BR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 dos sinais de identificação da igreja remanescente?</a:t>
            </a:r>
          </a:p>
        </p:txBody>
      </p:sp>
      <p:sp>
        <p:nvSpPr>
          <p:cNvPr id="7" name="Elipse 6"/>
          <p:cNvSpPr/>
          <p:nvPr/>
        </p:nvSpPr>
        <p:spPr>
          <a:xfrm>
            <a:off x="467544" y="1988840"/>
            <a:ext cx="1584176" cy="1584176"/>
          </a:xfrm>
          <a:prstGeom prst="ellipse">
            <a:avLst/>
          </a:prstGeom>
          <a:solidFill>
            <a:srgbClr val="012827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885170" y="2226930"/>
            <a:ext cx="74892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600" b="1" dirty="0" smtClean="0">
                <a:solidFill>
                  <a:srgbClr val="A793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8</a:t>
            </a:r>
            <a:endParaRPr lang="pt-BR" sz="6600" b="1" dirty="0">
              <a:solidFill>
                <a:srgbClr val="A7935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366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1259632" y="1957776"/>
            <a:ext cx="7272808" cy="1674092"/>
          </a:xfrm>
          <a:prstGeom prst="rect">
            <a:avLst/>
          </a:prstGeom>
          <a:solidFill>
            <a:srgbClr val="0128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1703381" y="2011384"/>
            <a:ext cx="68407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Crê na organização da Igreja? É seu propósito adorar a Deus e sustentar</a:t>
            </a:r>
          </a:p>
          <a:p>
            <a:pPr algn="ctr"/>
            <a:r>
              <a:rPr lang="pt-BR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Igreja com seus dízimos e ofertas e com seu esforço pessoal e sua influência?</a:t>
            </a:r>
          </a:p>
        </p:txBody>
      </p:sp>
      <p:sp>
        <p:nvSpPr>
          <p:cNvPr id="7" name="Elipse 6"/>
          <p:cNvSpPr/>
          <p:nvPr/>
        </p:nvSpPr>
        <p:spPr>
          <a:xfrm>
            <a:off x="467544" y="1988840"/>
            <a:ext cx="1584176" cy="1584176"/>
          </a:xfrm>
          <a:prstGeom prst="ellipse">
            <a:avLst/>
          </a:prstGeom>
          <a:solidFill>
            <a:srgbClr val="012827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885170" y="2226930"/>
            <a:ext cx="74892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600" b="1" dirty="0" smtClean="0">
                <a:solidFill>
                  <a:srgbClr val="A793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9</a:t>
            </a:r>
            <a:endParaRPr lang="pt-BR" sz="6600" b="1" dirty="0">
              <a:solidFill>
                <a:srgbClr val="A7935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709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1259632" y="1196752"/>
            <a:ext cx="7272808" cy="3839260"/>
          </a:xfrm>
          <a:prstGeom prst="rect">
            <a:avLst/>
          </a:prstGeom>
          <a:solidFill>
            <a:srgbClr val="0128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1703381" y="1250360"/>
            <a:ext cx="68407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Crê que seu corpo é o templo do Espírito Santo; e honrará a Deus cuidando</a:t>
            </a:r>
          </a:p>
          <a:p>
            <a:pPr algn="ctr"/>
            <a:r>
              <a:rPr lang="pt-BR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seu corpo, evitando o uso daquilo </a:t>
            </a:r>
            <a:endParaRPr lang="pt-BR" sz="2400" b="1" i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</a:t>
            </a:r>
            <a:r>
              <a:rPr lang="pt-BR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 prejudicial, abstendo-se de todos</a:t>
            </a:r>
          </a:p>
          <a:p>
            <a:pPr algn="ctr"/>
            <a:r>
              <a:rPr lang="pt-BR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 alimentos imundos; do uso, fabricação </a:t>
            </a:r>
            <a:endParaRPr lang="pt-BR" sz="2400" b="1" i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 </a:t>
            </a:r>
            <a:r>
              <a:rPr lang="pt-BR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venda de bebidas alcoólicas; do uso,</a:t>
            </a:r>
          </a:p>
          <a:p>
            <a:pPr algn="ctr"/>
            <a:r>
              <a:rPr lang="pt-BR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fabricação ou venda do fumo em qualquer </a:t>
            </a:r>
            <a:endParaRPr lang="pt-BR" sz="2400" b="1" i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pt-BR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suas formas para consumo humano;</a:t>
            </a:r>
          </a:p>
          <a:p>
            <a:pPr algn="ctr"/>
            <a:r>
              <a:rPr lang="pt-BR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do uso impróprio ou tráfico de narcóticos ou outras drogas?</a:t>
            </a:r>
          </a:p>
        </p:txBody>
      </p:sp>
      <p:sp>
        <p:nvSpPr>
          <p:cNvPr id="7" name="Elipse 6"/>
          <p:cNvSpPr/>
          <p:nvPr/>
        </p:nvSpPr>
        <p:spPr>
          <a:xfrm>
            <a:off x="467544" y="1227816"/>
            <a:ext cx="1584176" cy="1584176"/>
          </a:xfrm>
          <a:prstGeom prst="ellipse">
            <a:avLst/>
          </a:prstGeom>
          <a:solidFill>
            <a:srgbClr val="012827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580496" y="1465906"/>
            <a:ext cx="131318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600" b="1" dirty="0" smtClean="0">
                <a:solidFill>
                  <a:srgbClr val="A793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10</a:t>
            </a:r>
            <a:endParaRPr lang="pt-BR" sz="6600" b="1" dirty="0">
              <a:solidFill>
                <a:srgbClr val="A7935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923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1259632" y="1844824"/>
            <a:ext cx="7272808" cy="2520280"/>
          </a:xfrm>
          <a:prstGeom prst="rect">
            <a:avLst/>
          </a:prstGeom>
          <a:solidFill>
            <a:srgbClr val="0128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1703381" y="1984772"/>
            <a:ext cx="68407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Conhece e compreende os princípios </a:t>
            </a:r>
            <a:endParaRPr lang="pt-BR" sz="2400" b="1" i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bíblicos </a:t>
            </a:r>
            <a:r>
              <a:rPr lang="pt-BR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fundamentais como ensinados</a:t>
            </a:r>
          </a:p>
          <a:p>
            <a:pPr algn="ctr"/>
            <a:r>
              <a:rPr lang="pt-BR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 Igreja Adventista do Sétimo Dia? </a:t>
            </a:r>
            <a:endParaRPr lang="pt-BR" sz="2400" b="1" i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 </a:t>
            </a:r>
            <a:r>
              <a:rPr lang="pt-BR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seu propósito, pela graça de Deus,</a:t>
            </a:r>
          </a:p>
          <a:p>
            <a:pPr algn="ctr"/>
            <a:r>
              <a:rPr lang="pt-BR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cumprir sua vontade ordenando sua </a:t>
            </a:r>
            <a:endParaRPr lang="pt-BR" sz="2400" b="1" i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vida </a:t>
            </a:r>
            <a:r>
              <a:rPr lang="pt-BR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harmonia com esses princípios?</a:t>
            </a:r>
          </a:p>
        </p:txBody>
      </p:sp>
      <p:sp>
        <p:nvSpPr>
          <p:cNvPr id="7" name="Elipse 6"/>
          <p:cNvSpPr/>
          <p:nvPr/>
        </p:nvSpPr>
        <p:spPr>
          <a:xfrm>
            <a:off x="467544" y="1875888"/>
            <a:ext cx="1584176" cy="1584176"/>
          </a:xfrm>
          <a:prstGeom prst="ellipse">
            <a:avLst/>
          </a:prstGeom>
          <a:solidFill>
            <a:srgbClr val="012827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580496" y="2113978"/>
            <a:ext cx="131318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600" b="1" dirty="0" smtClean="0">
                <a:solidFill>
                  <a:srgbClr val="A793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11</a:t>
            </a:r>
            <a:endParaRPr lang="pt-BR" sz="6600" b="1" dirty="0">
              <a:solidFill>
                <a:srgbClr val="A7935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949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1259632" y="1844824"/>
            <a:ext cx="7272808" cy="2232248"/>
          </a:xfrm>
          <a:prstGeom prst="rect">
            <a:avLst/>
          </a:prstGeom>
          <a:solidFill>
            <a:srgbClr val="0128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1703381" y="1984772"/>
            <a:ext cx="68407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Aceita o ensino do Novo Testamento no tocante ao batismo por imersão</a:t>
            </a:r>
          </a:p>
          <a:p>
            <a:pPr algn="ctr"/>
            <a:r>
              <a:rPr lang="pt-BR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deseja ser batizado dessa maneira </a:t>
            </a:r>
            <a:endParaRPr lang="pt-BR" sz="2400" b="1" i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</a:t>
            </a:r>
            <a:r>
              <a:rPr lang="pt-BR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uma expressão pública de fé em</a:t>
            </a:r>
          </a:p>
          <a:p>
            <a:pPr algn="ctr"/>
            <a:r>
              <a:rPr lang="pt-BR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Cristo e no perdão de seus </a:t>
            </a:r>
            <a:r>
              <a:rPr lang="pt-BR" sz="24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pecados?</a:t>
            </a:r>
            <a:endParaRPr lang="pt-BR" sz="24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lipse 6"/>
          <p:cNvSpPr/>
          <p:nvPr/>
        </p:nvSpPr>
        <p:spPr>
          <a:xfrm>
            <a:off x="467544" y="1875888"/>
            <a:ext cx="1584176" cy="1584176"/>
          </a:xfrm>
          <a:prstGeom prst="ellipse">
            <a:avLst/>
          </a:prstGeom>
          <a:solidFill>
            <a:srgbClr val="012827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580496" y="2113978"/>
            <a:ext cx="131318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600" b="1" dirty="0" smtClean="0">
                <a:solidFill>
                  <a:srgbClr val="A793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12</a:t>
            </a:r>
            <a:endParaRPr lang="pt-BR" sz="6600" b="1" dirty="0">
              <a:solidFill>
                <a:srgbClr val="A7935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757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1259632" y="1844824"/>
            <a:ext cx="7272808" cy="2817604"/>
          </a:xfrm>
          <a:prstGeom prst="rect">
            <a:avLst/>
          </a:prstGeom>
          <a:solidFill>
            <a:srgbClr val="0128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1703381" y="1916832"/>
            <a:ext cx="68407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Aceita e crê que a Igreja Adventista do Sétimo Dia é a igreja remanescente</a:t>
            </a:r>
          </a:p>
          <a:p>
            <a:pPr algn="ctr"/>
            <a:r>
              <a:rPr lang="pt-BR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profecia bíblica e que pessoas de toda nação, raça e língua são convidadas a</a:t>
            </a:r>
          </a:p>
          <a:p>
            <a:pPr algn="ctr"/>
            <a:r>
              <a:rPr lang="pt-BR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fazer parte de sua comunhão e são nela aceitas? Deseja ser membro desta </a:t>
            </a:r>
            <a:r>
              <a:rPr lang="pt-BR" sz="24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congregação local </a:t>
            </a:r>
            <a:r>
              <a:rPr lang="pt-BR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Igreja mundial?</a:t>
            </a:r>
          </a:p>
        </p:txBody>
      </p:sp>
      <p:sp>
        <p:nvSpPr>
          <p:cNvPr id="7" name="Elipse 6"/>
          <p:cNvSpPr/>
          <p:nvPr/>
        </p:nvSpPr>
        <p:spPr>
          <a:xfrm>
            <a:off x="467544" y="1875888"/>
            <a:ext cx="1584176" cy="1584176"/>
          </a:xfrm>
          <a:prstGeom prst="ellipse">
            <a:avLst/>
          </a:prstGeom>
          <a:solidFill>
            <a:srgbClr val="012827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580496" y="2113978"/>
            <a:ext cx="131318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600" b="1" dirty="0" smtClean="0">
                <a:solidFill>
                  <a:srgbClr val="A793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13</a:t>
            </a:r>
            <a:endParaRPr lang="pt-BR" sz="6600" b="1" dirty="0">
              <a:solidFill>
                <a:srgbClr val="A7935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984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66597" y="2272804"/>
            <a:ext cx="85689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2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Voto </a:t>
            </a:r>
            <a:endParaRPr lang="pt-BR" sz="7200" b="1" i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7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Alternativo</a:t>
            </a:r>
            <a:endParaRPr lang="pt-BR" sz="72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786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788024" y="1484784"/>
            <a:ext cx="37834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Apenas os que dão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evidência de ter experimentado o novo nascimento e desfrutam uma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experiência espiritual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no Senhor Jesus estão preparados para ser aceitos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como membros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9102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1259632" y="1844824"/>
            <a:ext cx="7272808" cy="1641668"/>
          </a:xfrm>
          <a:prstGeom prst="rect">
            <a:avLst/>
          </a:prstGeom>
          <a:solidFill>
            <a:srgbClr val="0128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1703381" y="1916832"/>
            <a:ext cx="68407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Aceita a Jesus Cristo como seu Senhor e Salvador pessoal, e deseja viver</a:t>
            </a:r>
          </a:p>
          <a:p>
            <a:pPr algn="ctr"/>
            <a:r>
              <a:rPr lang="pt-BR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um relacionamento </a:t>
            </a:r>
            <a:endParaRPr lang="pt-BR" sz="2400" b="1" i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redentivo</a:t>
            </a:r>
            <a:r>
              <a:rPr lang="pt-BR" sz="24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 Ele?</a:t>
            </a:r>
          </a:p>
        </p:txBody>
      </p:sp>
      <p:sp>
        <p:nvSpPr>
          <p:cNvPr id="7" name="Elipse 6"/>
          <p:cNvSpPr/>
          <p:nvPr/>
        </p:nvSpPr>
        <p:spPr>
          <a:xfrm>
            <a:off x="467544" y="1875888"/>
            <a:ext cx="1584176" cy="1584176"/>
          </a:xfrm>
          <a:prstGeom prst="ellipse">
            <a:avLst/>
          </a:prstGeom>
          <a:solidFill>
            <a:srgbClr val="012827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870749" y="2113978"/>
            <a:ext cx="74892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600" b="1" dirty="0" smtClean="0">
                <a:solidFill>
                  <a:srgbClr val="A793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</a:t>
            </a:r>
            <a:endParaRPr lang="pt-BR" sz="6600" b="1" dirty="0">
              <a:solidFill>
                <a:srgbClr val="A7935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159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1259632" y="1844824"/>
            <a:ext cx="7272808" cy="2520280"/>
          </a:xfrm>
          <a:prstGeom prst="rect">
            <a:avLst/>
          </a:prstGeom>
          <a:solidFill>
            <a:srgbClr val="0128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1703381" y="1916832"/>
            <a:ext cx="68407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Aceita os ensinamentos da Bíblia tais </a:t>
            </a:r>
            <a:endParaRPr lang="pt-BR" sz="2400" b="1" i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</a:t>
            </a:r>
            <a:r>
              <a:rPr lang="pt-BR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expressos na Declaração de</a:t>
            </a:r>
          </a:p>
          <a:p>
            <a:pPr algn="ctr"/>
            <a:r>
              <a:rPr lang="pt-BR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Crenças Fundamentais da Igreja </a:t>
            </a:r>
            <a:endParaRPr lang="pt-BR" sz="2400" b="1" i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Adventista </a:t>
            </a:r>
            <a:r>
              <a:rPr lang="pt-BR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Sétimo Dia e se compromete,</a:t>
            </a:r>
          </a:p>
          <a:p>
            <a:pPr algn="ctr"/>
            <a:r>
              <a:rPr lang="pt-BR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 graça de Deus, a viver em harmonia </a:t>
            </a:r>
            <a:endParaRPr lang="pt-BR" sz="2400" b="1" i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 </a:t>
            </a:r>
            <a:r>
              <a:rPr lang="pt-BR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esses ensinos?</a:t>
            </a:r>
          </a:p>
        </p:txBody>
      </p:sp>
      <p:sp>
        <p:nvSpPr>
          <p:cNvPr id="7" name="Elipse 6"/>
          <p:cNvSpPr/>
          <p:nvPr/>
        </p:nvSpPr>
        <p:spPr>
          <a:xfrm>
            <a:off x="467544" y="1875888"/>
            <a:ext cx="1584176" cy="1584176"/>
          </a:xfrm>
          <a:prstGeom prst="ellipse">
            <a:avLst/>
          </a:prstGeom>
          <a:solidFill>
            <a:srgbClr val="012827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870749" y="2113978"/>
            <a:ext cx="74892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600" b="1" dirty="0" smtClean="0">
                <a:solidFill>
                  <a:srgbClr val="A793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</a:t>
            </a:r>
            <a:endParaRPr lang="pt-BR" sz="6600" b="1" dirty="0">
              <a:solidFill>
                <a:srgbClr val="A7935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375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1259632" y="1844824"/>
            <a:ext cx="7272808" cy="2880320"/>
          </a:xfrm>
          <a:prstGeom prst="rect">
            <a:avLst/>
          </a:prstGeom>
          <a:solidFill>
            <a:srgbClr val="0128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1703381" y="1916832"/>
            <a:ext cx="68407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Deseja ser batizado como uma expressão pública de sua fé em Jesus Cristo,</a:t>
            </a:r>
          </a:p>
          <a:p>
            <a:pPr algn="ctr"/>
            <a:r>
              <a:rPr lang="pt-BR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ser aceito na comunhão da Igreja Adventista do Sétimo Dia, e deseja apoiar</a:t>
            </a:r>
          </a:p>
          <a:p>
            <a:pPr algn="ctr"/>
            <a:r>
              <a:rPr lang="pt-BR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Igreja e sua missão como um fiel mordomo mediante sua influência pessoal,</a:t>
            </a:r>
          </a:p>
          <a:p>
            <a:pPr algn="ctr"/>
            <a:r>
              <a:rPr lang="pt-BR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dízimos e ofertas e uma vida de serviço?</a:t>
            </a:r>
          </a:p>
        </p:txBody>
      </p:sp>
      <p:sp>
        <p:nvSpPr>
          <p:cNvPr id="7" name="Elipse 6"/>
          <p:cNvSpPr/>
          <p:nvPr/>
        </p:nvSpPr>
        <p:spPr>
          <a:xfrm>
            <a:off x="467544" y="1875888"/>
            <a:ext cx="1584176" cy="1584176"/>
          </a:xfrm>
          <a:prstGeom prst="ellipse">
            <a:avLst/>
          </a:prstGeom>
          <a:solidFill>
            <a:srgbClr val="012827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870749" y="2113978"/>
            <a:ext cx="74892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600" b="1" dirty="0" smtClean="0">
                <a:solidFill>
                  <a:srgbClr val="A793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3</a:t>
            </a:r>
            <a:endParaRPr lang="pt-BR" sz="6600" b="1" dirty="0">
              <a:solidFill>
                <a:srgbClr val="A7935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7570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445159" y="1196752"/>
            <a:ext cx="493150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 Igreja adotou suas 28 Crenças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Fundamentais, juntamente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com o Voto Batismal e o Certificado de Batismo e Compromisso,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como uma aliança batismal.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670550" y="368205"/>
            <a:ext cx="6480720" cy="523220"/>
          </a:xfrm>
          <a:prstGeom prst="rect">
            <a:avLst/>
          </a:prstGeom>
          <a:solidFill>
            <a:srgbClr val="012827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Aliança Batismal</a:t>
            </a:r>
          </a:p>
        </p:txBody>
      </p:sp>
    </p:spTree>
    <p:extLst>
      <p:ext uri="{BB962C8B-B14F-4D97-AF65-F5344CB8AC3E}">
        <p14:creationId xmlns:p14="http://schemas.microsoft.com/office/powerpoint/2010/main" val="4254979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283968" y="1124744"/>
            <a:ext cx="449945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Uma cópia impressa dessa aliança, com o Certificado de Batismo e Compromisso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devidamente preenchido, será entregue a todos os que forem aceitos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na comunhão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da igreja mediante o batismo. Um certificado apropriado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também será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entregue àqueles que forem aceitos por profissão </a:t>
            </a:r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fé.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670550" y="368205"/>
            <a:ext cx="6480720" cy="523220"/>
          </a:xfrm>
          <a:prstGeom prst="rect">
            <a:avLst/>
          </a:prstGeom>
          <a:solidFill>
            <a:srgbClr val="012827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Aliança Batismal</a:t>
            </a:r>
          </a:p>
        </p:txBody>
      </p:sp>
    </p:spTree>
    <p:extLst>
      <p:ext uri="{BB962C8B-B14F-4D97-AF65-F5344CB8AC3E}">
        <p14:creationId xmlns:p14="http://schemas.microsoft.com/office/powerpoint/2010/main" val="1541940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427984" y="1484784"/>
            <a:ext cx="387867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 Certificado de Batismo e Compromisso contém um espaço para que o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novo membro assine como uma afirmação de compromisso.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670550" y="368205"/>
            <a:ext cx="6480720" cy="523220"/>
          </a:xfrm>
          <a:prstGeom prst="rect">
            <a:avLst/>
          </a:prstGeom>
          <a:solidFill>
            <a:srgbClr val="012827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Aliança Batismal</a:t>
            </a:r>
          </a:p>
        </p:txBody>
      </p:sp>
    </p:spTree>
    <p:extLst>
      <p:ext uri="{BB962C8B-B14F-4D97-AF65-F5344CB8AC3E}">
        <p14:creationId xmlns:p14="http://schemas.microsoft.com/office/powerpoint/2010/main" val="936059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427982" y="1700808"/>
            <a:ext cx="380666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Após o batismo,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 Certificado de Batismo e Compromisso será entregue ao candidato como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um documento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de seu concerto. O compromisso dirá o seguinte: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670550" y="368205"/>
            <a:ext cx="6480720" cy="523220"/>
          </a:xfrm>
          <a:prstGeom prst="rect">
            <a:avLst/>
          </a:prstGeom>
          <a:solidFill>
            <a:srgbClr val="012827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Aliança Batismal</a:t>
            </a:r>
          </a:p>
        </p:txBody>
      </p:sp>
    </p:spTree>
    <p:extLst>
      <p:ext uri="{BB962C8B-B14F-4D97-AF65-F5344CB8AC3E}">
        <p14:creationId xmlns:p14="http://schemas.microsoft.com/office/powerpoint/2010/main" val="92286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66597" y="2564904"/>
            <a:ext cx="85689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Compromisso</a:t>
            </a:r>
          </a:p>
        </p:txBody>
      </p:sp>
    </p:spTree>
    <p:extLst>
      <p:ext uri="{BB962C8B-B14F-4D97-AF65-F5344CB8AC3E}">
        <p14:creationId xmlns:p14="http://schemas.microsoft.com/office/powerpoint/2010/main" val="3557048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611560" y="1556792"/>
            <a:ext cx="8064896" cy="1200329"/>
          </a:xfrm>
          <a:prstGeom prst="rect">
            <a:avLst/>
          </a:prstGeom>
          <a:solidFill>
            <a:srgbClr val="012827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Creio que há um só Deus: Pai, Filho e </a:t>
            </a:r>
            <a:endParaRPr lang="pt-BR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Espírito </a:t>
            </a: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Santo, uma unidade de </a:t>
            </a:r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três </a:t>
            </a:r>
          </a:p>
          <a:p>
            <a:pPr algn="ctr"/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pessoas </a:t>
            </a:r>
            <a:r>
              <a:rPr lang="pt-BR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coeternas</a:t>
            </a: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611560" y="1556792"/>
            <a:ext cx="8002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7200" dirty="0" smtClean="0">
                <a:solidFill>
                  <a:srgbClr val="A793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</a:t>
            </a:r>
            <a:endParaRPr lang="pt-BR" sz="7200" dirty="0">
              <a:solidFill>
                <a:srgbClr val="A7935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11560" y="2826307"/>
            <a:ext cx="8064896" cy="1938992"/>
          </a:xfrm>
          <a:prstGeom prst="rect">
            <a:avLst/>
          </a:prstGeom>
          <a:solidFill>
            <a:srgbClr val="012827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Aceito a morte de Jesus Cristo no Calvário </a:t>
            </a:r>
            <a:endParaRPr lang="pt-BR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</a:t>
            </a: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sacrifício </a:t>
            </a:r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expiatório por </a:t>
            </a: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meus </a:t>
            </a:r>
            <a:endParaRPr lang="pt-BR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pecados </a:t>
            </a: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creio que, pela graça  </a:t>
            </a:r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Deus, </a:t>
            </a:r>
            <a:endParaRPr lang="pt-BR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mediante </a:t>
            </a: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fé em seu </a:t>
            </a:r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sangue derramado</a:t>
            </a: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sou salvo do pecado e sua penalidade.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611560" y="2826307"/>
            <a:ext cx="8002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7200" dirty="0" smtClean="0">
                <a:solidFill>
                  <a:srgbClr val="A793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</a:t>
            </a:r>
            <a:endParaRPr lang="pt-BR" sz="7200" dirty="0">
              <a:solidFill>
                <a:srgbClr val="A7935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486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611560" y="1120676"/>
            <a:ext cx="8064896" cy="1938992"/>
          </a:xfrm>
          <a:prstGeom prst="rect">
            <a:avLst/>
          </a:prstGeom>
          <a:solidFill>
            <a:srgbClr val="012827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Aceito Jesus Cristo como meu senhor e </a:t>
            </a:r>
            <a:endParaRPr lang="pt-BR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salvador </a:t>
            </a: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pessoal, crendo que Deus,</a:t>
            </a:r>
          </a:p>
          <a:p>
            <a:pPr algn="ctr"/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Cristo, perdoou os meus pecados e </a:t>
            </a:r>
            <a:endParaRPr lang="pt-BR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 </a:t>
            </a: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deu um novo coração, e renuncio aos</a:t>
            </a:r>
          </a:p>
          <a:p>
            <a:pPr algn="ctr"/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pecaminosos caminhos do mundo.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611560" y="1120676"/>
            <a:ext cx="8002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7200" dirty="0" smtClean="0">
                <a:solidFill>
                  <a:srgbClr val="A793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3</a:t>
            </a:r>
            <a:endParaRPr lang="pt-BR" sz="7200" dirty="0">
              <a:solidFill>
                <a:srgbClr val="A7935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11560" y="3208908"/>
            <a:ext cx="8064896" cy="2308324"/>
          </a:xfrm>
          <a:prstGeom prst="rect">
            <a:avLst/>
          </a:prstGeom>
          <a:solidFill>
            <a:srgbClr val="012827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Aceito pela fé a justiça de Cristo, meu </a:t>
            </a:r>
            <a:endParaRPr lang="pt-BR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intercessor </a:t>
            </a: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santuário celestial, e</a:t>
            </a:r>
          </a:p>
          <a:p>
            <a:pPr algn="ctr"/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aceito sua promessa de graça </a:t>
            </a:r>
            <a:endParaRPr lang="pt-BR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transformadora e </a:t>
            </a: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poder para viver uma experiência</a:t>
            </a:r>
          </a:p>
          <a:p>
            <a:pPr algn="ctr"/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amorável e centralizada em Cristo, no lar </a:t>
            </a:r>
            <a:endParaRPr lang="pt-BR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perante o mundo.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611560" y="3208908"/>
            <a:ext cx="8002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7200" dirty="0" smtClean="0">
                <a:solidFill>
                  <a:srgbClr val="A793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4</a:t>
            </a:r>
            <a:endParaRPr lang="pt-BR" sz="7200" dirty="0">
              <a:solidFill>
                <a:srgbClr val="A7935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802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043608" y="1633516"/>
            <a:ext cx="417646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Os pastores devem instruir os candidatos nos ensinamentos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fundamentais da Igreja e nas práticas relacionadas com esses ensinos, para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que eles, os candidatos, possam ingressar na igreja com uma sólida base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espiritual.</a:t>
            </a:r>
          </a:p>
        </p:txBody>
      </p:sp>
    </p:spTree>
    <p:extLst>
      <p:ext uri="{BB962C8B-B14F-4D97-AF65-F5344CB8AC3E}">
        <p14:creationId xmlns:p14="http://schemas.microsoft.com/office/powerpoint/2010/main" val="1062099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611560" y="2003356"/>
            <a:ext cx="8064896" cy="1569660"/>
          </a:xfrm>
          <a:prstGeom prst="rect">
            <a:avLst/>
          </a:prstGeom>
          <a:solidFill>
            <a:srgbClr val="012827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Creio que a Bíblia é a inspirada Palavra de </a:t>
            </a:r>
            <a:endParaRPr lang="pt-BR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Deus</a:t>
            </a: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 única regra de fé e prática para o</a:t>
            </a:r>
          </a:p>
          <a:p>
            <a:pPr algn="ctr"/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cristão. Comprometo-me a dedicar tempo regularmente em oração e estudo da Bíblia.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611560" y="2003356"/>
            <a:ext cx="8002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7200" dirty="0" smtClean="0">
                <a:solidFill>
                  <a:srgbClr val="A793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5</a:t>
            </a:r>
            <a:endParaRPr lang="pt-BR" sz="7200" dirty="0">
              <a:solidFill>
                <a:srgbClr val="A7935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27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611560" y="2003356"/>
            <a:ext cx="8064896" cy="2677656"/>
          </a:xfrm>
          <a:prstGeom prst="rect">
            <a:avLst/>
          </a:prstGeom>
          <a:solidFill>
            <a:srgbClr val="012827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Aceito os Dez Mandamentos como uma </a:t>
            </a:r>
            <a:endParaRPr lang="pt-BR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transcrição </a:t>
            </a: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caráter de Deus </a:t>
            </a:r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uma </a:t>
            </a:r>
          </a:p>
          <a:p>
            <a:pPr algn="ctr"/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revelação </a:t>
            </a: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sua vontade. É meu propósito, </a:t>
            </a:r>
            <a:endParaRPr lang="pt-BR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pelo </a:t>
            </a: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poder da presença </a:t>
            </a:r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interior de </a:t>
            </a: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Cristo, guardar essa lei, inclusive o quarto mandamento, que requer </a:t>
            </a:r>
            <a:endParaRPr lang="pt-BR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observância do </a:t>
            </a: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sétimo dia da semana como </a:t>
            </a:r>
            <a:endParaRPr lang="pt-BR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sábado do Senhor e memorial da Criação.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611560" y="2003356"/>
            <a:ext cx="8002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7200" dirty="0" smtClean="0">
                <a:solidFill>
                  <a:srgbClr val="A793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6</a:t>
            </a:r>
            <a:endParaRPr lang="pt-BR" sz="7200" dirty="0">
              <a:solidFill>
                <a:srgbClr val="A7935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531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611560" y="2003356"/>
            <a:ext cx="8064896" cy="3046988"/>
          </a:xfrm>
          <a:prstGeom prst="rect">
            <a:avLst/>
          </a:prstGeom>
          <a:solidFill>
            <a:srgbClr val="012827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Aguardo a breve volta de Jesus e a bendita esperança, quando “este corpo</a:t>
            </a:r>
          </a:p>
          <a:p>
            <a:pPr algn="ctr"/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[...] mortal se [revestirá] de imortalidade” </a:t>
            </a:r>
            <a:endParaRPr lang="pt-BR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1Co 15:54). Enquanto me </a:t>
            </a:r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preparo para </a:t>
            </a: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encontro com o Senhor, testemunharei de sua amorável salvação </a:t>
            </a:r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usando meus </a:t>
            </a: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talentos em esforço pessoal na conquista de pessoas a fim de ajudá-las</a:t>
            </a:r>
          </a:p>
          <a:p>
            <a:pPr algn="ctr"/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estar preparadas para seu glorioso aparecimento.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611560" y="2003356"/>
            <a:ext cx="8002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7200" dirty="0" smtClean="0">
                <a:solidFill>
                  <a:srgbClr val="A793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7</a:t>
            </a:r>
            <a:endParaRPr lang="pt-BR" sz="7200" dirty="0">
              <a:solidFill>
                <a:srgbClr val="A7935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165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611560" y="2003356"/>
            <a:ext cx="8064896" cy="1569660"/>
          </a:xfrm>
          <a:prstGeom prst="rect">
            <a:avLst/>
          </a:prstGeom>
          <a:solidFill>
            <a:srgbClr val="012827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Aceito o ensino bíblico dos dons </a:t>
            </a:r>
            <a:endParaRPr lang="pt-BR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espirituais </a:t>
            </a: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creio que o dom de profecia</a:t>
            </a:r>
          </a:p>
          <a:p>
            <a:pPr algn="ctr"/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 um dos sinais de identificação da igreja remanescente.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611560" y="2003356"/>
            <a:ext cx="8002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7200" dirty="0" smtClean="0">
                <a:solidFill>
                  <a:srgbClr val="A793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8</a:t>
            </a:r>
            <a:endParaRPr lang="pt-BR" sz="7200" dirty="0">
              <a:solidFill>
                <a:srgbClr val="A7935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601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611560" y="2003356"/>
            <a:ext cx="8064896" cy="1569660"/>
          </a:xfrm>
          <a:prstGeom prst="rect">
            <a:avLst/>
          </a:prstGeom>
          <a:solidFill>
            <a:srgbClr val="012827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Creio na organização da Igreja. É meu </a:t>
            </a:r>
            <a:endParaRPr lang="pt-BR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propósito </a:t>
            </a: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adorar a Deus e sustentar</a:t>
            </a:r>
          </a:p>
          <a:p>
            <a:pPr algn="ctr"/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Igreja com meus dízimos e ofertas e </a:t>
            </a:r>
            <a:endParaRPr lang="pt-BR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 </a:t>
            </a: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meu esforço pessoal e influência.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611560" y="2003356"/>
            <a:ext cx="8002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7200" dirty="0" smtClean="0">
                <a:solidFill>
                  <a:srgbClr val="A793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9</a:t>
            </a:r>
            <a:endParaRPr lang="pt-BR" sz="7200" dirty="0">
              <a:solidFill>
                <a:srgbClr val="A7935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0269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611560" y="1556792"/>
            <a:ext cx="8064896" cy="3416320"/>
          </a:xfrm>
          <a:prstGeom prst="rect">
            <a:avLst/>
          </a:prstGeom>
          <a:solidFill>
            <a:srgbClr val="012827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Creio que meu corpo é o templo do </a:t>
            </a:r>
            <a:endParaRPr lang="pt-BR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Espírito </a:t>
            </a: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Santo; e honrarei a Deus</a:t>
            </a:r>
          </a:p>
          <a:p>
            <a:pPr algn="ctr"/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cuidando de meu corpo, evitando </a:t>
            </a:r>
            <a:endParaRPr lang="pt-BR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uso  </a:t>
            </a:r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daquilo </a:t>
            </a: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é prejudicial, abstendo-me</a:t>
            </a:r>
          </a:p>
          <a:p>
            <a:pPr algn="ctr"/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todos os alimentos imundos; do uso, fabricação ou venda de bebidas </a:t>
            </a:r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alcoólicas; do </a:t>
            </a: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uso, fabricação ou uso do fumo em qualquer de suas formas para </a:t>
            </a:r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consumo humano</a:t>
            </a: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e do uso impróprio ou tráfico de narcóticos ou outras drogas..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611560" y="1556792"/>
            <a:ext cx="14157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7200" dirty="0" smtClean="0">
                <a:solidFill>
                  <a:srgbClr val="A793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10</a:t>
            </a:r>
            <a:endParaRPr lang="pt-BR" sz="7200" dirty="0">
              <a:solidFill>
                <a:srgbClr val="A7935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616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611560" y="1556792"/>
            <a:ext cx="8064896" cy="2308324"/>
          </a:xfrm>
          <a:prstGeom prst="rect">
            <a:avLst/>
          </a:prstGeom>
          <a:solidFill>
            <a:srgbClr val="012827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Conheço e compreendo os princípios </a:t>
            </a:r>
            <a:endParaRPr lang="pt-BR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bíblicos </a:t>
            </a: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fundamentais como </a:t>
            </a:r>
            <a:endParaRPr lang="pt-BR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ensinados pela </a:t>
            </a: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Igreja Adventista do </a:t>
            </a:r>
            <a:endParaRPr lang="pt-BR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Sétimo </a:t>
            </a: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Dia. É meu propósito, pela graça de Deus,</a:t>
            </a:r>
          </a:p>
          <a:p>
            <a:pPr algn="ctr"/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cumprir sua vontade ordenando minha vida em harmonia com esses princípios.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611560" y="1556792"/>
            <a:ext cx="14157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7200" dirty="0" smtClean="0">
                <a:solidFill>
                  <a:srgbClr val="A793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11</a:t>
            </a:r>
            <a:endParaRPr lang="pt-BR" sz="7200" dirty="0">
              <a:solidFill>
                <a:srgbClr val="A7935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047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611560" y="1556792"/>
            <a:ext cx="8064896" cy="1938992"/>
          </a:xfrm>
          <a:prstGeom prst="rect">
            <a:avLst/>
          </a:prstGeom>
          <a:solidFill>
            <a:srgbClr val="012827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Aceito o ensino do Novo Testamento </a:t>
            </a:r>
            <a:endParaRPr lang="pt-BR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tocante ao batismo por imersão</a:t>
            </a:r>
          </a:p>
          <a:p>
            <a:pPr algn="ctr"/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desejo ser batizado dessa maneira </a:t>
            </a:r>
            <a:endParaRPr lang="pt-BR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</a:t>
            </a: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uma expressão pública de fé em</a:t>
            </a:r>
          </a:p>
          <a:p>
            <a:pPr algn="ctr"/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Cristo e no perdão de meus pecados.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611560" y="1556792"/>
            <a:ext cx="14157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7200" dirty="0" smtClean="0">
                <a:solidFill>
                  <a:srgbClr val="A793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12</a:t>
            </a:r>
            <a:endParaRPr lang="pt-BR" sz="7200" dirty="0">
              <a:solidFill>
                <a:srgbClr val="A7935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989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611560" y="1556792"/>
            <a:ext cx="8064896" cy="2677656"/>
          </a:xfrm>
          <a:prstGeom prst="rect">
            <a:avLst/>
          </a:prstGeom>
          <a:solidFill>
            <a:srgbClr val="012827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Aceito e creio que a Igreja Adventista </a:t>
            </a:r>
            <a:endParaRPr lang="pt-BR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Sétimo Dia é a igreja </a:t>
            </a:r>
            <a:endParaRPr lang="pt-BR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remanescente da </a:t>
            </a: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profecia bíblica e </a:t>
            </a:r>
            <a:endParaRPr lang="pt-BR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 pessoas </a:t>
            </a: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toda nação, raça e língua são </a:t>
            </a:r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convidadas a </a:t>
            </a: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fazer parte de sua comunhão e são nela aceitas. Desejo ser membro </a:t>
            </a:r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desta congregação </a:t>
            </a: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da Igreja mundial.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611560" y="1556792"/>
            <a:ext cx="14157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7200" dirty="0" smtClean="0">
                <a:solidFill>
                  <a:srgbClr val="A793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13</a:t>
            </a:r>
            <a:endParaRPr lang="pt-BR" sz="7200" dirty="0">
              <a:solidFill>
                <a:srgbClr val="A7935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446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445159" y="980728"/>
            <a:ext cx="493150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Depois de os candidatos terem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respondido afirmativamente às perguntas do voto na presença dos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membros da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igreja ou outro corpo devidamente designado, ou ter sido assegurado à igreja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que eles já responderam afirmativamente a essas perguntas, a igreja votará sua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aceitação na comunhão de membros mediante o batismo, o qual não deve ser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indevidamente adiado.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670550" y="368205"/>
            <a:ext cx="6480720" cy="523220"/>
          </a:xfrm>
          <a:prstGeom prst="rect">
            <a:avLst/>
          </a:prstGeom>
          <a:solidFill>
            <a:srgbClr val="012827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Votação da Admissão Pelo Batismo</a:t>
            </a:r>
          </a:p>
        </p:txBody>
      </p:sp>
    </p:spTree>
    <p:extLst>
      <p:ext uri="{BB962C8B-B14F-4D97-AF65-F5344CB8AC3E}">
        <p14:creationId xmlns:p14="http://schemas.microsoft.com/office/powerpoint/2010/main" val="2425468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39552" y="1628800"/>
            <a:ext cx="45755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Conquanto não seja estabelecida uma idade para o batismo, recomenda-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se que as crianças muito novas que expressam o desejo de ser batizadas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devem ser encorajadas e iniciadas em um programa que as possa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conduzir ao batismo.</a:t>
            </a:r>
          </a:p>
        </p:txBody>
      </p:sp>
    </p:spTree>
    <p:extLst>
      <p:ext uri="{BB962C8B-B14F-4D97-AF65-F5344CB8AC3E}">
        <p14:creationId xmlns:p14="http://schemas.microsoft.com/office/powerpoint/2010/main" val="199525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635896" y="1844824"/>
            <a:ext cx="493150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Na preparação dos conversos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para o batismo, o evangelista deve convidar o pastor ou ancião para visitar a classe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batismal para se familiarizar com os candidatos. Esses contatos capacitarão a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igreja a estar mais bem preparada para receber os novos membros.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670550" y="368205"/>
            <a:ext cx="6480720" cy="954107"/>
          </a:xfrm>
          <a:prstGeom prst="rect">
            <a:avLst/>
          </a:prstGeom>
          <a:solidFill>
            <a:srgbClr val="012827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Recebimento de Membros Desconhecidos</a:t>
            </a:r>
          </a:p>
        </p:txBody>
      </p:sp>
    </p:spTree>
    <p:extLst>
      <p:ext uri="{BB962C8B-B14F-4D97-AF65-F5344CB8AC3E}">
        <p14:creationId xmlns:p14="http://schemas.microsoft.com/office/powerpoint/2010/main" val="631407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445159" y="1772816"/>
            <a:ext cx="493150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Nessa cerimônia, os diáconos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devem fazer os preparativos necessários e também ajudar os candidatos masculinos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 entrar na água e sair dela. As diaconisas auxiliarão as candidatas femininas.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670550" y="368205"/>
            <a:ext cx="6480720" cy="954107"/>
          </a:xfrm>
          <a:prstGeom prst="rect">
            <a:avLst/>
          </a:prstGeom>
          <a:solidFill>
            <a:srgbClr val="012827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Preparativos Para a Cerimônia do Batismo</a:t>
            </a:r>
          </a:p>
        </p:txBody>
      </p:sp>
    </p:spTree>
    <p:extLst>
      <p:ext uri="{BB962C8B-B14F-4D97-AF65-F5344CB8AC3E}">
        <p14:creationId xmlns:p14="http://schemas.microsoft.com/office/powerpoint/2010/main" val="3949812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445159" y="1556792"/>
            <a:ext cx="493150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Deve-se ter o cuidado de prover vestimenta adequada para os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candidatos, de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preferência roupões de tecido pesado. Se não houver roupões disponíveis,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os candidatos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devem vestir-se com modéstia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 batismo será seguido por uma breve cerimônia de boas-vindas.</a:t>
            </a:r>
          </a:p>
          <a:p>
            <a:pPr algn="ctr"/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670550" y="368205"/>
            <a:ext cx="6480720" cy="954107"/>
          </a:xfrm>
          <a:prstGeom prst="rect">
            <a:avLst/>
          </a:prstGeom>
          <a:solidFill>
            <a:srgbClr val="012827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Preparativos Para a Cerimônia do Batismo</a:t>
            </a:r>
          </a:p>
        </p:txBody>
      </p:sp>
    </p:spTree>
    <p:extLst>
      <p:ext uri="{BB962C8B-B14F-4D97-AF65-F5344CB8AC3E}">
        <p14:creationId xmlns:p14="http://schemas.microsoft.com/office/powerpoint/2010/main" val="149600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331640" y="2368413"/>
            <a:ext cx="6768752" cy="1132595"/>
          </a:xfrm>
          <a:prstGeom prst="rect">
            <a:avLst/>
          </a:prstGeom>
          <a:solidFill>
            <a:srgbClr val="A79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1144983" y="2132856"/>
            <a:ext cx="6624736" cy="1015663"/>
          </a:xfrm>
          <a:prstGeom prst="rect">
            <a:avLst/>
          </a:prstGeom>
          <a:solidFill>
            <a:srgbClr val="01282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Rebatismo</a:t>
            </a:r>
            <a:endParaRPr lang="pt-BR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652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83568" y="1370958"/>
            <a:ext cx="42484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rebatismo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é mencionado especificamente apenas em Atos 19:1-7, onde o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apóstolo o sanciona para um grupo de crentes cujo batismo de arrependimento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tinha sido feito previamente por João.</a:t>
            </a:r>
          </a:p>
        </p:txBody>
      </p:sp>
    </p:spTree>
    <p:extLst>
      <p:ext uri="{BB962C8B-B14F-4D97-AF65-F5344CB8AC3E}">
        <p14:creationId xmlns:p14="http://schemas.microsoft.com/office/powerpoint/2010/main" val="1886373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563888" y="764704"/>
            <a:ext cx="493150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Em adição ao arrependimento, 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batismo cristão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está associado a uma compreensão e a um comprometimento pessoal em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relação ao evangelho e aos ensinamentos de Jesus e ao recebimento do Espírito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Santo. Com esse discernimento ampliado e compromisso, o 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rebatismo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é aceitável.</a:t>
            </a:r>
          </a:p>
        </p:txBody>
      </p:sp>
    </p:spTree>
    <p:extLst>
      <p:ext uri="{BB962C8B-B14F-4D97-AF65-F5344CB8AC3E}">
        <p14:creationId xmlns:p14="http://schemas.microsoft.com/office/powerpoint/2010/main" val="4087115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067943" y="1556792"/>
            <a:ext cx="430871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Com bases bíblicas,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pessoas de outras comunidades cristãs que tenham abraçado as crenças adventistas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do sétimo dia e que tenham sido previamente batizadas por imersão podem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solicitar o 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rebatismo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670550" y="368205"/>
            <a:ext cx="6480720" cy="954107"/>
          </a:xfrm>
          <a:prstGeom prst="rect">
            <a:avLst/>
          </a:prstGeom>
          <a:solidFill>
            <a:srgbClr val="012827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Indivíduos Vindos de Outras Comunidades Cristãs</a:t>
            </a:r>
          </a:p>
        </p:txBody>
      </p:sp>
    </p:spTree>
    <p:extLst>
      <p:ext uri="{BB962C8B-B14F-4D97-AF65-F5344CB8AC3E}">
        <p14:creationId xmlns:p14="http://schemas.microsoft.com/office/powerpoint/2010/main" val="649603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631160" y="764704"/>
            <a:ext cx="574887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Os exemplos abaixo, no entanto, sugerem que o 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rebatismo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pode não ser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obrigatório. É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evidente que o episódio de Atos 19 foi um caso especial, pois é relatado que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Apolo tinha recebido o batismo de João (At 18:25), e não há registro de que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tenha sido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rebatizado.</a:t>
            </a:r>
          </a:p>
        </p:txBody>
      </p:sp>
    </p:spTree>
    <p:extLst>
      <p:ext uri="{BB962C8B-B14F-4D97-AF65-F5344CB8AC3E}">
        <p14:creationId xmlns:p14="http://schemas.microsoft.com/office/powerpoint/2010/main" val="4044393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860032" y="1844824"/>
            <a:ext cx="366064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Aparentemente, mesmo alguns dos apóstolos receberam 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batismo de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João (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Jo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1:35-40), mas não há informação de que tenham sido rebatizados.</a:t>
            </a:r>
          </a:p>
        </p:txBody>
      </p:sp>
    </p:spTree>
    <p:extLst>
      <p:ext uri="{BB962C8B-B14F-4D97-AF65-F5344CB8AC3E}">
        <p14:creationId xmlns:p14="http://schemas.microsoft.com/office/powerpoint/2010/main" val="1942290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445159" y="908720"/>
            <a:ext cx="493150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Se um novo crente aceitou novas verdades importantes, Ellen G. White apoia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rebatismo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à medida que o Espírito induz o novo crente a pedi-lo. Isso se enquadra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no padrão de Atos 19.</a:t>
            </a:r>
          </a:p>
        </p:txBody>
      </p:sp>
    </p:spTree>
    <p:extLst>
      <p:ext uri="{BB962C8B-B14F-4D97-AF65-F5344CB8AC3E}">
        <p14:creationId xmlns:p14="http://schemas.microsoft.com/office/powerpoint/2010/main" val="1016218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83568" y="1988840"/>
            <a:ext cx="77768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“Ou, porventura, ignorais que todos nós que fomos</a:t>
            </a:r>
          </a:p>
          <a:p>
            <a:pPr algn="ctr"/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batizados em Cristo Jesus fomos batizados na sua morte? Fomos, pois, </a:t>
            </a:r>
            <a:r>
              <a:rPr lang="pt-BR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sepultados com </a:t>
            </a:r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Ele na morte pelo batismo; para que, como Cristo foi </a:t>
            </a:r>
            <a:r>
              <a:rPr lang="pt-BR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ressuscitado dentre </a:t>
            </a:r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os mortos pela glória do Pai, assim também andemos nós em novidade</a:t>
            </a:r>
          </a:p>
          <a:p>
            <a:pPr algn="ctr"/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de vida” (</a:t>
            </a:r>
            <a:r>
              <a:rPr lang="pt-BR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Rm</a:t>
            </a:r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6:3, 4).</a:t>
            </a:r>
          </a:p>
        </p:txBody>
      </p:sp>
    </p:spTree>
    <p:extLst>
      <p:ext uri="{BB962C8B-B14F-4D97-AF65-F5344CB8AC3E}">
        <p14:creationId xmlns:p14="http://schemas.microsoft.com/office/powerpoint/2010/main" val="715662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635896" y="1340768"/>
            <a:ext cx="493150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Uma pessoa que experimentou previamente o batismo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por imersão avaliará sua nova experiência religiosa e decidirá se deseja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rebatismo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. Não se deve insistir nesse ponto.</a:t>
            </a:r>
          </a:p>
        </p:txBody>
      </p:sp>
    </p:spTree>
    <p:extLst>
      <p:ext uri="{BB962C8B-B14F-4D97-AF65-F5344CB8AC3E}">
        <p14:creationId xmlns:p14="http://schemas.microsoft.com/office/powerpoint/2010/main" val="211893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11560" y="1556792"/>
            <a:ext cx="776510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“Isto é um assunto em que cada indivíduo precisa conscienciosamente </a:t>
            </a:r>
            <a:r>
              <a:rPr lang="pt-BR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tomar sua </a:t>
            </a:r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atitude no temor de Deus. Deve ser cuidadosamente apresentado no </a:t>
            </a:r>
            <a:r>
              <a:rPr lang="pt-BR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espírito de </a:t>
            </a:r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benignidade e amor. Portanto, o dever de insistir não pertence a </a:t>
            </a:r>
            <a:r>
              <a:rPr lang="pt-BR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ninguém senão </a:t>
            </a:r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a Deus; dai-lhe oportunidade de atuar por meio de seu Espírito </a:t>
            </a:r>
            <a:r>
              <a:rPr lang="pt-BR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Santo na </a:t>
            </a:r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mente, de modo que o indivíduo seja perfeitamente convencido e satisfeito</a:t>
            </a:r>
          </a:p>
          <a:p>
            <a:pPr algn="ctr"/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no que respeita a esse passo avançado” (Evangelismo, p. 373).</a:t>
            </a:r>
          </a:p>
        </p:txBody>
      </p:sp>
    </p:spTree>
    <p:extLst>
      <p:ext uri="{BB962C8B-B14F-4D97-AF65-F5344CB8AC3E}">
        <p14:creationId xmlns:p14="http://schemas.microsoft.com/office/powerpoint/2010/main" val="2705727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83568" y="1340768"/>
            <a:ext cx="493150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Embora tivesse havido apostasia na igreja apostólica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Hb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6:4-6), as Escrituras não comentam a questão do </a:t>
            </a:r>
            <a:r>
              <a:rPr lang="pt-BR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rebatismo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Ellen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G.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White apoia o 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rebatismo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de pessoas que se afastaram da igreja e que então se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reconvertem e desejam se unir novamente ao povo de Deus (ver p. 69, 70, 164).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670550" y="368205"/>
            <a:ext cx="6480720" cy="523220"/>
          </a:xfrm>
          <a:prstGeom prst="rect">
            <a:avLst/>
          </a:prstGeom>
          <a:solidFill>
            <a:srgbClr val="012827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Apostasia e </a:t>
            </a:r>
            <a:r>
              <a:rPr lang="pt-BR" sz="28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Rebatismo</a:t>
            </a:r>
            <a:endParaRPr lang="pt-BR" sz="28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451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67544" y="1628800"/>
            <a:ext cx="493150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“O Senhor requer decidida reforma. E quando uma pessoa está verdadeiramente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reconvertida, seja ela rebatizada. Renove ela seu concerto com Deus, e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Deus renovará seu concerto com ela” (ibid., p. 375).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670550" y="368205"/>
            <a:ext cx="6480720" cy="523220"/>
          </a:xfrm>
          <a:prstGeom prst="rect">
            <a:avLst/>
          </a:prstGeom>
          <a:solidFill>
            <a:srgbClr val="012827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Apostasia e </a:t>
            </a:r>
            <a:r>
              <a:rPr lang="pt-BR" sz="28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Rebatismo</a:t>
            </a:r>
            <a:endParaRPr lang="pt-BR" sz="28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151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355975" y="1556792"/>
            <a:ext cx="402068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Com base nos ensinamentos bíblicos e na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orientação de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Ellen G. White, o 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rebatismo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deverá ocorrer apenas em circunstâncias especiais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 será relativamente raro.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670550" y="368205"/>
            <a:ext cx="6480720" cy="523220"/>
          </a:xfrm>
          <a:prstGeom prst="rect">
            <a:avLst/>
          </a:prstGeom>
          <a:solidFill>
            <a:srgbClr val="012827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Rebatismo</a:t>
            </a:r>
            <a:r>
              <a:rPr lang="pt-BR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Impróprio</a:t>
            </a:r>
          </a:p>
        </p:txBody>
      </p:sp>
    </p:spTree>
    <p:extLst>
      <p:ext uri="{BB962C8B-B14F-4D97-AF65-F5344CB8AC3E}">
        <p14:creationId xmlns:p14="http://schemas.microsoft.com/office/powerpoint/2010/main" val="116833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445159" y="1556792"/>
            <a:ext cx="493150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Administrar o batismo repetidamente ou com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motivação emocional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deprecia seu significado e representa incompreensão da solenidade e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significado que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as Escrituras atribuem a ele.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670550" y="368205"/>
            <a:ext cx="6480720" cy="523220"/>
          </a:xfrm>
          <a:prstGeom prst="rect">
            <a:avLst/>
          </a:prstGeom>
          <a:solidFill>
            <a:srgbClr val="012827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Rebatismo</a:t>
            </a:r>
            <a:r>
              <a:rPr lang="pt-BR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Impróprio</a:t>
            </a:r>
          </a:p>
        </p:txBody>
      </p:sp>
    </p:spTree>
    <p:extLst>
      <p:ext uri="{BB962C8B-B14F-4D97-AF65-F5344CB8AC3E}">
        <p14:creationId xmlns:p14="http://schemas.microsoft.com/office/powerpoint/2010/main" val="1669470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95934" y="1532391"/>
            <a:ext cx="438072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Um membro cuja experiência espiritual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 tornou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fria necessita de um espírito de arrependimento que o conduzirá ao 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reavivamento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 reforma.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670550" y="368205"/>
            <a:ext cx="6480720" cy="523220"/>
          </a:xfrm>
          <a:prstGeom prst="rect">
            <a:avLst/>
          </a:prstGeom>
          <a:solidFill>
            <a:srgbClr val="012827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Rebatismo</a:t>
            </a:r>
            <a:r>
              <a:rPr lang="pt-BR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Impróprio</a:t>
            </a:r>
          </a:p>
        </p:txBody>
      </p:sp>
    </p:spTree>
    <p:extLst>
      <p:ext uri="{BB962C8B-B14F-4D97-AF65-F5344CB8AC3E}">
        <p14:creationId xmlns:p14="http://schemas.microsoft.com/office/powerpoint/2010/main" val="2380833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707904" y="1268760"/>
            <a:ext cx="493150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Essa experiência será acompanhada pela participação na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cerimônia da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comunhão para indicar uma purificação renovada e comunhão no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corpo de Cristo, fazendo com que o 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rebatismo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seja desnecessário.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670550" y="368205"/>
            <a:ext cx="6480720" cy="523220"/>
          </a:xfrm>
          <a:prstGeom prst="rect">
            <a:avLst/>
          </a:prstGeom>
          <a:solidFill>
            <a:srgbClr val="012827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Rebatismo</a:t>
            </a:r>
            <a:r>
              <a:rPr lang="pt-BR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Impróprio</a:t>
            </a:r>
          </a:p>
        </p:txBody>
      </p:sp>
    </p:spTree>
    <p:extLst>
      <p:ext uri="{BB962C8B-B14F-4D97-AF65-F5344CB8AC3E}">
        <p14:creationId xmlns:p14="http://schemas.microsoft.com/office/powerpoint/2010/main" val="3254984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331640" y="2368413"/>
            <a:ext cx="6768752" cy="1132595"/>
          </a:xfrm>
          <a:prstGeom prst="rect">
            <a:avLst/>
          </a:prstGeom>
          <a:solidFill>
            <a:srgbClr val="A79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1144983" y="2132856"/>
            <a:ext cx="6624736" cy="1015663"/>
          </a:xfrm>
          <a:prstGeom prst="rect">
            <a:avLst/>
          </a:prstGeom>
          <a:solidFill>
            <a:srgbClr val="01282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Profissão de Fé</a:t>
            </a:r>
          </a:p>
        </p:txBody>
      </p:sp>
    </p:spTree>
    <p:extLst>
      <p:ext uri="{BB962C8B-B14F-4D97-AF65-F5344CB8AC3E}">
        <p14:creationId xmlns:p14="http://schemas.microsoft.com/office/powerpoint/2010/main" val="1558125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475656" y="2204864"/>
            <a:ext cx="63969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Pessoas que aceitaram as Crenças Fundamentais da Igreja Adventista do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Sétimo Dia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 desejam fazer parte de sua comunhão por meio da profissão de fé,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poderão ser aceitas sob alguma das quatro circunstâncias abaixo:</a:t>
            </a:r>
          </a:p>
        </p:txBody>
      </p:sp>
    </p:spTree>
    <p:extLst>
      <p:ext uri="{BB962C8B-B14F-4D97-AF65-F5344CB8AC3E}">
        <p14:creationId xmlns:p14="http://schemas.microsoft.com/office/powerpoint/2010/main" val="3246686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83568" y="2132856"/>
            <a:ext cx="77768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“Respondeu-lhes Pedro: Arrependei-vos, e cada um</a:t>
            </a:r>
          </a:p>
          <a:p>
            <a:pPr algn="ctr"/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de vós seja batizado em nome de Jesus Cristo [...] Então, os que lhe aceitaram </a:t>
            </a:r>
            <a:r>
              <a:rPr lang="pt-BR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a palavra </a:t>
            </a:r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foram batizados, havendo um acréscimo naquele dia de quase três </a:t>
            </a:r>
            <a:r>
              <a:rPr lang="pt-BR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mil pessoas</a:t>
            </a:r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” (At 2:38, 41).</a:t>
            </a:r>
          </a:p>
        </p:txBody>
      </p:sp>
    </p:spTree>
    <p:extLst>
      <p:ext uri="{BB962C8B-B14F-4D97-AF65-F5344CB8AC3E}">
        <p14:creationId xmlns:p14="http://schemas.microsoft.com/office/powerpoint/2010/main" val="3877353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160461" y="1844824"/>
            <a:ext cx="4464495" cy="2677656"/>
          </a:xfrm>
          <a:prstGeom prst="rect">
            <a:avLst/>
          </a:prstGeom>
          <a:solidFill>
            <a:srgbClr val="A7935B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Um cristão dedicado, proveniente de outra comunhão cristã que já </a:t>
            </a: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tenha sido </a:t>
            </a:r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batizado por imersão, conforme praticado pela Igreja Adventista do </a:t>
            </a: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Sétimo Dia </a:t>
            </a:r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(ver p. 46).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788520" y="1844824"/>
            <a:ext cx="1604927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600" dirty="0" smtClean="0">
                <a:solidFill>
                  <a:srgbClr val="012827"/>
                </a:solidFill>
                <a:latin typeface="Arial Black" panose="020B0A04020102020204" pitchFamily="34" charset="0"/>
              </a:rPr>
              <a:t>1</a:t>
            </a:r>
            <a:endParaRPr lang="pt-BR" sz="16600" dirty="0">
              <a:solidFill>
                <a:srgbClr val="012827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5649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915816" y="2132856"/>
            <a:ext cx="4464495" cy="2677656"/>
          </a:xfrm>
          <a:prstGeom prst="rect">
            <a:avLst/>
          </a:prstGeom>
          <a:solidFill>
            <a:srgbClr val="A7935B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Um membro da Igreja Adventista do Sétimo Dia que, devido às condições</a:t>
            </a:r>
          </a:p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mundiais, é incapaz de obter uma carta de transferência de sua igreja de</a:t>
            </a:r>
          </a:p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origem (ver p. 55).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320125" y="2127817"/>
            <a:ext cx="1604927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600" dirty="0" smtClean="0">
                <a:solidFill>
                  <a:srgbClr val="012827"/>
                </a:solidFill>
                <a:latin typeface="Arial Black" panose="020B0A04020102020204" pitchFamily="34" charset="0"/>
              </a:rPr>
              <a:t>2</a:t>
            </a:r>
            <a:endParaRPr lang="pt-BR" sz="16600" dirty="0">
              <a:solidFill>
                <a:srgbClr val="012827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459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915816" y="2132856"/>
            <a:ext cx="4464495" cy="3046988"/>
          </a:xfrm>
          <a:prstGeom prst="rect">
            <a:avLst/>
          </a:prstGeom>
          <a:solidFill>
            <a:srgbClr val="A7935B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Um membro da Igreja Adventista do Sétimo Dia cujo pedido de transferência</a:t>
            </a:r>
          </a:p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não obteve resposta da igreja da qual é membro. Em tais casos, a igreja</a:t>
            </a:r>
          </a:p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deve buscar ajuda do Campo ou Campos envolvidos.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320125" y="2127817"/>
            <a:ext cx="1604927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600" dirty="0" smtClean="0">
                <a:solidFill>
                  <a:srgbClr val="012827"/>
                </a:solidFill>
                <a:latin typeface="Arial Black" panose="020B0A04020102020204" pitchFamily="34" charset="0"/>
              </a:rPr>
              <a:t>3</a:t>
            </a:r>
            <a:endParaRPr lang="pt-BR" sz="16600" dirty="0">
              <a:solidFill>
                <a:srgbClr val="012827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46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915816" y="2132856"/>
            <a:ext cx="4464495" cy="3046988"/>
          </a:xfrm>
          <a:prstGeom prst="rect">
            <a:avLst/>
          </a:prstGeom>
          <a:solidFill>
            <a:srgbClr val="A7935B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Uma pessoa cuja condição de membro tenha se extraviado ou anulado</a:t>
            </a:r>
          </a:p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por ter sido considerado membro desaparecido, mas que tenha permanecido</a:t>
            </a:r>
          </a:p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fiel em seu compromisso cristão.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320125" y="2127817"/>
            <a:ext cx="1604927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600" dirty="0" smtClean="0">
                <a:solidFill>
                  <a:srgbClr val="012827"/>
                </a:solidFill>
                <a:latin typeface="Arial Black" panose="020B0A04020102020204" pitchFamily="34" charset="0"/>
              </a:rPr>
              <a:t>4</a:t>
            </a:r>
            <a:endParaRPr lang="pt-BR" sz="16600" dirty="0">
              <a:solidFill>
                <a:srgbClr val="012827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84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419872" y="1340768"/>
            <a:ext cx="488478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Grande cautela deve ser exercida no recebimento de membros que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anteriormente tenham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sido membros de outra congregação adventista.</a:t>
            </a:r>
          </a:p>
        </p:txBody>
      </p:sp>
    </p:spTree>
    <p:extLst>
      <p:ext uri="{BB962C8B-B14F-4D97-AF65-F5344CB8AC3E}">
        <p14:creationId xmlns:p14="http://schemas.microsoft.com/office/powerpoint/2010/main" val="3031477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115616" y="2428256"/>
            <a:ext cx="430871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Quando é feito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 preenchimento do formulário para admissão por profissão de fé, deve-se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inquirir no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tocante à experiência prévia do candidato.</a:t>
            </a:r>
          </a:p>
        </p:txBody>
      </p:sp>
    </p:spTree>
    <p:extLst>
      <p:ext uri="{BB962C8B-B14F-4D97-AF65-F5344CB8AC3E}">
        <p14:creationId xmlns:p14="http://schemas.microsoft.com/office/powerpoint/2010/main" val="3684698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860032" y="1340768"/>
            <a:ext cx="358863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Os oficiais da igreja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devem buscar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conselho e auxílio do presidente da Associação. Tempo suficiente deve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ser tomado para averiguar os fatos.</a:t>
            </a:r>
          </a:p>
        </p:txBody>
      </p:sp>
    </p:spTree>
    <p:extLst>
      <p:ext uri="{BB962C8B-B14F-4D97-AF65-F5344CB8AC3E}">
        <p14:creationId xmlns:p14="http://schemas.microsoft.com/office/powerpoint/2010/main" val="3738534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716016" y="692696"/>
            <a:ext cx="38884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Quando uma pessoa solicita admissão por profissão de fé e se descobre que ainda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é membro de outra congregação adventista, nenhum passo deve ser dado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 admitir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tal pessoa no rol de membros até que a igreja de origem conceda uma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carta de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transferência.</a:t>
            </a:r>
          </a:p>
        </p:txBody>
      </p:sp>
    </p:spTree>
    <p:extLst>
      <p:ext uri="{BB962C8B-B14F-4D97-AF65-F5344CB8AC3E}">
        <p14:creationId xmlns:p14="http://schemas.microsoft.com/office/powerpoint/2010/main" val="857760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27584" y="1628800"/>
            <a:ext cx="438072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Se, após ter-se seguido o processo de transferência (ver p. 53), uma igreja se recusa a conceder a carta de transferência e o membro nota que a carta foi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negada injustamente, ele poderá apelar para a Comissão Diretiva da Associação.</a:t>
            </a:r>
          </a:p>
        </p:txBody>
      </p:sp>
    </p:spTree>
    <p:extLst>
      <p:ext uri="{BB962C8B-B14F-4D97-AF65-F5344CB8AC3E}">
        <p14:creationId xmlns:p14="http://schemas.microsoft.com/office/powerpoint/2010/main" val="2215548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043608" y="1340768"/>
            <a:ext cx="452474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Esse procedimento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redundará em mais elevada consideração pelo caráter sagrado da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condição de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membro da igreja e para que os erros cometidos sejam reparados.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Nenhuma igreja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tem o direito de reter a transferência, a menos que a pessoa esteja sob disciplina.</a:t>
            </a:r>
          </a:p>
        </p:txBody>
      </p:sp>
    </p:spTree>
    <p:extLst>
      <p:ext uri="{BB962C8B-B14F-4D97-AF65-F5344CB8AC3E}">
        <p14:creationId xmlns:p14="http://schemas.microsoft.com/office/powerpoint/2010/main" val="2758484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83568" y="2132856"/>
            <a:ext cx="77768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“Aos membros da igreja, a quem Ele chamou das trevas para sua </a:t>
            </a:r>
            <a:r>
              <a:rPr lang="pt-BR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maravilhosa luz</a:t>
            </a:r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, compete manifestar sua glória. A igreja é a depositária das riquezas da </a:t>
            </a:r>
            <a:r>
              <a:rPr lang="pt-BR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graça de </a:t>
            </a:r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Cristo; e pela igreja será a seu tempo manifesta, mesmo aos ‘principados e</a:t>
            </a:r>
          </a:p>
          <a:p>
            <a:pPr algn="ctr"/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potestades nos céus’ (</a:t>
            </a:r>
            <a:r>
              <a:rPr lang="pt-BR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Ef</a:t>
            </a:r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3:10), a final e ampla demonstração do amor de Deus”</a:t>
            </a:r>
          </a:p>
          <a:p>
            <a:pPr algn="ctr"/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(Atos dos Apóstolos, p. 9).</a:t>
            </a:r>
          </a:p>
        </p:txBody>
      </p:sp>
    </p:spTree>
    <p:extLst>
      <p:ext uri="{BB962C8B-B14F-4D97-AF65-F5344CB8AC3E}">
        <p14:creationId xmlns:p14="http://schemas.microsoft.com/office/powerpoint/2010/main" val="906759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259632" y="1988840"/>
            <a:ext cx="43204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Quando uma pessoa cuja filiação à igreja tenha sido removida busca ser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readmitida à condição de membro, tal readmissão é normalmente precedida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pelo 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rebatismo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(ver p. 69).</a:t>
            </a:r>
          </a:p>
        </p:txBody>
      </p:sp>
    </p:spTree>
    <p:extLst>
      <p:ext uri="{BB962C8B-B14F-4D97-AF65-F5344CB8AC3E}">
        <p14:creationId xmlns:p14="http://schemas.microsoft.com/office/powerpoint/2010/main" val="2914825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331640" y="2368413"/>
            <a:ext cx="6768752" cy="2140707"/>
          </a:xfrm>
          <a:prstGeom prst="rect">
            <a:avLst/>
          </a:prstGeom>
          <a:solidFill>
            <a:srgbClr val="A79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1144983" y="2132856"/>
            <a:ext cx="6624736" cy="1938992"/>
          </a:xfrm>
          <a:prstGeom prst="rect">
            <a:avLst/>
          </a:prstGeom>
          <a:solidFill>
            <a:srgbClr val="01282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Transferência de Membros</a:t>
            </a:r>
          </a:p>
        </p:txBody>
      </p:sp>
    </p:spTree>
    <p:extLst>
      <p:ext uri="{BB962C8B-B14F-4D97-AF65-F5344CB8AC3E}">
        <p14:creationId xmlns:p14="http://schemas.microsoft.com/office/powerpoint/2010/main" val="34163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55576" y="1484784"/>
            <a:ext cx="468052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Quando membros da igreja se mudam para outra região, o secretário da igreja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que tem o nome desses membros deve escrever para o secretário da Associação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pertinente solicitando que o pastor na nova localidade os visite e ajude a facilitar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sua transferência para a nova congregação.</a:t>
            </a:r>
          </a:p>
        </p:txBody>
      </p:sp>
    </p:spTree>
    <p:extLst>
      <p:ext uri="{BB962C8B-B14F-4D97-AF65-F5344CB8AC3E}">
        <p14:creationId xmlns:p14="http://schemas.microsoft.com/office/powerpoint/2010/main" val="3913072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99592" y="1700808"/>
            <a:ext cx="37444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 secretário da igreja de onde estão saindo também notificará os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membros em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transição de sua função de informar o novo endereço deles para a Associação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de destino.</a:t>
            </a:r>
          </a:p>
        </p:txBody>
      </p:sp>
    </p:spTree>
    <p:extLst>
      <p:ext uri="{BB962C8B-B14F-4D97-AF65-F5344CB8AC3E}">
        <p14:creationId xmlns:p14="http://schemas.microsoft.com/office/powerpoint/2010/main" val="3727353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067944" y="1196752"/>
            <a:ext cx="468052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Os membros que se mudam para outra localidade por um período superior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 seis meses devem pedir imediatamente suas cartas de transferência. Os que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se mudarem para uma área isolada em que não haja uma igreja a uma distância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razoável devem solicitar filiação à igreja da Associação.</a:t>
            </a:r>
          </a:p>
        </p:txBody>
      </p:sp>
    </p:spTree>
    <p:extLst>
      <p:ext uri="{BB962C8B-B14F-4D97-AF65-F5344CB8AC3E}">
        <p14:creationId xmlns:p14="http://schemas.microsoft.com/office/powerpoint/2010/main" val="3589943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67544" y="1916832"/>
            <a:ext cx="493150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 membro deve pedir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 carta de transferência ao secretário da igreja à qual o membro deseja unir-se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(a igreja que recebe). Esse secretário envia a solicitação ao secretário da igreja de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onde o membro deseja ser transferido (a igreja que concede a carta; sobre método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alternativo, ver p. 54).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670550" y="368205"/>
            <a:ext cx="6480720" cy="954107"/>
          </a:xfrm>
          <a:prstGeom prst="rect">
            <a:avLst/>
          </a:prstGeom>
          <a:solidFill>
            <a:srgbClr val="012827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Método Para Conceder Cartas de Transferência</a:t>
            </a:r>
          </a:p>
        </p:txBody>
      </p:sp>
    </p:spTree>
    <p:extLst>
      <p:ext uri="{BB962C8B-B14F-4D97-AF65-F5344CB8AC3E}">
        <p14:creationId xmlns:p14="http://schemas.microsoft.com/office/powerpoint/2010/main" val="228083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74306" y="1772816"/>
            <a:ext cx="43924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Quando o secretário da igreja de origem recebe o pedido, ele o apresenta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ao pastor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ou ao ancião, o qual, por sua vez, apresentará o pedido à Comissão da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Igreja. Depois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da devida consideração, a comissão votará recomendar, favorável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ou contra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, à igreja (ver p. 38-40, 42, 50-56, 67-69, 84).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670550" y="368205"/>
            <a:ext cx="6480720" cy="954107"/>
          </a:xfrm>
          <a:prstGeom prst="rect">
            <a:avLst/>
          </a:prstGeom>
          <a:solidFill>
            <a:srgbClr val="012827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Método Para Conceder Cartas de Transferência</a:t>
            </a:r>
          </a:p>
        </p:txBody>
      </p:sp>
    </p:spTree>
    <p:extLst>
      <p:ext uri="{BB962C8B-B14F-4D97-AF65-F5344CB8AC3E}">
        <p14:creationId xmlns:p14="http://schemas.microsoft.com/office/powerpoint/2010/main" val="46165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139951" y="1556792"/>
            <a:ext cx="423670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 pastor ou o ancião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apresenta, então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, a recomendação para consideração da igreja por uma primeira leitura.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 deliberação final é tomada na semana seguinte, quando o pedido é apresentado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à igreja para ser votado.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670550" y="368205"/>
            <a:ext cx="6480720" cy="954107"/>
          </a:xfrm>
          <a:prstGeom prst="rect">
            <a:avLst/>
          </a:prstGeom>
          <a:solidFill>
            <a:srgbClr val="012827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Método Para Conceder Cartas de Transferência</a:t>
            </a:r>
          </a:p>
        </p:txBody>
      </p:sp>
    </p:spTree>
    <p:extLst>
      <p:ext uri="{BB962C8B-B14F-4D97-AF65-F5344CB8AC3E}">
        <p14:creationId xmlns:p14="http://schemas.microsoft.com/office/powerpoint/2010/main" val="3871307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445159" y="1556792"/>
            <a:ext cx="493150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 propósito de haver um intervalo de uma semana é dar aos membros a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oportunidade de objeção à concessão da carta. As objeções normalmente não são feitas publicamente, mas diretamente ao pastor ou ancião, o qual levará a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objeção para consideração da Comissão da Igreja.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670550" y="368205"/>
            <a:ext cx="6480720" cy="954107"/>
          </a:xfrm>
          <a:prstGeom prst="rect">
            <a:avLst/>
          </a:prstGeom>
          <a:solidFill>
            <a:srgbClr val="012827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Método Para Conceder Cartas de Transferência</a:t>
            </a:r>
          </a:p>
        </p:txBody>
      </p:sp>
    </p:spTree>
    <p:extLst>
      <p:ext uri="{BB962C8B-B14F-4D97-AF65-F5344CB8AC3E}">
        <p14:creationId xmlns:p14="http://schemas.microsoft.com/office/powerpoint/2010/main" val="2433675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707904" y="1844824"/>
            <a:ext cx="493150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 comissão dará a cada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objetante 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oportunidade de comparecer diante dela para apresentar seu argumento.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Se a objeção não estiver fundada em bases legítimas, a pessoa que levantou a questão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será admoestada a retirá-la.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670550" y="368205"/>
            <a:ext cx="6480720" cy="954107"/>
          </a:xfrm>
          <a:prstGeom prst="rect">
            <a:avLst/>
          </a:prstGeom>
          <a:solidFill>
            <a:srgbClr val="012827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Método Para Conceder Cartas de Transferência</a:t>
            </a:r>
          </a:p>
        </p:txBody>
      </p:sp>
    </p:spTree>
    <p:extLst>
      <p:ext uri="{BB962C8B-B14F-4D97-AF65-F5344CB8AC3E}">
        <p14:creationId xmlns:p14="http://schemas.microsoft.com/office/powerpoint/2010/main" val="966835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2731</TotalTime>
  <Words>5372</Words>
  <Application>Microsoft Office PowerPoint</Application>
  <PresentationFormat>Apresentação na tela (4:3)</PresentationFormat>
  <Paragraphs>449</Paragraphs>
  <Slides>131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131</vt:i4>
      </vt:variant>
    </vt:vector>
  </HeadingPairs>
  <TitlesOfParts>
    <vt:vector size="132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Alana</dc:creator>
  <cp:lastModifiedBy>Alana</cp:lastModifiedBy>
  <cp:revision>117</cp:revision>
  <dcterms:created xsi:type="dcterms:W3CDTF">2016-04-24T19:33:28Z</dcterms:created>
  <dcterms:modified xsi:type="dcterms:W3CDTF">2016-04-28T23:45:32Z</dcterms:modified>
</cp:coreProperties>
</file>