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65" r:id="rId5"/>
    <p:sldId id="266" r:id="rId6"/>
    <p:sldId id="259" r:id="rId7"/>
    <p:sldId id="260" r:id="rId8"/>
    <p:sldId id="261" r:id="rId9"/>
    <p:sldId id="262" r:id="rId10"/>
    <p:sldId id="263" r:id="rId11"/>
    <p:sldId id="264" r:id="rId12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77" d="100"/>
          <a:sy n="177" d="100"/>
        </p:scale>
        <p:origin x="-3112" y="-112"/>
      </p:cViewPr>
      <p:guideLst>
        <p:guide orient="horz" pos="936"/>
        <p:guide orient="horz" pos="2160"/>
        <p:guide orient="horz" pos="709"/>
        <p:guide pos="5466"/>
        <p:guide pos="3243"/>
        <p:guide pos="97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B6B05-AF7E-463D-8AB3-E4C8CC139138}" type="datetimeFigureOut">
              <a:rPr lang="es-ES" smtClean="0"/>
              <a:pPr/>
              <a:t>2/21/12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74F29-D412-4497-B875-32767E79C622}" type="slidenum">
              <a:rPr lang="es-ES" smtClean="0"/>
              <a:pPr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02326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B6B05-AF7E-463D-8AB3-E4C8CC139138}" type="datetimeFigureOut">
              <a:rPr lang="es-ES" smtClean="0"/>
              <a:pPr/>
              <a:t>2/21/12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74F29-D412-4497-B875-32767E79C622}" type="slidenum">
              <a:rPr lang="es-ES" smtClean="0"/>
              <a:pPr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96880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B6B05-AF7E-463D-8AB3-E4C8CC139138}" type="datetimeFigureOut">
              <a:rPr lang="es-ES" smtClean="0"/>
              <a:pPr/>
              <a:t>2/21/12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74F29-D412-4497-B875-32767E79C622}" type="slidenum">
              <a:rPr lang="es-ES" smtClean="0"/>
              <a:pPr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30704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47812" y="274638"/>
            <a:ext cx="7138987" cy="1143000"/>
          </a:xfrm>
        </p:spPr>
        <p:txBody>
          <a:bodyPr>
            <a:normAutofit/>
          </a:bodyPr>
          <a:lstStyle>
            <a:lvl1pPr>
              <a:defRPr sz="2300" b="1" u="sng">
                <a:latin typeface="Trebuchet MS"/>
                <a:cs typeface="Trebuchet MS"/>
              </a:defRPr>
            </a:lvl1pPr>
          </a:lstStyle>
          <a:p>
            <a:r>
              <a:rPr lang="x-none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7812" y="1600200"/>
            <a:ext cx="7138987" cy="4525963"/>
          </a:xfrm>
        </p:spPr>
        <p:txBody>
          <a:bodyPr>
            <a:normAutofit/>
          </a:bodyPr>
          <a:lstStyle>
            <a:lvl1pPr>
              <a:defRPr sz="2300">
                <a:latin typeface="Trebuchet MS"/>
                <a:cs typeface="Trebuchet MS"/>
              </a:defRPr>
            </a:lvl1pPr>
            <a:lvl2pPr>
              <a:defRPr sz="2300">
                <a:latin typeface="Trebuchet MS"/>
                <a:cs typeface="Trebuchet MS"/>
              </a:defRPr>
            </a:lvl2pPr>
            <a:lvl3pPr>
              <a:defRPr sz="2300">
                <a:latin typeface="Trebuchet MS"/>
                <a:cs typeface="Trebuchet MS"/>
              </a:defRPr>
            </a:lvl3pPr>
            <a:lvl4pPr>
              <a:defRPr sz="2300">
                <a:latin typeface="Trebuchet MS"/>
                <a:cs typeface="Trebuchet MS"/>
              </a:defRPr>
            </a:lvl4pPr>
            <a:lvl5pPr>
              <a:defRPr sz="2300">
                <a:latin typeface="Trebuchet MS"/>
                <a:cs typeface="Trebuchet MS"/>
              </a:defRPr>
            </a:lvl5pPr>
          </a:lstStyle>
          <a:p>
            <a:pPr lvl="0"/>
            <a:r>
              <a:rPr lang="x-none" dirty="0" smtClean="0"/>
              <a:t>Click to edit Master text styles</a:t>
            </a:r>
          </a:p>
          <a:p>
            <a:pPr lvl="1"/>
            <a:r>
              <a:rPr lang="x-none" dirty="0" smtClean="0"/>
              <a:t>Second level</a:t>
            </a:r>
          </a:p>
          <a:p>
            <a:pPr lvl="2"/>
            <a:r>
              <a:rPr lang="x-none" dirty="0" smtClean="0"/>
              <a:t>Third level</a:t>
            </a:r>
          </a:p>
          <a:p>
            <a:pPr lvl="3"/>
            <a:r>
              <a:rPr lang="x-none" dirty="0" smtClean="0"/>
              <a:t>Fourth level</a:t>
            </a:r>
          </a:p>
          <a:p>
            <a:pPr lvl="4"/>
            <a:r>
              <a:rPr lang="x-none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B6B05-AF7E-463D-8AB3-E4C8CC139138}" type="datetimeFigureOut">
              <a:rPr lang="es-ES" smtClean="0"/>
              <a:pPr/>
              <a:t>2/21/12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74F29-D412-4497-B875-32767E79C622}" type="slidenum">
              <a:rPr lang="es-ES" smtClean="0"/>
              <a:pPr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19756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B6B05-AF7E-463D-8AB3-E4C8CC139138}" type="datetimeFigureOut">
              <a:rPr lang="es-ES" smtClean="0"/>
              <a:pPr/>
              <a:t>2/21/12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74F29-D412-4497-B875-32767E79C622}" type="slidenum">
              <a:rPr lang="es-ES" smtClean="0"/>
              <a:pPr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86232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B6B05-AF7E-463D-8AB3-E4C8CC139138}" type="datetimeFigureOut">
              <a:rPr lang="es-ES" smtClean="0"/>
              <a:pPr/>
              <a:t>2/21/12</a:t>
            </a:fld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74F29-D412-4497-B875-32767E79C622}" type="slidenum">
              <a:rPr lang="es-ES" smtClean="0"/>
              <a:pPr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95391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B6B05-AF7E-463D-8AB3-E4C8CC139138}" type="datetimeFigureOut">
              <a:rPr lang="es-ES" smtClean="0"/>
              <a:pPr/>
              <a:t>2/21/12</a:t>
            </a:fld>
            <a:endParaRPr lang="es-E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74F29-D412-4497-B875-32767E79C622}" type="slidenum">
              <a:rPr lang="es-ES" smtClean="0"/>
              <a:pPr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76284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B6B05-AF7E-463D-8AB3-E4C8CC139138}" type="datetimeFigureOut">
              <a:rPr lang="es-ES" smtClean="0"/>
              <a:pPr/>
              <a:t>2/21/12</a:t>
            </a:fld>
            <a:endParaRPr lang="es-E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74F29-D412-4497-B875-32767E79C622}" type="slidenum">
              <a:rPr lang="es-ES" smtClean="0"/>
              <a:pPr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30277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B6B05-AF7E-463D-8AB3-E4C8CC139138}" type="datetimeFigureOut">
              <a:rPr lang="es-ES" smtClean="0"/>
              <a:pPr/>
              <a:t>2/21/12</a:t>
            </a:fld>
            <a:endParaRPr lang="es-E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74F29-D412-4497-B875-32767E79C622}" type="slidenum">
              <a:rPr lang="es-ES" smtClean="0"/>
              <a:pPr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3932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B6B05-AF7E-463D-8AB3-E4C8CC139138}" type="datetimeFigureOut">
              <a:rPr lang="es-ES" smtClean="0"/>
              <a:pPr/>
              <a:t>2/21/12</a:t>
            </a:fld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74F29-D412-4497-B875-32767E79C622}" type="slidenum">
              <a:rPr lang="es-ES" smtClean="0"/>
              <a:pPr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53429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B6B05-AF7E-463D-8AB3-E4C8CC139138}" type="datetimeFigureOut">
              <a:rPr lang="es-ES" smtClean="0"/>
              <a:pPr/>
              <a:t>2/21/12</a:t>
            </a:fld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74F29-D412-4497-B875-32767E79C622}" type="slidenum">
              <a:rPr lang="es-ES" smtClean="0"/>
              <a:pPr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24861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9B6B05-AF7E-463D-8AB3-E4C8CC139138}" type="datetimeFigureOut">
              <a:rPr lang="es-ES" smtClean="0"/>
              <a:pPr/>
              <a:t>2/21/12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74F29-D412-4497-B875-32767E79C622}" type="slidenum">
              <a:rPr lang="es-ES" smtClean="0"/>
              <a:pPr/>
              <a:t>‹#›</a:t>
            </a:fld>
            <a:endParaRPr lang="es-ES" dirty="0"/>
          </a:p>
        </p:txBody>
      </p:sp>
      <p:pic>
        <p:nvPicPr>
          <p:cNvPr id="7" name="Picture 6" descr="fundos9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071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icture 129" descr="frente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629"/>
          </a:xfrm>
          <a:prstGeom prst="rect">
            <a:avLst/>
          </a:prstGeom>
        </p:spPr>
      </p:pic>
      <p:sp>
        <p:nvSpPr>
          <p:cNvPr id="128" name="Subtítulo 2"/>
          <p:cNvSpPr txBox="1">
            <a:spLocks/>
          </p:cNvSpPr>
          <p:nvPr/>
        </p:nvSpPr>
        <p:spPr>
          <a:xfrm>
            <a:off x="179512" y="5685898"/>
            <a:ext cx="3960440" cy="117633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pt-BR" sz="3000" dirty="0" smtClean="0">
                <a:solidFill>
                  <a:srgbClr val="000000"/>
                </a:solidFill>
                <a:latin typeface="Trebuchet MS"/>
                <a:cs typeface="Trebuchet MS"/>
              </a:rPr>
              <a:t>PEQUENOS GRUPOS E PLANTIO DE IGREJAS NA DSA</a:t>
            </a:r>
            <a:endParaRPr lang="pt-BR" sz="3000" spc="300" dirty="0">
              <a:solidFill>
                <a:srgbClr val="000000"/>
              </a:solidFill>
              <a:latin typeface="Trebuchet MS"/>
              <a:cs typeface="Trebuchet MS"/>
            </a:endParaRPr>
          </a:p>
        </p:txBody>
      </p:sp>
      <p:sp>
        <p:nvSpPr>
          <p:cNvPr id="129" name="TextBox 128"/>
          <p:cNvSpPr txBox="1">
            <a:spLocks noChangeArrowheads="1"/>
          </p:cNvSpPr>
          <p:nvPr/>
        </p:nvSpPr>
        <p:spPr bwMode="auto">
          <a:xfrm>
            <a:off x="250825" y="260350"/>
            <a:ext cx="16573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800" b="1" dirty="0">
                <a:solidFill>
                  <a:srgbClr val="000000"/>
                </a:solidFill>
              </a:rPr>
              <a:t>CAP. </a:t>
            </a:r>
            <a:r>
              <a:rPr lang="pt-BR" sz="1800" b="1" dirty="0" smtClean="0">
                <a:solidFill>
                  <a:srgbClr val="000000"/>
                </a:solidFill>
              </a:rPr>
              <a:t>14</a:t>
            </a:r>
            <a:endParaRPr lang="pt-BR" sz="1800" dirty="0">
              <a:solidFill>
                <a:srgbClr val="000000"/>
              </a:solidFill>
            </a:endParaRPr>
          </a:p>
          <a:p>
            <a:pPr eaLnBrk="1" hangingPunct="1"/>
            <a:endParaRPr lang="en-US" sz="1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81472" y="765175"/>
            <a:ext cx="7239000" cy="626328"/>
          </a:xfrm>
        </p:spPr>
        <p:txBody>
          <a:bodyPr/>
          <a:lstStyle/>
          <a:p>
            <a:r>
              <a:rPr lang="pt-BR" dirty="0" smtClean="0"/>
              <a:t>NOVAS CONGREGAÇÕES</a:t>
            </a:r>
            <a:endParaRPr lang="pt-BR" dirty="0"/>
          </a:p>
        </p:txBody>
      </p:sp>
      <p:pic>
        <p:nvPicPr>
          <p:cNvPr id="4" name="Picture 3" descr="shutterstock_17111519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420888"/>
            <a:ext cx="5600774" cy="4667903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>
                <a:solidFill>
                  <a:srgbClr val="7F7F7F"/>
                </a:solidFill>
              </a:rPr>
              <a:t>David Cho </a:t>
            </a:r>
            <a:r>
              <a:rPr lang="pt-BR" dirty="0"/>
              <a:t>se baseou em Êxodo 18 e nos escritos de Ellen G. White para a implantação dos pequenos grupos. Ele extraiu a ideia dos pequenos grupos dos livros </a:t>
            </a:r>
            <a:r>
              <a:rPr lang="pt-BR" dirty="0">
                <a:solidFill>
                  <a:srgbClr val="7F7F7F"/>
                </a:solidFill>
              </a:rPr>
              <a:t>Serviço Cristão e Obreiros Evangélicos.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31640" y="884692"/>
            <a:ext cx="7239000" cy="626328"/>
          </a:xfrm>
        </p:spPr>
        <p:txBody>
          <a:bodyPr/>
          <a:lstStyle/>
          <a:p>
            <a:r>
              <a:rPr lang="pt-BR" dirty="0" smtClean="0"/>
              <a:t>CONCLUSÃO</a:t>
            </a:r>
            <a:endParaRPr lang="pt-BR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259632" y="1772816"/>
            <a:ext cx="4860677" cy="4846320"/>
          </a:xfrm>
        </p:spPr>
        <p:txBody>
          <a:bodyPr>
            <a:normAutofit/>
          </a:bodyPr>
          <a:lstStyle/>
          <a:p>
            <a:pPr algn="just"/>
            <a:r>
              <a:rPr lang="pt-BR" dirty="0"/>
              <a:t>“[…] Necessitamos tanto do evangelismo público quanto dos pequenos grupos. Os pequenos grupos proverão pessoas para que o evangelismo público as leve a tomar a decisão por Cristo, e o evangelismo público proverá pessoas para que os pequenos grupos acompanhem e façam discípulos.” –Burrill.</a:t>
            </a:r>
          </a:p>
        </p:txBody>
      </p:sp>
      <p:pic>
        <p:nvPicPr>
          <p:cNvPr id="4" name="Picture 3" descr="Publicit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966735"/>
            <a:ext cx="3888432" cy="58630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68897" y="332656"/>
            <a:ext cx="6158731" cy="1143000"/>
          </a:xfrm>
        </p:spPr>
        <p:txBody>
          <a:bodyPr/>
          <a:lstStyle/>
          <a:p>
            <a:r>
              <a:rPr lang="pt-BR" dirty="0" smtClean="0"/>
              <a:t>INTRODUÇÃO</a:t>
            </a:r>
            <a:endParaRPr lang="pt-BR" dirty="0"/>
          </a:p>
        </p:txBody>
      </p:sp>
      <p:pic>
        <p:nvPicPr>
          <p:cNvPr id="5" name="Picture 4" descr="Untitl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896" y="3429000"/>
            <a:ext cx="5459970" cy="3647304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547813" y="1268760"/>
            <a:ext cx="7138987" cy="4525963"/>
          </a:xfrm>
        </p:spPr>
        <p:txBody>
          <a:bodyPr/>
          <a:lstStyle/>
          <a:p>
            <a:pPr algn="just"/>
            <a:r>
              <a:rPr lang="pt-BR" dirty="0" smtClean="0">
                <a:ea typeface="Calibri"/>
              </a:rPr>
              <a:t>O NT registra histórias de </a:t>
            </a:r>
            <a:r>
              <a:rPr lang="pt-BR" b="1" u="sng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Calibri"/>
              </a:rPr>
              <a:t>crentes que vão por todos os lugares com o objetivo de multiplicar igrejas. </a:t>
            </a:r>
            <a:r>
              <a:rPr lang="pt-BR" b="1" dirty="0" smtClean="0">
                <a:ea typeface="Calibri"/>
              </a:rPr>
              <a:t>(At 9:31).</a:t>
            </a:r>
          </a:p>
          <a:p>
            <a:pPr marL="0" indent="0" algn="just">
              <a:buNone/>
            </a:pPr>
            <a:endParaRPr lang="pt-BR" b="1" dirty="0" smtClean="0">
              <a:ea typeface="Calibri"/>
            </a:endParaRPr>
          </a:p>
          <a:p>
            <a:pPr marL="0" indent="0" algn="just">
              <a:buNone/>
            </a:pPr>
            <a:endParaRPr lang="pt-BR" b="1" dirty="0" smtClean="0">
              <a:ea typeface="Calibri"/>
            </a:endParaRPr>
          </a:p>
          <a:p>
            <a:pPr algn="just"/>
            <a:r>
              <a:rPr lang="pt-BR" dirty="0"/>
              <a:t>“A metodologia evangelizadora mais eficaz sob o céu é plantar novas igrejas” </a:t>
            </a:r>
            <a:r>
              <a:rPr lang="pt-BR" dirty="0">
                <a:solidFill>
                  <a:srgbClr val="7F7F7F"/>
                </a:solidFill>
              </a:rPr>
              <a:t>–Peter Wagner.</a:t>
            </a:r>
          </a:p>
          <a:p>
            <a:endParaRPr lang="pt-BR" dirty="0" smtClean="0">
              <a:latin typeface="Calibri"/>
              <a:ea typeface="Calibri"/>
              <a:cs typeface="Times New Roman"/>
            </a:endParaRPr>
          </a:p>
          <a:p>
            <a:endParaRPr lang="pt-BR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dirty="0"/>
              <a:t>“Investigações em igrejas adventistas indicam que as igrejas novas crescem dez vezes mais rápido que as velhas.” –</a:t>
            </a:r>
            <a:r>
              <a:rPr lang="pt-BR" dirty="0">
                <a:solidFill>
                  <a:srgbClr val="7F7F7F"/>
                </a:solidFill>
              </a:rPr>
              <a:t>Roge L. </a:t>
            </a:r>
            <a:r>
              <a:rPr lang="pt-BR" dirty="0" smtClean="0">
                <a:solidFill>
                  <a:srgbClr val="7F7F7F"/>
                </a:solidFill>
              </a:rPr>
              <a:t>Dudley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pt-BR" dirty="0">
              <a:solidFill>
                <a:srgbClr val="7F7F7F"/>
              </a:solidFill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dirty="0"/>
              <a:t>Os Pequenos Grupos são uma ferramenta valiosa: “Todo pequeno grupo é uma igreja em potencial.” –</a:t>
            </a:r>
            <a:r>
              <a:rPr lang="pt-BR" dirty="0">
                <a:solidFill>
                  <a:srgbClr val="7F7F7F"/>
                </a:solidFill>
              </a:rPr>
              <a:t>Emilio Abdala</a:t>
            </a:r>
          </a:p>
          <a:p>
            <a:endParaRPr lang="pt-BR" sz="3200" dirty="0"/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2068897" y="404664"/>
            <a:ext cx="6158731" cy="1143000"/>
          </a:xfrm>
        </p:spPr>
        <p:txBody>
          <a:bodyPr/>
          <a:lstStyle/>
          <a:p>
            <a:r>
              <a:rPr lang="pt-BR" dirty="0" smtClean="0"/>
              <a:t>INTRODUÇÃO</a:t>
            </a:r>
            <a:endParaRPr lang="pt-BR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5411" y="908720"/>
            <a:ext cx="7239000" cy="638944"/>
          </a:xfrm>
        </p:spPr>
        <p:txBody>
          <a:bodyPr>
            <a:normAutofit/>
          </a:bodyPr>
          <a:lstStyle/>
          <a:p>
            <a:r>
              <a:rPr lang="pt-BR" dirty="0" smtClean="0"/>
              <a:t>ESTUDOS</a:t>
            </a:r>
            <a:endParaRPr lang="pt-BR" dirty="0"/>
          </a:p>
        </p:txBody>
      </p:sp>
      <p:pic>
        <p:nvPicPr>
          <p:cNvPr id="4" name="Picture 3" descr="shutterstock_77558248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052736"/>
            <a:ext cx="9144000" cy="6079787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403648" y="1988840"/>
            <a:ext cx="4464347" cy="4525963"/>
          </a:xfrm>
        </p:spPr>
        <p:txBody>
          <a:bodyPr/>
          <a:lstStyle/>
          <a:p>
            <a:pPr algn="just"/>
            <a:r>
              <a:rPr lang="pt-BR" dirty="0"/>
              <a:t>“Cada cidade dos Estados Unidos tem o mesmo número de adventistas faz vinte anos; as únicas exceções são as cidades onde foram fundadas igrejas durante esse período.” –</a:t>
            </a:r>
            <a:r>
              <a:rPr lang="pt-BR" dirty="0">
                <a:solidFill>
                  <a:srgbClr val="7F7F7F"/>
                </a:solidFill>
              </a:rPr>
              <a:t>Ron Gladden.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BR" dirty="0"/>
              <a:t>Um estudo entre os batistas do sul, também nos Estados Unidos, indica que </a:t>
            </a:r>
            <a:r>
              <a:rPr lang="pt-BR" dirty="0">
                <a:solidFill>
                  <a:srgbClr val="7F7F7F"/>
                </a:solidFill>
              </a:rPr>
              <a:t>“quanto menor e mais nova for a igreja, mais ela cresce.” </a:t>
            </a:r>
            <a:r>
              <a:rPr lang="pt-BR" dirty="0"/>
              <a:t>–Charles Chaney</a:t>
            </a:r>
          </a:p>
          <a:p>
            <a:pPr algn="just">
              <a:buNone/>
            </a:pPr>
            <a:endParaRPr lang="pt-BR" dirty="0"/>
          </a:p>
          <a:p>
            <a:pPr algn="just"/>
            <a:r>
              <a:rPr lang="pt-BR" dirty="0"/>
              <a:t>DESAFIO:</a:t>
            </a:r>
          </a:p>
          <a:p>
            <a:pPr lvl="1" algn="just">
              <a:buFont typeface="Wingdings" pitchFamily="2" charset="2"/>
              <a:buChar char="Ø"/>
            </a:pPr>
            <a:r>
              <a:rPr lang="pt-BR" dirty="0">
                <a:solidFill>
                  <a:srgbClr val="7F7F7F"/>
                </a:solidFill>
              </a:rPr>
              <a:t>Gerar estratégias que nos levem a acelerar o processo de plantar igrejas.</a:t>
            </a: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1509464" y="620688"/>
            <a:ext cx="7239000" cy="638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300" b="1" u="sng" kern="1200">
                <a:solidFill>
                  <a:schemeClr val="tx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r>
              <a:rPr lang="pt-BR" smtClean="0"/>
              <a:t>ESTUDOS</a:t>
            </a:r>
            <a:endParaRPr lang="pt-BR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41608" y="620688"/>
            <a:ext cx="7239000" cy="626328"/>
          </a:xfrm>
        </p:spPr>
        <p:txBody>
          <a:bodyPr>
            <a:normAutofit/>
          </a:bodyPr>
          <a:lstStyle/>
          <a:p>
            <a:r>
              <a:rPr lang="pt-BR" dirty="0" smtClean="0"/>
              <a:t>NOVAS CONGREGAÇÕES</a:t>
            </a:r>
            <a:endParaRPr lang="pt-BR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547812" y="1340768"/>
            <a:ext cx="7129463" cy="4968552"/>
          </a:xfrm>
        </p:spPr>
        <p:txBody>
          <a:bodyPr>
            <a:normAutofit/>
          </a:bodyPr>
          <a:lstStyle/>
          <a:p>
            <a:pPr algn="just"/>
            <a:r>
              <a:rPr lang="pt-BR" dirty="0"/>
              <a:t>Como os Pequenos Grupos contribuem para o estabelecimento de novas congregações</a:t>
            </a:r>
            <a:r>
              <a:rPr lang="pt-BR" dirty="0" smtClean="0"/>
              <a:t>?</a:t>
            </a:r>
          </a:p>
          <a:p>
            <a:pPr algn="just"/>
            <a:endParaRPr lang="pt-BR" sz="1200" dirty="0"/>
          </a:p>
          <a:p>
            <a:pPr marL="761238" lvl="1" indent="-514350" algn="just">
              <a:buFont typeface="+mj-lt"/>
              <a:buAutoNum type="arabicPeriod"/>
            </a:pPr>
            <a:r>
              <a:rPr lang="pt-BR" dirty="0"/>
              <a:t>Nos bairros ou cidades sem igrejas estabelecidas. Os grupos servem para unir os irmãos e para criar uma estratégia de evangelismo para a conquista de novos conversos.</a:t>
            </a:r>
          </a:p>
          <a:p>
            <a:pPr marL="761238" lvl="1" indent="-514350" algn="just">
              <a:buFont typeface="+mj-lt"/>
              <a:buAutoNum type="arabicPeriod"/>
            </a:pPr>
            <a:r>
              <a:rPr lang="pt-BR" dirty="0"/>
              <a:t>Nas congregações já estabelecidas. Uma congregação cujos membros estejam em grupos, terá grande possibilidade de crescer no amadurecimento espiritual e na conquista de novos conversos. </a:t>
            </a:r>
          </a:p>
          <a:p>
            <a:pPr algn="just"/>
            <a:endParaRPr lang="pt-BR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09464" y="620688"/>
            <a:ext cx="7239000" cy="698336"/>
          </a:xfrm>
        </p:spPr>
        <p:txBody>
          <a:bodyPr>
            <a:normAutofit/>
          </a:bodyPr>
          <a:lstStyle/>
          <a:p>
            <a:r>
              <a:rPr lang="pt-BR" dirty="0" smtClean="0"/>
              <a:t>NOVAS CONGREGAÇÕES</a:t>
            </a:r>
            <a:endParaRPr lang="pt-BR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547812" y="1484784"/>
            <a:ext cx="7200652" cy="4970952"/>
          </a:xfrm>
        </p:spPr>
        <p:txBody>
          <a:bodyPr>
            <a:normAutofit/>
          </a:bodyPr>
          <a:lstStyle/>
          <a:p>
            <a:pPr algn="just"/>
            <a:r>
              <a:rPr lang="pt-BR" dirty="0"/>
              <a:t>“Se um dos princípios estudados deve ser o mais importante, então, sem dúvida, é a multiplicação dos pequenos grupos.” –</a:t>
            </a:r>
            <a:r>
              <a:rPr lang="pt-BR" dirty="0">
                <a:solidFill>
                  <a:srgbClr val="7F7F7F"/>
                </a:solidFill>
              </a:rPr>
              <a:t>Christhian Schwarz</a:t>
            </a:r>
          </a:p>
          <a:p>
            <a:pPr algn="just"/>
            <a:r>
              <a:rPr lang="pt-BR" dirty="0">
                <a:solidFill>
                  <a:srgbClr val="7F7F7F"/>
                </a:solidFill>
              </a:rPr>
              <a:t>Korfield</a:t>
            </a:r>
            <a:r>
              <a:rPr lang="pt-BR" dirty="0"/>
              <a:t> assinala 3 vantagens:</a:t>
            </a:r>
          </a:p>
          <a:p>
            <a:pPr marL="760413" lvl="1" indent="-306388" algn="just">
              <a:buFont typeface="+mj-lt"/>
              <a:buAutoNum type="alphaLcPeriod"/>
            </a:pPr>
            <a:r>
              <a:rPr lang="pt-BR" dirty="0"/>
              <a:t>O trabalho surge de relacionamentos e de amizades. </a:t>
            </a:r>
          </a:p>
          <a:p>
            <a:pPr marL="760413" lvl="1" indent="-306388" algn="just">
              <a:buFont typeface="+mj-lt"/>
              <a:buAutoNum type="alphaLcPeriod"/>
            </a:pPr>
            <a:r>
              <a:rPr lang="pt-BR" dirty="0"/>
              <a:t>A igreja que surge naturalmente mediante a multiplicação de Grupos em um bairro terá uma estrutura missionária consolidada.</a:t>
            </a:r>
          </a:p>
          <a:p>
            <a:pPr marL="760413" lvl="1" indent="-306388" algn="just">
              <a:buFont typeface="+mj-lt"/>
              <a:buAutoNum type="alphaLcPeriod"/>
            </a:pPr>
            <a:r>
              <a:rPr lang="pt-BR" dirty="0"/>
              <a:t>A nova igreja já nasce com bons líderes relacionados com o bairro.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NOVAS CONGREGAÇÕES</a:t>
            </a:r>
            <a:endParaRPr lang="pt-BR" dirty="0"/>
          </a:p>
        </p:txBody>
      </p:sp>
      <p:pic>
        <p:nvPicPr>
          <p:cNvPr id="4" name="Picture 3" descr="shutterstock_9557826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564904"/>
            <a:ext cx="7524328" cy="5006789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547813" y="1493792"/>
            <a:ext cx="7200652" cy="4195848"/>
          </a:xfrm>
        </p:spPr>
        <p:txBody>
          <a:bodyPr>
            <a:normAutofit/>
          </a:bodyPr>
          <a:lstStyle/>
          <a:p>
            <a:pPr marL="761238" lvl="1" indent="-514350" algn="just">
              <a:buNone/>
            </a:pPr>
            <a:r>
              <a:rPr lang="pt-BR" dirty="0"/>
              <a:t>3.  Nas congregações fruto do evangelismo público. Muitas de nossas congregações são estabelecidas graças ao evangelismo público, e os pequenos grupos podem contribuir grandemente para a solidez dessas novas congregações.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620688"/>
            <a:ext cx="7239000" cy="626328"/>
          </a:xfrm>
        </p:spPr>
        <p:txBody>
          <a:bodyPr>
            <a:normAutofit/>
          </a:bodyPr>
          <a:lstStyle/>
          <a:p>
            <a:r>
              <a:rPr lang="pt-BR" dirty="0" smtClean="0"/>
              <a:t>Novas congregações</a:t>
            </a:r>
            <a:endParaRPr lang="pt-BR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484784"/>
            <a:ext cx="7416824" cy="4846320"/>
          </a:xfrm>
        </p:spPr>
        <p:txBody>
          <a:bodyPr>
            <a:normAutofit/>
          </a:bodyPr>
          <a:lstStyle/>
          <a:p>
            <a:r>
              <a:rPr lang="pt-BR" dirty="0" smtClean="0"/>
              <a:t>“O evangelismo público e os pequenos grupos não são mutuamente excludentes. Um necessita do outro. A pregação pública da Palavra deve ser reforçada pelos pequenos grupos; de outra forma, a pregação não resultará em conversos permanentes. De igual modo, o pequeno grupo necessita da pregação pública da Palavra para que, continuamente, lhe dê novos conversos a fim de nutrir e trazer à nova vida em Cristo….” </a:t>
            </a:r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–Russell Burril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</TotalTime>
  <Words>548</Words>
  <Application>Microsoft Macintosh PowerPoint</Application>
  <PresentationFormat>On-screen Show (4:3)</PresentationFormat>
  <Paragraphs>37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INTRODUÇÃO</vt:lpstr>
      <vt:lpstr>INTRODUÇÃO</vt:lpstr>
      <vt:lpstr>ESTUDOS</vt:lpstr>
      <vt:lpstr>PowerPoint Presentation</vt:lpstr>
      <vt:lpstr>NOVAS CONGREGAÇÕES</vt:lpstr>
      <vt:lpstr>NOVAS CONGREGAÇÕES</vt:lpstr>
      <vt:lpstr>NOVAS CONGREGAÇÕES</vt:lpstr>
      <vt:lpstr>Novas congregações</vt:lpstr>
      <vt:lpstr>NOVAS CONGREGAÇÕES</vt:lpstr>
      <vt:lpstr>CONCLUSÃO</vt:lpstr>
    </vt:vector>
  </TitlesOfParts>
  <Company>Carbajal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Capítulo 14</dc:title>
  <dc:creator>Pablo</dc:creator>
  <cp:lastModifiedBy>Kassandra</cp:lastModifiedBy>
  <cp:revision>20</cp:revision>
  <dcterms:created xsi:type="dcterms:W3CDTF">2011-11-08T16:05:03Z</dcterms:created>
  <dcterms:modified xsi:type="dcterms:W3CDTF">2012-02-21T14:02:08Z</dcterms:modified>
</cp:coreProperties>
</file>