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58" r:id="rId5"/>
    <p:sldId id="259" r:id="rId6"/>
    <p:sldId id="283" r:id="rId7"/>
    <p:sldId id="260" r:id="rId8"/>
    <p:sldId id="261" r:id="rId9"/>
    <p:sldId id="284" r:id="rId10"/>
    <p:sldId id="262" r:id="rId11"/>
    <p:sldId id="281" r:id="rId12"/>
    <p:sldId id="263" r:id="rId13"/>
    <p:sldId id="264" r:id="rId14"/>
    <p:sldId id="265" r:id="rId15"/>
    <p:sldId id="285" r:id="rId16"/>
    <p:sldId id="266" r:id="rId17"/>
    <p:sldId id="267" r:id="rId18"/>
    <p:sldId id="286" r:id="rId19"/>
    <p:sldId id="268" r:id="rId20"/>
    <p:sldId id="269" r:id="rId21"/>
    <p:sldId id="28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6" autoAdjust="0"/>
    <p:restoredTop sz="94660"/>
  </p:normalViewPr>
  <p:slideViewPr>
    <p:cSldViewPr>
      <p:cViewPr varScale="1">
        <p:scale>
          <a:sx n="183" d="100"/>
          <a:sy n="183" d="100"/>
        </p:scale>
        <p:origin x="-3144" y="-104"/>
      </p:cViewPr>
      <p:guideLst>
        <p:guide orient="horz" pos="1933"/>
        <p:guide pos="5465"/>
        <p:guide pos="3152"/>
        <p:guide pos="11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nte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2/19/12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2/19/12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2/19/12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2/19/12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2/19/12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2/19/12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2/19/12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2/19/12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2/19/12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2/19/12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s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/>
          <p:cNvSpPr txBox="1">
            <a:spLocks/>
          </p:cNvSpPr>
          <p:nvPr/>
        </p:nvSpPr>
        <p:spPr>
          <a:xfrm>
            <a:off x="179834" y="5805264"/>
            <a:ext cx="3960118" cy="1176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  <a:t>PEQUENOS GRUPOS ADVENTISTAS</a:t>
            </a:r>
            <a:b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</a:br>
            <a:endParaRPr lang="pt-BR" sz="3000" spc="3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260350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/>
              <a:t>CAP. </a:t>
            </a:r>
            <a:r>
              <a:rPr lang="pt-BR" sz="1800" b="1" dirty="0" smtClean="0"/>
              <a:t>7</a:t>
            </a:r>
            <a:endParaRPr lang="pt-BR" sz="1800" dirty="0"/>
          </a:p>
          <a:p>
            <a:pPr eaLnBrk="1" hangingPunct="1"/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59632" y="1556792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00050" indent="-400050" algn="just"/>
            <a:r>
              <a:rPr lang="pt-BR" sz="2800" b="1" dirty="0" smtClean="0">
                <a:latin typeface="Trebuchet MS"/>
                <a:cs typeface="Trebuchet MS"/>
              </a:rPr>
              <a:t>- O estudo da Bíblia estava relacionado diretamente com a “</a:t>
            </a:r>
            <a:r>
              <a:rPr lang="pt-BR" sz="2800" b="1" i="1" dirty="0" smtClean="0">
                <a:latin typeface="Trebuchet MS"/>
                <a:cs typeface="Trebuchet MS"/>
              </a:rPr>
              <a:t>quarta dimensão</a:t>
            </a:r>
            <a:r>
              <a:rPr lang="pt-BR" sz="2800" b="1" dirty="0" smtClean="0">
                <a:latin typeface="Trebuchet MS"/>
                <a:cs typeface="Trebuchet MS"/>
              </a:rPr>
              <a:t>”.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59632" y="3284984"/>
            <a:ext cx="7128792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39725" indent="-339725" algn="just">
              <a:tabLst>
                <a:tab pos="339725" algn="l"/>
                <a:tab pos="515938" algn="l"/>
              </a:tabLst>
            </a:pP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-</a:t>
            </a:r>
            <a:r>
              <a:rPr lang="pt-BR" sz="2800" b="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Envolvia a liberação dos poderes espirituais através de fenômenos carismáticos e pentecostais, como visões, sonhos, curas milagrosas e o dom de línguas.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03648" y="1700808"/>
            <a:ext cx="727280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00050" indent="-400050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3. </a:t>
            </a: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Modelo de “Militância Sociopolítica”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. Surgiu nas década de 70 e 80, por influência  da Teologia da Libertação.</a:t>
            </a:r>
            <a:endParaRPr lang="pt-BR" sz="28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03648" y="378904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00050" indent="-400050" algn="just"/>
            <a:r>
              <a:rPr lang="pt-BR" sz="2800" b="1" dirty="0" smtClean="0">
                <a:latin typeface="Trebuchet MS"/>
                <a:cs typeface="Trebuchet MS"/>
              </a:rPr>
              <a:t>- São ênfases na “opção preferencial pelos pobres”.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2880" y="1412776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39725" indent="-339725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- Esse modelo desafiava estrutura católica. A Sagrada Congregação para a Doutrina da Fé (católica) opôs-se oficialmente a esse modelo.</a:t>
            </a:r>
          </a:p>
          <a:p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		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03648" y="3429000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Escolher um desses modelos de </a:t>
            </a:r>
            <a:r>
              <a:rPr lang="pt-BR" sz="28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PGs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e simplesmente modificá-los de seu propósito antagônico ao adventismo pode não gerar os efeitos desejados.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392" y="1484784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Além disso, é importante observar que essas e outras modalidades de PGs tendem a um modelo congregacionalista de organização eclesiástica.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331640" y="3645024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Por tanto, se a IASD deseja manter sua identidade doutrinária e sua estrutura organizacional, é indispensável que busque um modelo de PGs compatíveis com essas ideias.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19672" y="1412776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2800" b="1" u="sng" dirty="0" smtClean="0">
                <a:solidFill>
                  <a:srgbClr val="000000"/>
                </a:solidFill>
                <a:latin typeface="Trebuchet MS"/>
                <a:cs typeface="Trebuchet MS"/>
              </a:rPr>
              <a:t>PROPÓSITO DOS PEQUENOS GRUPOS ADVENTISTAS</a:t>
            </a:r>
            <a:endParaRPr lang="pt-BR" sz="2800" b="1" u="sng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TheBod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697760" cy="469776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75656" y="2636912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Os PGs terão êxito se possuírem um propósito específico, ou seja, “</a:t>
            </a:r>
            <a:r>
              <a:rPr lang="pt-BR" sz="2800" b="1" i="1" dirty="0" smtClean="0">
                <a:solidFill>
                  <a:srgbClr val="000000"/>
                </a:solidFill>
                <a:latin typeface="Trebuchet MS"/>
                <a:cs typeface="Trebuchet MS"/>
              </a:rPr>
              <a:t>Socialização Espiritual”, “Reavivamento” e “Evangelização”.</a:t>
            </a:r>
            <a:endParaRPr lang="pt-BR" sz="2800" b="1" dirty="0" smtClea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47664" y="1340768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De forma geral, os PGs destinam-se ao fracasso se não for advogado o “</a:t>
            </a:r>
            <a:r>
              <a:rPr lang="pt-BR" sz="2800" b="1" i="1" dirty="0" smtClean="0">
                <a:solidFill>
                  <a:srgbClr val="000000"/>
                </a:solidFill>
                <a:latin typeface="Trebuchet MS"/>
                <a:cs typeface="Trebuchet MS"/>
              </a:rPr>
              <a:t>reavivamento para a evangelização”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. De ambos os propósitos seria o ideal.</a:t>
            </a:r>
          </a:p>
        </p:txBody>
      </p:sp>
      <p:pic>
        <p:nvPicPr>
          <p:cNvPr id="3" name="Picture 2" descr="_Ple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4860032" cy="364502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620341" y="386104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Uma conjunção de ambos </a:t>
            </a:r>
            <a:endParaRPr lang="pt-BR" sz="2800" b="1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propósitos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seria o ideal.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3648" y="4221088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Então, os PGs adventistas devem apoiar diretamente a declaração de missão da Igreja.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403648" y="134076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Se o reavivamento for “</a:t>
            </a:r>
            <a:r>
              <a:rPr lang="pt-BR" sz="2800" b="1" i="1" dirty="0" smtClean="0">
                <a:solidFill>
                  <a:srgbClr val="000000"/>
                </a:solidFill>
                <a:latin typeface="Trebuchet MS"/>
                <a:cs typeface="Trebuchet MS"/>
              </a:rPr>
              <a:t>a maior e a mais urgente de todas as nossas necessidades”, por que os PGs não poderão ser transformados em núcleos de reavivamento da igreja e assim sermos levados a cumprir a missão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47664" y="1268760"/>
            <a:ext cx="7200800" cy="4832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Sendo assim, os PGs adventistas devem ter sempre um propósito intencional evangelizador, como:</a:t>
            </a:r>
          </a:p>
          <a:p>
            <a:endParaRPr lang="pt-BR" sz="2800" b="1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   -	Núcleo evangelizador.</a:t>
            </a:r>
          </a:p>
          <a:p>
            <a:endParaRPr lang="pt-BR" sz="2800" b="1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917575" indent="-917575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   -	Núcleo de treinamento e de capacitação missionária.</a:t>
            </a:r>
          </a:p>
          <a:p>
            <a:endParaRPr lang="pt-BR" sz="2800" b="1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917575" indent="-917575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   -	Núcleo de reuniões regulares de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estudo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prático da Bíblia.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691680" y="2348880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Declarado o propósito dos PGs na IASD, é necessário considerar a relação com a estrutura departamental da igreja; de modo que ela, em seu conjunto, trabalhe em perfeita harmonia.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619672" y="76470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2800" b="1" u="sng" dirty="0" smtClean="0">
                <a:solidFill>
                  <a:srgbClr val="000000"/>
                </a:solidFill>
                <a:latin typeface="Trebuchet MS"/>
                <a:cs typeface="Trebuchet MS"/>
              </a:rPr>
              <a:t>PEQUENOS GRUPOS E A ESTRUTURA DEPARTAMENTAL DA IGREJA</a:t>
            </a:r>
            <a:endParaRPr lang="pt-BR" sz="2800" b="1" u="sng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 descr="Fotolia_23714455_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42" y="2852936"/>
            <a:ext cx="7091772" cy="472784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24566" y="2132856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A estrutura da IASD foi estabelecida e consolidado sobre princípios bíblicos da unidade e da universalidade da igreja.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03648" y="1196752"/>
            <a:ext cx="727280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00050" indent="-400050" algn="just"/>
            <a:r>
              <a:rPr lang="pt-BR" sz="2500" b="1" dirty="0" smtClean="0">
                <a:latin typeface="Trebuchet MS"/>
                <a:cs typeface="Trebuchet MS"/>
              </a:rPr>
              <a:t>1. O mundo cristão </a:t>
            </a:r>
            <a:r>
              <a:rPr lang="pt-BR" sz="2500" b="1" i="1" dirty="0" smtClean="0">
                <a:latin typeface="Trebuchet MS"/>
                <a:cs typeface="Trebuchet MS"/>
              </a:rPr>
              <a:t>valoriza</a:t>
            </a:r>
            <a:r>
              <a:rPr lang="pt-BR" sz="2500" b="1" dirty="0" smtClean="0">
                <a:latin typeface="Trebuchet MS"/>
                <a:cs typeface="Trebuchet MS"/>
              </a:rPr>
              <a:t> as igrejas </a:t>
            </a:r>
            <a:r>
              <a:rPr lang="pt-BR" sz="2500" b="1" i="1" dirty="0" smtClean="0">
                <a:latin typeface="Trebuchet MS"/>
                <a:cs typeface="Trebuchet MS"/>
              </a:rPr>
              <a:t>organizadas em PGs</a:t>
            </a:r>
            <a:r>
              <a:rPr lang="pt-BR" sz="2500" b="1" dirty="0" smtClean="0">
                <a:latin typeface="Trebuchet MS"/>
                <a:cs typeface="Trebuchet MS"/>
              </a:rPr>
              <a:t>, isso porque eles são	fundamentais para a vitalidade da igreja.</a:t>
            </a:r>
          </a:p>
          <a:p>
            <a:pPr algn="just"/>
            <a:endParaRPr lang="pt-BR" sz="2500" b="1" dirty="0" smtClean="0">
              <a:latin typeface="Trebuchet MS"/>
              <a:cs typeface="Trebuchet MS"/>
            </a:endParaRPr>
          </a:p>
          <a:p>
            <a:pPr algn="just"/>
            <a:r>
              <a:rPr lang="pt-BR" sz="2500" b="1" dirty="0" smtClean="0">
                <a:latin typeface="Trebuchet MS"/>
                <a:cs typeface="Trebuchet MS"/>
              </a:rPr>
              <a:t>Exemplo: </a:t>
            </a:r>
            <a:r>
              <a:rPr lang="pt-BR" sz="2500" b="1" i="1" dirty="0" smtClean="0">
                <a:latin typeface="Trebuchet MS"/>
                <a:cs typeface="Trebuchet MS"/>
              </a:rPr>
              <a:t>Igreja do Evangelho Pleno de Yiodo</a:t>
            </a:r>
            <a:r>
              <a:rPr lang="pt-BR" sz="2500" b="1" dirty="0" smtClean="0">
                <a:latin typeface="Trebuchet MS"/>
                <a:cs typeface="Trebuchet MS"/>
              </a:rPr>
              <a:t> na Coreia do Sul, com mais de 780.000 membros e cerca de 25.000 </a:t>
            </a:r>
            <a:r>
              <a:rPr lang="pt-BR" sz="2500" b="1" dirty="0" err="1" smtClean="0">
                <a:latin typeface="Trebuchet MS"/>
                <a:cs typeface="Trebuchet MS"/>
              </a:rPr>
              <a:t>PGs</a:t>
            </a:r>
            <a:r>
              <a:rPr lang="pt-BR" sz="2500" b="1" dirty="0" smtClean="0">
                <a:latin typeface="Trebuchet MS"/>
                <a:cs typeface="Trebuchet MS"/>
              </a:rPr>
              <a:t> (</a:t>
            </a:r>
            <a:r>
              <a:rPr lang="pt-BR" sz="2500" b="1" i="1" dirty="0" smtClean="0">
                <a:latin typeface="Trebuchet MS"/>
                <a:cs typeface="Trebuchet MS"/>
              </a:rPr>
              <a:t>David Yonggi Cho</a:t>
            </a:r>
            <a:r>
              <a:rPr lang="pt-BR" sz="2500" b="1" dirty="0" smtClean="0">
                <a:latin typeface="Trebuchet MS"/>
                <a:cs typeface="Trebuchet MS"/>
              </a:rPr>
              <a:t>).</a:t>
            </a:r>
            <a:endParaRPr lang="pt-BR" sz="2500" b="1" dirty="0">
              <a:latin typeface="Trebuchet MS"/>
              <a:cs typeface="Trebuchet MS"/>
            </a:endParaRPr>
          </a:p>
        </p:txBody>
      </p:sp>
      <p:pic>
        <p:nvPicPr>
          <p:cNvPr id="2" name="Picture 1" descr="bandeira_coreia_do_su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47" y="4581128"/>
            <a:ext cx="2241306" cy="1515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1268760"/>
            <a:ext cx="7344816" cy="4832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Princípios com duplo propósito:</a:t>
            </a:r>
          </a:p>
          <a:p>
            <a:pPr marL="1773238" indent="-1027113" algn="just"/>
            <a:endParaRPr lang="pt-BR" sz="2800" b="1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1773238" indent="-1027113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1.Manter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a unidade da fé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</a:p>
          <a:p>
            <a:pPr marL="1773238" indent="-1027113" algn="just"/>
            <a:endParaRPr lang="pt-BR" sz="2800" b="1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1200150" indent="-454025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2. Facilitar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o cumprimento da missão;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baseada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no exemplo de Jesus Cristo:</a:t>
            </a:r>
          </a:p>
          <a:p>
            <a:endParaRPr lang="pt-BR" sz="2800" b="1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	   a)	Pregação.</a:t>
            </a:r>
          </a:p>
          <a:p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	   b)	Ensino.</a:t>
            </a:r>
          </a:p>
          <a:p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	   c)	Saúde.	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94937" y="1340768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Diferente de outras denominações que refletem muito a cultura contemporânea, a IASD é um movimento profético de restauração da verdade bíblica para o tempo do fim.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547664" y="3933056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Então, os PGs adventistas devem </a:t>
            </a:r>
            <a:r>
              <a:rPr lang="pt-BR" sz="2800" b="1" i="1" dirty="0" smtClean="0">
                <a:solidFill>
                  <a:srgbClr val="000000"/>
                </a:solidFill>
                <a:latin typeface="Trebuchet MS"/>
                <a:cs typeface="Trebuchet MS"/>
              </a:rPr>
              <a:t>apoiar diretamente a declaração de missão da igreja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908720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801688" indent="-801688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 3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. Nos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primórdios da IASD, surgiu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a necessidade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de uma estrutura organizacional que mantivesse os crentes unidos nas doutrinas e no estilo de vida adventistas.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03648" y="3573016"/>
            <a:ext cx="7344816" cy="26161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743200" indent="-2743200"/>
            <a:r>
              <a:rPr lang="pt-BR" sz="2800" b="1" dirty="0" smtClean="0">
                <a:solidFill>
                  <a:srgbClr val="000099"/>
                </a:solidFill>
                <a:latin typeface="Maiandra GD" pitchFamily="34" charset="0"/>
              </a:rPr>
              <a:t>  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1850:   	Organização interna.</a:t>
            </a:r>
          </a:p>
          <a:p>
            <a:pPr marL="2743200" indent="-2743200"/>
            <a:endParaRPr lang="pt-BR" sz="1200" b="1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2743200" indent="-2743200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 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1860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:    	Formação da estrutura Organizacional.</a:t>
            </a:r>
          </a:p>
          <a:p>
            <a:pPr marL="2743200" indent="-2743200"/>
            <a:endParaRPr lang="pt-BR" sz="1200" b="1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2743200" indent="-2743200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 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1890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/1900:	Revisão da estrutura organizacional.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1680" y="1124744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5613" indent="-455613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a) Na estrutura organizacional adventista, as igrejas locais </a:t>
            </a:r>
            <a:r>
              <a:rPr lang="pt-BR" sz="2800" b="1" i="1" dirty="0" smtClean="0">
                <a:solidFill>
                  <a:srgbClr val="000000"/>
                </a:solidFill>
                <a:latin typeface="Trebuchet MS"/>
                <a:cs typeface="Trebuchet MS"/>
              </a:rPr>
              <a:t>são de fundamental importância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619672" y="2852936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15938" indent="-515938" algn="just"/>
            <a:r>
              <a:rPr lang="pt-BR" sz="28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b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) É nelas que convergem a</a:t>
            </a:r>
            <a:r>
              <a:rPr lang="pt-BR" sz="2800" b="1" i="1" dirty="0" smtClean="0">
                <a:solidFill>
                  <a:srgbClr val="000000"/>
                </a:solidFill>
                <a:latin typeface="Trebuchet MS"/>
                <a:cs typeface="Trebuchet MS"/>
              </a:rPr>
              <a:t> estrutura departamental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da organização.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691680" y="4437112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15938" indent="-515938" algn="just"/>
            <a:r>
              <a:rPr lang="pt-BR" sz="28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) Portanto, os PGs adventistas </a:t>
            </a:r>
            <a:r>
              <a:rPr lang="pt-BR" sz="2800" b="1" i="1" dirty="0" smtClean="0">
                <a:solidFill>
                  <a:srgbClr val="000000"/>
                </a:solidFill>
                <a:latin typeface="Trebuchet MS"/>
                <a:cs typeface="Trebuchet MS"/>
              </a:rPr>
              <a:t>não devem substituir as reuniões nos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templos nem competir com elas.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47664" y="2132856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00050" indent="-400050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4. Os PGs adventistas devem ser grupos de apoio para a igrejas em sua busca de verdadeiro </a:t>
            </a:r>
            <a:r>
              <a:rPr lang="pt-BR" sz="28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reavivamento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espiritual e cumprimento da missão evangelizadora.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47664" y="4653136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5613" indent="-455613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-  Isso se destaca na Bíblia e nos 	escritos de Ellen White.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LTH (ELLEN G WHITE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171400"/>
            <a:ext cx="3412461" cy="460851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195736" y="1196752"/>
            <a:ext cx="6408712" cy="4832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“A formação de pequenos grupos como base de esforço cristão, foi-me apresentada por Aquele que não pode errar. Se há na igreja grande número de membros, convém que se organizem em pequenos grupos a fim de trabalhar, não somente pelos membros da própria igreja, mas também pelos incrédulos. incrédulos” </a:t>
            </a:r>
            <a:r>
              <a:rPr lang="pt-BR" sz="2800" b="1" i="1" dirty="0" smtClean="0">
                <a:solidFill>
                  <a:srgbClr val="000000"/>
                </a:solidFill>
                <a:latin typeface="Trebuchet MS"/>
                <a:cs typeface="Trebuchet MS"/>
              </a:rPr>
              <a:t>Testemunhos para a Igreja, vol. 3,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p. 21, 22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75408" y="980728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15938" indent="-515938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a) De acordo com essa situação, a “base do esforço cristão”; EGW nos diz “que os PGs não devem ser mais importantes” que a respectiva igreja-mãe, nem que devem substituir a estrutura departamental da igreja.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75408" y="4221088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15938" indent="-515938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-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Ela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afirma “que as estratégias evangelizadoras da igreja serão mais eficazes se forem implementadas por meio dos PGs”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1640" y="2276872"/>
            <a:ext cx="7272808" cy="35394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39725" indent="-339725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-   Visto que o Ministério Pessoal e a Escola Sabatina quase sempre são os departamentos que promovem e coordenam a implementação e o funcionamento dos PGs, todos os demais departamentos devem apoiar esse plano e atuar mais diretamente quando lhes for solicitado.</a:t>
            </a:r>
            <a:endParaRPr lang="pt-BR" sz="2800" b="1" i="1" dirty="0" smtClea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619672" y="2132856"/>
            <a:ext cx="6840760" cy="3108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5613" indent="-455613" algn="just"/>
            <a:r>
              <a:rPr lang="pt-BR" sz="28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b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) É fundamental que todos os departamentos da igreja </a:t>
            </a:r>
            <a:r>
              <a:rPr lang="pt-BR" sz="2800" b="1" i="1" dirty="0" smtClean="0">
                <a:solidFill>
                  <a:srgbClr val="000000"/>
                </a:solidFill>
                <a:latin typeface="Trebuchet MS"/>
                <a:cs typeface="Trebuchet MS"/>
              </a:rPr>
              <a:t>demonstrem espírito de cooperação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para com o plano dos PGs, apoiando a liderança da pessoa eleita para coordenar esse importante projeto. (1Co 12:12-30)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1680" y="836712"/>
            <a:ext cx="69117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2800" b="1" u="sng" dirty="0" smtClean="0">
                <a:solidFill>
                  <a:srgbClr val="000000"/>
                </a:solidFill>
                <a:latin typeface="Trebuchet MS"/>
                <a:cs typeface="Trebuchet MS"/>
              </a:rPr>
              <a:t>RESUMO</a:t>
            </a:r>
            <a:endParaRPr lang="pt-BR" sz="2800" b="1" u="sng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62920" y="1628800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39725" indent="-339725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1. A existência de três modalidades de PGs, cada uma com um propósito específico que justifica sua existência, integra seus membros e imprime vitalidade em suas reuniões.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691680" y="4221088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00050" indent="-400050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2. Faz-se necessária a busca de uma identidade para os </a:t>
            </a:r>
            <a:r>
              <a:rPr lang="pt-BR" sz="28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PGs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adventistas para convergir nos conceitos de 	reavivamento e  reforma.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LTH (ELLEN G WHITE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171400"/>
            <a:ext cx="3412461" cy="46085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195512" y="1772816"/>
            <a:ext cx="6408935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00050" indent="-400050" algn="just"/>
            <a:r>
              <a:rPr lang="pt-BR" sz="25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2. Com base em certas citações de Ellen White, alguns pastores da IASD começaram a considerar esse tema mais objetivamente. </a:t>
            </a:r>
            <a:endParaRPr lang="pt-BR" sz="2500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03648" y="3898791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5613" indent="-401638" algn="just"/>
            <a:r>
              <a:rPr lang="pt-BR" sz="25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a) Mas essas experiências eram mais que </a:t>
            </a:r>
            <a:r>
              <a:rPr lang="pt-BR" sz="25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réplicas</a:t>
            </a:r>
            <a:r>
              <a:rPr lang="pt-BR" sz="2500" b="1" i="1" dirty="0" smtClean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pt-BR" sz="25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de modelos evangélicos, quanto à ideologia </a:t>
            </a:r>
            <a:r>
              <a:rPr lang="pt-BR" sz="2500" b="1" i="1" dirty="0" smtClean="0">
                <a:solidFill>
                  <a:srgbClr val="7F7F7F"/>
                </a:solidFill>
                <a:latin typeface="Trebuchet MS"/>
                <a:cs typeface="Trebuchet MS"/>
              </a:rPr>
              <a:t>carismática</a:t>
            </a:r>
            <a:r>
              <a:rPr lang="pt-BR" sz="25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e ênfase </a:t>
            </a:r>
            <a:r>
              <a:rPr lang="pt-BR" sz="2500" b="1" i="1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congregacionalista</a:t>
            </a:r>
            <a:r>
              <a:rPr lang="pt-BR" sz="25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  <a:endParaRPr lang="pt-BR" sz="2500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1640" y="1340768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00050" indent="-400050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3. Sem ir a extremos, a IASD deve manter uma combinação equilibrada entre o reavivamento e a evangelização em seus PGs.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331640" y="3649087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00050" indent="-400050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4. Por mais importante e necessários que sejam os PGs, jamais devem toldar a importância das igrejas locais em torno das quais gravita todo o programa da denominação.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11412" y="908720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15938" indent="-515938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5. Tampouco os PGs podem ser considerados substitutos da estrutura departamental da igreja que é estratégica para que a denominação siga cumprindo sua missão.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47416" y="3573016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00050" indent="-400050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6. Embora esteja mais perto dos departamentos do Ministério Pessoal e da Escola Sabatina, o plano dos </a:t>
            </a:r>
            <a:r>
              <a:rPr lang="pt-BR" sz="28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PGs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 deve ser apoiado pelos demais departamentos como base de todo esforço evangelizador cristão.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00413" y="2204864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00050" indent="-400050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7. Seja qual for a estratégia adotada, a IASD terá renovado vigor se cada uma das congregações se organizar em </a:t>
            </a:r>
            <a:r>
              <a:rPr lang="pt-BR" sz="28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PGs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e se cada uma delas for verdadeiro núcleo de </a:t>
            </a:r>
            <a:r>
              <a:rPr lang="pt-BR" sz="28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reavivamento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e autêntica agência missionária.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583804" y="1340768"/>
            <a:ext cx="6839992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err="1" smtClean="0">
                <a:latin typeface="Trebuchet MS"/>
                <a:cs typeface="Trebuchet MS"/>
              </a:rPr>
              <a:t>b</a:t>
            </a:r>
            <a:r>
              <a:rPr lang="pt-BR" sz="2800" b="1" dirty="0" smtClean="0">
                <a:latin typeface="Trebuchet MS"/>
                <a:cs typeface="Trebuchet MS"/>
              </a:rPr>
              <a:t>) A </a:t>
            </a:r>
            <a:r>
              <a:rPr lang="pt-B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tendência</a:t>
            </a:r>
            <a:r>
              <a:rPr lang="pt-BR" sz="2800" b="1" i="1" dirty="0" smtClean="0">
                <a:latin typeface="Trebuchet MS"/>
                <a:cs typeface="Trebuchet MS"/>
              </a:rPr>
              <a:t> </a:t>
            </a:r>
            <a:r>
              <a:rPr lang="pt-BR" sz="2800" b="1" dirty="0" smtClean="0">
                <a:latin typeface="Trebuchet MS"/>
                <a:cs typeface="Trebuchet MS"/>
              </a:rPr>
              <a:t>a seguir era:</a:t>
            </a:r>
          </a:p>
          <a:p>
            <a:pPr algn="just"/>
            <a:endParaRPr lang="pt-BR" sz="2800" b="1" dirty="0" smtClean="0">
              <a:latin typeface="Trebuchet MS"/>
              <a:cs typeface="Trebuchet MS"/>
            </a:endParaRPr>
          </a:p>
          <a:p>
            <a:pPr algn="just"/>
            <a:r>
              <a:rPr lang="pt-BR" sz="2800" b="1" dirty="0" smtClean="0">
                <a:latin typeface="Trebuchet MS"/>
                <a:cs typeface="Trebuchet MS"/>
              </a:rPr>
              <a:t>(1)   </a:t>
            </a:r>
            <a:r>
              <a:rPr lang="pt-BR" sz="2800" b="1" i="1" dirty="0" smtClean="0">
                <a:solidFill>
                  <a:srgbClr val="7F7F7F"/>
                </a:solidFill>
                <a:latin typeface="Trebuchet MS"/>
                <a:cs typeface="Trebuchet MS"/>
              </a:rPr>
              <a:t>Escolher</a:t>
            </a:r>
            <a:r>
              <a:rPr lang="pt-BR" sz="2800" b="1" dirty="0" smtClean="0">
                <a:latin typeface="Trebuchet MS"/>
                <a:cs typeface="Trebuchet MS"/>
              </a:rPr>
              <a:t> um modelo evangélico de células.</a:t>
            </a:r>
          </a:p>
          <a:p>
            <a:pPr algn="just"/>
            <a:endParaRPr lang="pt-BR" sz="2800" b="1" dirty="0" smtClean="0">
              <a:latin typeface="Trebuchet MS"/>
              <a:cs typeface="Trebuchet MS"/>
            </a:endParaRPr>
          </a:p>
          <a:p>
            <a:pPr marL="569913" indent="-569913" algn="just">
              <a:tabLst>
                <a:tab pos="515938" algn="l"/>
              </a:tabLst>
            </a:pPr>
            <a:r>
              <a:rPr lang="pt-BR" sz="2800" b="1" dirty="0" smtClean="0">
                <a:latin typeface="Trebuchet MS"/>
                <a:cs typeface="Trebuchet MS"/>
              </a:rPr>
              <a:t>(2) </a:t>
            </a:r>
            <a:r>
              <a:rPr lang="pt-BR" sz="2800" b="1" i="1" dirty="0" smtClean="0">
                <a:solidFill>
                  <a:srgbClr val="7F7F7F"/>
                </a:solidFill>
                <a:latin typeface="Trebuchet MS"/>
                <a:cs typeface="Trebuchet MS"/>
              </a:rPr>
              <a:t>Tirar</a:t>
            </a:r>
            <a:r>
              <a:rPr lang="pt-BR" sz="2800" b="1" i="1" dirty="0" smtClean="0">
                <a:latin typeface="Trebuchet MS"/>
                <a:cs typeface="Trebuchet MS"/>
              </a:rPr>
              <a:t> </a:t>
            </a:r>
            <a:r>
              <a:rPr lang="pt-BR" sz="2800" b="1" dirty="0" smtClean="0">
                <a:latin typeface="Trebuchet MS"/>
                <a:cs typeface="Trebuchet MS"/>
              </a:rPr>
              <a:t>desse modelo, </a:t>
            </a:r>
            <a:endParaRPr lang="pt-BR" sz="2800" b="1" dirty="0" smtClean="0">
              <a:latin typeface="Trebuchet MS"/>
              <a:cs typeface="Trebuchet MS"/>
            </a:endParaRPr>
          </a:p>
          <a:p>
            <a:pPr marL="569913" indent="-569913" algn="just">
              <a:tabLst>
                <a:tab pos="515938" algn="l"/>
              </a:tabLst>
            </a:pPr>
            <a:r>
              <a:rPr lang="pt-BR" sz="2800" b="1" dirty="0" smtClean="0">
                <a:latin typeface="Trebuchet MS"/>
                <a:cs typeface="Trebuchet MS"/>
              </a:rPr>
              <a:t>todos </a:t>
            </a:r>
            <a:r>
              <a:rPr lang="pt-BR" sz="2800" b="1" dirty="0" smtClean="0">
                <a:latin typeface="Trebuchet MS"/>
                <a:cs typeface="Trebuchet MS"/>
              </a:rPr>
              <a:t>os elementos </a:t>
            </a:r>
            <a:endParaRPr lang="pt-BR" sz="2800" b="1" dirty="0" smtClean="0">
              <a:latin typeface="Trebuchet MS"/>
              <a:cs typeface="Trebuchet MS"/>
            </a:endParaRPr>
          </a:p>
          <a:p>
            <a:pPr marL="569913" indent="-569913" algn="just">
              <a:tabLst>
                <a:tab pos="515938" algn="l"/>
              </a:tabLst>
            </a:pPr>
            <a:r>
              <a:rPr lang="pt-BR" sz="2800" b="1" dirty="0" smtClean="0">
                <a:latin typeface="Trebuchet MS"/>
                <a:cs typeface="Trebuchet MS"/>
              </a:rPr>
              <a:t>discordantes </a:t>
            </a:r>
            <a:r>
              <a:rPr lang="pt-BR" sz="2800" b="1" dirty="0" smtClean="0">
                <a:latin typeface="Trebuchet MS"/>
                <a:cs typeface="Trebuchet MS"/>
              </a:rPr>
              <a:t>da fé </a:t>
            </a:r>
            <a:endParaRPr lang="pt-BR" sz="2800" b="1" dirty="0" smtClean="0">
              <a:latin typeface="Trebuchet MS"/>
              <a:cs typeface="Trebuchet MS"/>
            </a:endParaRPr>
          </a:p>
          <a:p>
            <a:pPr marL="569913" indent="-569913" algn="just">
              <a:tabLst>
                <a:tab pos="515938" algn="l"/>
              </a:tabLst>
            </a:pPr>
            <a:r>
              <a:rPr lang="pt-BR" sz="2800" b="1" dirty="0" smtClean="0">
                <a:latin typeface="Trebuchet MS"/>
                <a:cs typeface="Trebuchet MS"/>
              </a:rPr>
              <a:t>adventista</a:t>
            </a:r>
            <a:r>
              <a:rPr lang="pt-BR" sz="2800" b="1" dirty="0" smtClean="0">
                <a:latin typeface="Trebuchet MS"/>
                <a:cs typeface="Trebuchet MS"/>
              </a:rPr>
              <a:t>.</a:t>
            </a:r>
          </a:p>
        </p:txBody>
      </p:sp>
      <p:pic>
        <p:nvPicPr>
          <p:cNvPr id="2" name="Picture 1" descr="celulas P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06" y="3429000"/>
            <a:ext cx="3734989" cy="330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35150" y="1988840"/>
            <a:ext cx="6840538" cy="3108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69913" indent="-569913" algn="just"/>
            <a:r>
              <a:rPr lang="pt-BR" sz="2800" b="1" dirty="0" smtClean="0">
                <a:latin typeface="Trebuchet MS"/>
                <a:cs typeface="Trebuchet MS"/>
              </a:rPr>
              <a:t>(3) </a:t>
            </a:r>
            <a:r>
              <a:rPr lang="pt-B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Preservar</a:t>
            </a:r>
            <a:r>
              <a:rPr lang="pt-BR" sz="2800" b="1" dirty="0" smtClean="0">
                <a:latin typeface="Trebuchet MS"/>
                <a:cs typeface="Trebuchet MS"/>
              </a:rPr>
              <a:t> nele apenas o que estivesse em harmonia com os ensinos bíblicos e os escritos de Ellen White.</a:t>
            </a:r>
          </a:p>
          <a:p>
            <a:pPr marL="569913" indent="-569913" algn="just"/>
            <a:endParaRPr lang="pt-BR" sz="2800" b="1" dirty="0" smtClean="0">
              <a:latin typeface="Trebuchet MS"/>
              <a:cs typeface="Trebuchet MS"/>
            </a:endParaRPr>
          </a:p>
          <a:p>
            <a:pPr marL="569913" indent="-569913" algn="just"/>
            <a:r>
              <a:rPr lang="pt-BR" sz="2800" b="1" dirty="0" smtClean="0">
                <a:latin typeface="Trebuchet MS"/>
                <a:cs typeface="Trebuchet MS"/>
              </a:rPr>
              <a:t>(4)  </a:t>
            </a:r>
            <a:r>
              <a:rPr lang="pt-B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Passar</a:t>
            </a:r>
            <a:r>
              <a:rPr lang="pt-BR" sz="2800" b="1" i="1" dirty="0" smtClean="0">
                <a:latin typeface="Trebuchet MS"/>
                <a:cs typeface="Trebuchet MS"/>
              </a:rPr>
              <a:t> </a:t>
            </a:r>
            <a:r>
              <a:rPr lang="pt-BR" sz="2800" b="1" dirty="0" smtClean="0">
                <a:latin typeface="Trebuchet MS"/>
                <a:cs typeface="Trebuchet MS"/>
              </a:rPr>
              <a:t>para os círculos adventistas esse modelo revisado.</a:t>
            </a:r>
            <a:endParaRPr lang="pt-BR" sz="28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331640" y="1613118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5613" indent="-455613" algn="just"/>
            <a:r>
              <a:rPr lang="pt-BR" sz="2800" b="1" dirty="0" smtClean="0">
                <a:latin typeface="Trebuchet MS"/>
                <a:cs typeface="Trebuchet MS"/>
              </a:rPr>
              <a:t>3. Porém, tais modelos </a:t>
            </a: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não se mostravam tão eficazes</a:t>
            </a:r>
            <a:r>
              <a:rPr lang="pt-BR" sz="2800" b="1" dirty="0" smtClean="0">
                <a:latin typeface="Trebuchet MS"/>
                <a:cs typeface="Trebuchet MS"/>
              </a:rPr>
              <a:t> nos círculos adventistas como as respectivas confissões que os desenvolveram originalmente.</a:t>
            </a:r>
            <a:endParaRPr lang="pt-BR" sz="2800" b="1" dirty="0">
              <a:latin typeface="Trebuchet MS"/>
              <a:cs typeface="Trebuchet M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31640" y="4060229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15938" indent="-515938" algn="just"/>
            <a:r>
              <a:rPr lang="pt-BR" sz="2800" b="1" dirty="0" smtClean="0">
                <a:latin typeface="Trebuchet MS"/>
                <a:cs typeface="Trebuchet MS"/>
              </a:rPr>
              <a:t>4.  Desde a década de 80 a IASD, se viu instada a encontrar um modelo adventista para os PGs.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95388" y="105273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2800" b="1" u="sng" dirty="0" smtClean="0">
                <a:solidFill>
                  <a:srgbClr val="000000"/>
                </a:solidFill>
                <a:latin typeface="Trebuchet MS"/>
                <a:cs typeface="Trebuchet MS"/>
              </a:rPr>
              <a:t>MODALIDADES DE PEQUENOS GRUPOS</a:t>
            </a:r>
            <a:endParaRPr lang="pt-BR" sz="2800" b="1" u="sng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95388" y="2070752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Diferentes das modalidades de PGs emergiram na igreja cristã, ao longo dos anos.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95388" y="407707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Três modalidades principais, cada qual com seu propósito básico bem específico: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46896" y="2060848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69913" indent="-569913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1.  </a:t>
            </a: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Modelo de Santidade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. Meados do Século XVIII, no interior do Metodismo 	britânico.</a:t>
            </a:r>
          </a:p>
          <a:p>
            <a:pPr algn="just"/>
            <a:endParaRPr lang="pt-BR" sz="2800" b="1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569913" indent="-569913" algn="just"/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 - Estavam organizados em sociedades e subdivididos em </a:t>
            </a:r>
            <a:r>
              <a:rPr lang="pt-BR" sz="2800" b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PGs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03648" y="1556792"/>
            <a:ext cx="7272808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5613" indent="-401638" algn="just">
              <a:tabLst>
                <a:tab pos="115888" algn="l"/>
              </a:tabLst>
            </a:pPr>
            <a:r>
              <a:rPr lang="pt-BR" sz="2800" b="1" dirty="0" smtClean="0">
                <a:latin typeface="Trebuchet MS"/>
                <a:cs typeface="Trebuchet MS"/>
              </a:rPr>
              <a:t>- “Desafiavam os crentes em sua busca de santidade pessoal; de gerar arrependimento e um despertar religioso”</a:t>
            </a:r>
            <a:endParaRPr lang="pt-BR" sz="2800" dirty="0">
              <a:latin typeface="Trebuchet MS"/>
              <a:cs typeface="Trebuchet M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02880" y="3645024"/>
            <a:ext cx="7272808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69913" indent="-569913" algn="just"/>
            <a:r>
              <a:rPr lang="pt-BR" sz="28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2. </a:t>
            </a: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Modelo de “Células Carismáticas”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. Década de 60, implantada pelo coreano </a:t>
            </a:r>
            <a:r>
              <a:rPr lang="pt-BR" sz="2800" b="1" i="1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Yonggi</a:t>
            </a:r>
            <a:r>
              <a:rPr lang="pt-BR" sz="2800" b="1" i="1" dirty="0" smtClean="0">
                <a:solidFill>
                  <a:srgbClr val="000000"/>
                </a:solidFill>
                <a:latin typeface="Trebuchet MS"/>
                <a:cs typeface="Trebuchet MS"/>
              </a:rPr>
              <a:t> Cho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, em sua </a:t>
            </a:r>
            <a:r>
              <a:rPr lang="pt-BR" sz="2800" b="1" i="1" dirty="0" smtClean="0">
                <a:solidFill>
                  <a:srgbClr val="000000"/>
                </a:solidFill>
                <a:latin typeface="Trebuchet MS"/>
                <a:cs typeface="Trebuchet MS"/>
              </a:rPr>
              <a:t>Igreja do Evangelho Pleno de Yiodo</a:t>
            </a:r>
            <a:r>
              <a:rPr lang="pt-BR" sz="28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  <a:endParaRPr lang="pt-BR" sz="28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1265</TotalTime>
  <Words>1271</Words>
  <Application>Microsoft Macintosh PowerPoint</Application>
  <PresentationFormat>On-screen Show (4:3)</PresentationFormat>
  <Paragraphs>89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Concurrencia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Kassandra</cp:lastModifiedBy>
  <cp:revision>95</cp:revision>
  <dcterms:created xsi:type="dcterms:W3CDTF">2011-10-21T14:50:23Z</dcterms:created>
  <dcterms:modified xsi:type="dcterms:W3CDTF">2012-02-19T19:16:09Z</dcterms:modified>
</cp:coreProperties>
</file>