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6" r:id="rId1"/>
    <p:sldMasterId id="2147483853" r:id="rId2"/>
    <p:sldMasterId id="2147483865" r:id="rId3"/>
    <p:sldMasterId id="2147483878" r:id="rId4"/>
    <p:sldMasterId id="2147483890" r:id="rId5"/>
    <p:sldMasterId id="2147483902" r:id="rId6"/>
    <p:sldMasterId id="2147483915" r:id="rId7"/>
    <p:sldMasterId id="2147483927" r:id="rId8"/>
    <p:sldMasterId id="2147483939" r:id="rId9"/>
    <p:sldMasterId id="2147483956" r:id="rId10"/>
    <p:sldMasterId id="2147483965" r:id="rId11"/>
  </p:sldMasterIdLst>
  <p:notesMasterIdLst>
    <p:notesMasterId r:id="rId100"/>
  </p:notesMasterIdLst>
  <p:handoutMasterIdLst>
    <p:handoutMasterId r:id="rId101"/>
  </p:handoutMasterIdLst>
  <p:sldIdLst>
    <p:sldId id="405" r:id="rId12"/>
    <p:sldId id="360" r:id="rId13"/>
    <p:sldId id="444" r:id="rId14"/>
    <p:sldId id="371" r:id="rId15"/>
    <p:sldId id="270" r:id="rId16"/>
    <p:sldId id="369" r:id="rId17"/>
    <p:sldId id="445" r:id="rId18"/>
    <p:sldId id="260" r:id="rId19"/>
    <p:sldId id="261" r:id="rId20"/>
    <p:sldId id="388" r:id="rId21"/>
    <p:sldId id="262" r:id="rId22"/>
    <p:sldId id="410" r:id="rId23"/>
    <p:sldId id="409" r:id="rId24"/>
    <p:sldId id="408" r:id="rId25"/>
    <p:sldId id="418" r:id="rId26"/>
    <p:sldId id="288" r:id="rId27"/>
    <p:sldId id="264" r:id="rId28"/>
    <p:sldId id="287" r:id="rId29"/>
    <p:sldId id="265" r:id="rId30"/>
    <p:sldId id="291" r:id="rId31"/>
    <p:sldId id="272" r:id="rId32"/>
    <p:sldId id="267" r:id="rId33"/>
    <p:sldId id="293" r:id="rId34"/>
    <p:sldId id="373" r:id="rId35"/>
    <p:sldId id="292" r:id="rId36"/>
    <p:sldId id="417" r:id="rId37"/>
    <p:sldId id="268" r:id="rId38"/>
    <p:sldId id="273" r:id="rId39"/>
    <p:sldId id="274" r:id="rId40"/>
    <p:sldId id="415" r:id="rId41"/>
    <p:sldId id="414" r:id="rId42"/>
    <p:sldId id="416" r:id="rId43"/>
    <p:sldId id="275" r:id="rId44"/>
    <p:sldId id="419" r:id="rId45"/>
    <p:sldId id="436" r:id="rId46"/>
    <p:sldId id="432" r:id="rId47"/>
    <p:sldId id="433" r:id="rId48"/>
    <p:sldId id="431" r:id="rId49"/>
    <p:sldId id="439" r:id="rId50"/>
    <p:sldId id="452" r:id="rId51"/>
    <p:sldId id="454" r:id="rId52"/>
    <p:sldId id="456" r:id="rId53"/>
    <p:sldId id="459" r:id="rId54"/>
    <p:sldId id="460" r:id="rId55"/>
    <p:sldId id="461" r:id="rId56"/>
    <p:sldId id="463" r:id="rId57"/>
    <p:sldId id="464" r:id="rId58"/>
    <p:sldId id="465" r:id="rId59"/>
    <p:sldId id="467" r:id="rId60"/>
    <p:sldId id="468" r:id="rId61"/>
    <p:sldId id="453" r:id="rId62"/>
    <p:sldId id="469" r:id="rId63"/>
    <p:sldId id="470" r:id="rId64"/>
    <p:sldId id="471" r:id="rId65"/>
    <p:sldId id="472" r:id="rId66"/>
    <p:sldId id="448" r:id="rId67"/>
    <p:sldId id="282" r:id="rId68"/>
    <p:sldId id="435" r:id="rId69"/>
    <p:sldId id="283" r:id="rId70"/>
    <p:sldId id="284" r:id="rId71"/>
    <p:sldId id="277" r:id="rId72"/>
    <p:sldId id="279" r:id="rId73"/>
    <p:sldId id="280" r:id="rId74"/>
    <p:sldId id="294" r:id="rId75"/>
    <p:sldId id="295" r:id="rId76"/>
    <p:sldId id="298" r:id="rId77"/>
    <p:sldId id="299" r:id="rId78"/>
    <p:sldId id="302" r:id="rId79"/>
    <p:sldId id="317" r:id="rId80"/>
    <p:sldId id="332" r:id="rId81"/>
    <p:sldId id="477" r:id="rId82"/>
    <p:sldId id="478" r:id="rId83"/>
    <p:sldId id="327" r:id="rId84"/>
    <p:sldId id="376" r:id="rId85"/>
    <p:sldId id="313" r:id="rId86"/>
    <p:sldId id="329" r:id="rId87"/>
    <p:sldId id="330" r:id="rId88"/>
    <p:sldId id="331" r:id="rId89"/>
    <p:sldId id="366" r:id="rId90"/>
    <p:sldId id="398" r:id="rId91"/>
    <p:sldId id="407" r:id="rId92"/>
    <p:sldId id="368" r:id="rId93"/>
    <p:sldId id="425" r:id="rId94"/>
    <p:sldId id="481" r:id="rId95"/>
    <p:sldId id="484" r:id="rId96"/>
    <p:sldId id="446" r:id="rId97"/>
    <p:sldId id="482" r:id="rId98"/>
    <p:sldId id="355" r:id="rId99"/>
  </p:sldIdLst>
  <p:sldSz cx="9144000" cy="6858000" type="screen4x3"/>
  <p:notesSz cx="7004050" cy="9290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Garamond" pitchFamily="18" charset="0"/>
        <a:ea typeface="ＭＳ Ｐゴシック" pitchFamily="-65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exander P. Rybachok" initials="AP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DC4"/>
    <a:srgbClr val="FF0000"/>
    <a:srgbClr val="0000FF"/>
    <a:srgbClr val="FFFF66"/>
    <a:srgbClr val="FFE593"/>
    <a:srgbClr val="919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25"/>
    <p:restoredTop sz="79937"/>
  </p:normalViewPr>
  <p:slideViewPr>
    <p:cSldViewPr>
      <p:cViewPr>
        <p:scale>
          <a:sx n="71" d="100"/>
          <a:sy n="71" d="100"/>
        </p:scale>
        <p:origin x="2560" y="5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handoutMaster" Target="handoutMasters/handoutMaster1.xml"/><Relationship Id="rId102" Type="http://schemas.openxmlformats.org/officeDocument/2006/relationships/commentAuthors" Target="commentAuthors.xml"/><Relationship Id="rId103" Type="http://schemas.openxmlformats.org/officeDocument/2006/relationships/presProps" Target="presProps.xml"/><Relationship Id="rId104" Type="http://schemas.openxmlformats.org/officeDocument/2006/relationships/viewProps" Target="viewProps.xml"/><Relationship Id="rId105" Type="http://schemas.openxmlformats.org/officeDocument/2006/relationships/theme" Target="theme/theme1.xml"/><Relationship Id="rId10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" Target="slides/slide1.xml"/><Relationship Id="rId13" Type="http://schemas.openxmlformats.org/officeDocument/2006/relationships/slide" Target="slides/slide2.xml"/><Relationship Id="rId14" Type="http://schemas.openxmlformats.org/officeDocument/2006/relationships/slide" Target="slides/slide3.xml"/><Relationship Id="rId15" Type="http://schemas.openxmlformats.org/officeDocument/2006/relationships/slide" Target="slides/slide4.xml"/><Relationship Id="rId16" Type="http://schemas.openxmlformats.org/officeDocument/2006/relationships/slide" Target="slides/slide5.xml"/><Relationship Id="rId17" Type="http://schemas.openxmlformats.org/officeDocument/2006/relationships/slide" Target="slides/slide6.xml"/><Relationship Id="rId18" Type="http://schemas.openxmlformats.org/officeDocument/2006/relationships/slide" Target="slides/slide7.xml"/><Relationship Id="rId19" Type="http://schemas.openxmlformats.org/officeDocument/2006/relationships/slide" Target="slides/slide8.xml"/><Relationship Id="rId30" Type="http://schemas.openxmlformats.org/officeDocument/2006/relationships/slide" Target="slides/slide19.xml"/><Relationship Id="rId31" Type="http://schemas.openxmlformats.org/officeDocument/2006/relationships/slide" Target="slides/slide20.xml"/><Relationship Id="rId32" Type="http://schemas.openxmlformats.org/officeDocument/2006/relationships/slide" Target="slides/slide21.xml"/><Relationship Id="rId33" Type="http://schemas.openxmlformats.org/officeDocument/2006/relationships/slide" Target="slides/slide22.xml"/><Relationship Id="rId34" Type="http://schemas.openxmlformats.org/officeDocument/2006/relationships/slide" Target="slides/slide23.xml"/><Relationship Id="rId35" Type="http://schemas.openxmlformats.org/officeDocument/2006/relationships/slide" Target="slides/slide24.xml"/><Relationship Id="rId36" Type="http://schemas.openxmlformats.org/officeDocument/2006/relationships/slide" Target="slides/slide25.xml"/><Relationship Id="rId37" Type="http://schemas.openxmlformats.org/officeDocument/2006/relationships/slide" Target="slides/slide26.xml"/><Relationship Id="rId38" Type="http://schemas.openxmlformats.org/officeDocument/2006/relationships/slide" Target="slides/slide27.xml"/><Relationship Id="rId39" Type="http://schemas.openxmlformats.org/officeDocument/2006/relationships/slide" Target="slides/slide28.xml"/><Relationship Id="rId50" Type="http://schemas.openxmlformats.org/officeDocument/2006/relationships/slide" Target="slides/slide39.xml"/><Relationship Id="rId51" Type="http://schemas.openxmlformats.org/officeDocument/2006/relationships/slide" Target="slides/slide40.xml"/><Relationship Id="rId52" Type="http://schemas.openxmlformats.org/officeDocument/2006/relationships/slide" Target="slides/slide41.xml"/><Relationship Id="rId53" Type="http://schemas.openxmlformats.org/officeDocument/2006/relationships/slide" Target="slides/slide42.xml"/><Relationship Id="rId54" Type="http://schemas.openxmlformats.org/officeDocument/2006/relationships/slide" Target="slides/slide43.xml"/><Relationship Id="rId55" Type="http://schemas.openxmlformats.org/officeDocument/2006/relationships/slide" Target="slides/slide44.xml"/><Relationship Id="rId56" Type="http://schemas.openxmlformats.org/officeDocument/2006/relationships/slide" Target="slides/slide45.xml"/><Relationship Id="rId57" Type="http://schemas.openxmlformats.org/officeDocument/2006/relationships/slide" Target="slides/slide46.xml"/><Relationship Id="rId58" Type="http://schemas.openxmlformats.org/officeDocument/2006/relationships/slide" Target="slides/slide47.xml"/><Relationship Id="rId59" Type="http://schemas.openxmlformats.org/officeDocument/2006/relationships/slide" Target="slides/slide48.xml"/><Relationship Id="rId70" Type="http://schemas.openxmlformats.org/officeDocument/2006/relationships/slide" Target="slides/slide59.xml"/><Relationship Id="rId71" Type="http://schemas.openxmlformats.org/officeDocument/2006/relationships/slide" Target="slides/slide60.xml"/><Relationship Id="rId72" Type="http://schemas.openxmlformats.org/officeDocument/2006/relationships/slide" Target="slides/slide61.xml"/><Relationship Id="rId73" Type="http://schemas.openxmlformats.org/officeDocument/2006/relationships/slide" Target="slides/slide62.xml"/><Relationship Id="rId74" Type="http://schemas.openxmlformats.org/officeDocument/2006/relationships/slide" Target="slides/slide63.xml"/><Relationship Id="rId75" Type="http://schemas.openxmlformats.org/officeDocument/2006/relationships/slide" Target="slides/slide64.xml"/><Relationship Id="rId76" Type="http://schemas.openxmlformats.org/officeDocument/2006/relationships/slide" Target="slides/slide65.xml"/><Relationship Id="rId77" Type="http://schemas.openxmlformats.org/officeDocument/2006/relationships/slide" Target="slides/slide66.xml"/><Relationship Id="rId78" Type="http://schemas.openxmlformats.org/officeDocument/2006/relationships/slide" Target="slides/slide67.xml"/><Relationship Id="rId79" Type="http://schemas.openxmlformats.org/officeDocument/2006/relationships/slide" Target="slides/slide68.xml"/><Relationship Id="rId90" Type="http://schemas.openxmlformats.org/officeDocument/2006/relationships/slide" Target="slides/slide79.xml"/><Relationship Id="rId91" Type="http://schemas.openxmlformats.org/officeDocument/2006/relationships/slide" Target="slides/slide80.xml"/><Relationship Id="rId92" Type="http://schemas.openxmlformats.org/officeDocument/2006/relationships/slide" Target="slides/slide81.xml"/><Relationship Id="rId93" Type="http://schemas.openxmlformats.org/officeDocument/2006/relationships/slide" Target="slides/slide82.xml"/><Relationship Id="rId94" Type="http://schemas.openxmlformats.org/officeDocument/2006/relationships/slide" Target="slides/slide83.xml"/><Relationship Id="rId95" Type="http://schemas.openxmlformats.org/officeDocument/2006/relationships/slide" Target="slides/slide84.xml"/><Relationship Id="rId96" Type="http://schemas.openxmlformats.org/officeDocument/2006/relationships/slide" Target="slides/slide85.xml"/><Relationship Id="rId97" Type="http://schemas.openxmlformats.org/officeDocument/2006/relationships/slide" Target="slides/slide86.xml"/><Relationship Id="rId98" Type="http://schemas.openxmlformats.org/officeDocument/2006/relationships/slide" Target="slides/slide87.xml"/><Relationship Id="rId99" Type="http://schemas.openxmlformats.org/officeDocument/2006/relationships/slide" Target="slides/slide88.xml"/><Relationship Id="rId20" Type="http://schemas.openxmlformats.org/officeDocument/2006/relationships/slide" Target="slides/slide9.xml"/><Relationship Id="rId21" Type="http://schemas.openxmlformats.org/officeDocument/2006/relationships/slide" Target="slides/slide10.xml"/><Relationship Id="rId22" Type="http://schemas.openxmlformats.org/officeDocument/2006/relationships/slide" Target="slides/slide11.xml"/><Relationship Id="rId23" Type="http://schemas.openxmlformats.org/officeDocument/2006/relationships/slide" Target="slides/slide12.xml"/><Relationship Id="rId24" Type="http://schemas.openxmlformats.org/officeDocument/2006/relationships/slide" Target="slides/slide13.xml"/><Relationship Id="rId25" Type="http://schemas.openxmlformats.org/officeDocument/2006/relationships/slide" Target="slides/slide14.xml"/><Relationship Id="rId26" Type="http://schemas.openxmlformats.org/officeDocument/2006/relationships/slide" Target="slides/slide15.xml"/><Relationship Id="rId27" Type="http://schemas.openxmlformats.org/officeDocument/2006/relationships/slide" Target="slides/slide16.xml"/><Relationship Id="rId28" Type="http://schemas.openxmlformats.org/officeDocument/2006/relationships/slide" Target="slides/slide17.xml"/><Relationship Id="rId29" Type="http://schemas.openxmlformats.org/officeDocument/2006/relationships/slide" Target="slides/slide18.xml"/><Relationship Id="rId40" Type="http://schemas.openxmlformats.org/officeDocument/2006/relationships/slide" Target="slides/slide29.xml"/><Relationship Id="rId41" Type="http://schemas.openxmlformats.org/officeDocument/2006/relationships/slide" Target="slides/slide30.xml"/><Relationship Id="rId42" Type="http://schemas.openxmlformats.org/officeDocument/2006/relationships/slide" Target="slides/slide31.xml"/><Relationship Id="rId43" Type="http://schemas.openxmlformats.org/officeDocument/2006/relationships/slide" Target="slides/slide32.xml"/><Relationship Id="rId44" Type="http://schemas.openxmlformats.org/officeDocument/2006/relationships/slide" Target="slides/slide33.xml"/><Relationship Id="rId45" Type="http://schemas.openxmlformats.org/officeDocument/2006/relationships/slide" Target="slides/slide34.xml"/><Relationship Id="rId46" Type="http://schemas.openxmlformats.org/officeDocument/2006/relationships/slide" Target="slides/slide35.xml"/><Relationship Id="rId47" Type="http://schemas.openxmlformats.org/officeDocument/2006/relationships/slide" Target="slides/slide36.xml"/><Relationship Id="rId48" Type="http://schemas.openxmlformats.org/officeDocument/2006/relationships/slide" Target="slides/slide37.xml"/><Relationship Id="rId49" Type="http://schemas.openxmlformats.org/officeDocument/2006/relationships/slide" Target="slides/slide38.xml"/><Relationship Id="rId60" Type="http://schemas.openxmlformats.org/officeDocument/2006/relationships/slide" Target="slides/slide49.xml"/><Relationship Id="rId61" Type="http://schemas.openxmlformats.org/officeDocument/2006/relationships/slide" Target="slides/slide50.xml"/><Relationship Id="rId62" Type="http://schemas.openxmlformats.org/officeDocument/2006/relationships/slide" Target="slides/slide51.xml"/><Relationship Id="rId63" Type="http://schemas.openxmlformats.org/officeDocument/2006/relationships/slide" Target="slides/slide52.xml"/><Relationship Id="rId64" Type="http://schemas.openxmlformats.org/officeDocument/2006/relationships/slide" Target="slides/slide53.xml"/><Relationship Id="rId65" Type="http://schemas.openxmlformats.org/officeDocument/2006/relationships/slide" Target="slides/slide54.xml"/><Relationship Id="rId66" Type="http://schemas.openxmlformats.org/officeDocument/2006/relationships/slide" Target="slides/slide55.xml"/><Relationship Id="rId67" Type="http://schemas.openxmlformats.org/officeDocument/2006/relationships/slide" Target="slides/slide56.xml"/><Relationship Id="rId68" Type="http://schemas.openxmlformats.org/officeDocument/2006/relationships/slide" Target="slides/slide57.xml"/><Relationship Id="rId69" Type="http://schemas.openxmlformats.org/officeDocument/2006/relationships/slide" Target="slides/slide58.xml"/><Relationship Id="rId100" Type="http://schemas.openxmlformats.org/officeDocument/2006/relationships/notesMaster" Target="notesMasters/notesMaster1.xml"/><Relationship Id="rId80" Type="http://schemas.openxmlformats.org/officeDocument/2006/relationships/slide" Target="slides/slide69.xml"/><Relationship Id="rId81" Type="http://schemas.openxmlformats.org/officeDocument/2006/relationships/slide" Target="slides/slide70.xml"/><Relationship Id="rId82" Type="http://schemas.openxmlformats.org/officeDocument/2006/relationships/slide" Target="slides/slide71.xml"/><Relationship Id="rId83" Type="http://schemas.openxmlformats.org/officeDocument/2006/relationships/slide" Target="slides/slide72.xml"/><Relationship Id="rId84" Type="http://schemas.openxmlformats.org/officeDocument/2006/relationships/slide" Target="slides/slide73.xml"/><Relationship Id="rId85" Type="http://schemas.openxmlformats.org/officeDocument/2006/relationships/slide" Target="slides/slide74.xml"/><Relationship Id="rId86" Type="http://schemas.openxmlformats.org/officeDocument/2006/relationships/slide" Target="slides/slide75.xml"/><Relationship Id="rId87" Type="http://schemas.openxmlformats.org/officeDocument/2006/relationships/slide" Target="slides/slide76.xml"/><Relationship Id="rId88" Type="http://schemas.openxmlformats.org/officeDocument/2006/relationships/slide" Target="slides/slide77.xml"/><Relationship Id="rId89" Type="http://schemas.openxmlformats.org/officeDocument/2006/relationships/slide" Target="slides/slide7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215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7163" y="0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215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215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7163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04" tIns="46552" rIns="93104" bIns="46552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Arial" pitchFamily="34" charset="0"/>
              </a:defRPr>
            </a:lvl1pPr>
          </a:lstStyle>
          <a:p>
            <a:fld id="{BFDEA723-CF2B-4E92-948D-1FF741E05264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722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2365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7163" y="0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6913"/>
            <a:ext cx="4645025" cy="3482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0088" y="4413250"/>
            <a:ext cx="5603875" cy="417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365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2365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7163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0711482-802C-4597-80B5-5F2B4CAF7998}" type="slidenum">
              <a:rPr lang="en-US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089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68FC7F-A207-446D-BA3E-183780C16D60}" type="slidenum">
              <a:rPr lang="en-US"/>
              <a:pPr/>
              <a:t>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6AB05B-D78E-431A-B462-2FBDB4B98D56}" type="slidenum">
              <a:rPr lang="en-US"/>
              <a:pPr/>
              <a:t>10</a:t>
            </a:fld>
            <a:endParaRPr 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52E174-644D-4AC0-9F7C-74CA9D9345F4}" type="slidenum">
              <a:rPr lang="en-US"/>
              <a:pPr/>
              <a:t>11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26612A-5203-454B-A792-2310C97F0CED}" type="slidenum">
              <a:rPr lang="en-US"/>
              <a:pPr/>
              <a:t>12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BAA70B-5C53-4D1E-9686-C02F8D789F0D}" type="slidenum">
              <a:rPr lang="en-US"/>
              <a:pPr/>
              <a:t>13</a:t>
            </a:fld>
            <a:endParaRPr lang="en-US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“Artículo 1º”</a:t>
            </a:r>
          </a:p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“El Congreso no hará ninguna ley respecto del establecimiento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 de la religión, o 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prohibiendo que 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prohíba el libre ejercicio de la misma; o que limite la libertad de expresión o de prensa; o el derecho del pueblo a reunirse pacíficamente y a pedir al Gobierno la </a:t>
            </a:r>
            <a:r>
              <a:rPr lang="es-ES" baseline="0" noProof="0" dirty="0" err="1" smtClean="0">
                <a:latin typeface="Arial" pitchFamily="34" charset="0"/>
                <a:ea typeface="ＭＳ Ｐゴシック" pitchFamily="-65" charset="-128"/>
              </a:rPr>
              <a:t>reparación”indemnización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por agravios”. </a:t>
            </a:r>
            <a:endParaRPr lang="es-ES" noProof="0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C91B9E-A062-45D3-90BE-8D46AF6EEADE}" type="slidenum">
              <a:rPr lang="en-US"/>
              <a:pPr/>
              <a:t>14</a:t>
            </a:fld>
            <a:endParaRPr lang="en-US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32E0F4-CD34-47E7-B6D4-49379A225A49}" type="slidenum">
              <a:rPr lang="en-US"/>
              <a:pPr/>
              <a:t>15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D74040-E86D-44E0-B19A-843641391ACA}" type="slidenum">
              <a:rPr lang="en-US"/>
              <a:pPr/>
              <a:t>16</a:t>
            </a:fld>
            <a:endParaRPr lang="en-U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“Bajo el ojo vigilante”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D8BBCD-FE10-4C84-990F-48B03D07B192}" type="slidenum">
              <a:rPr lang="en-US"/>
              <a:pPr/>
              <a:t>17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“La policía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 reclama más autoridad para espiar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”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0DF0E1-2287-46D5-8198-47467689A6CE}" type="slidenum">
              <a:rPr lang="en-US"/>
              <a:pPr/>
              <a:t>18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“El futuro de los Derechos Miranda está en duda”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BC0FB4-9F1C-4F3D-8DED-3AB12F745658}" type="slidenum">
              <a:rPr lang="en-US"/>
              <a:pPr/>
              <a:t>19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“REGRESO A ROMA: Confesiones de un católico evangélico”</a:t>
            </a:r>
          </a:p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“Por qué el presidente de la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 Sociedad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 Teológica </a:t>
            </a:r>
            <a:r>
              <a:rPr lang="es-ES" noProof="0" dirty="0" err="1" smtClean="0">
                <a:latin typeface="Arial" pitchFamily="34" charset="0"/>
                <a:ea typeface="ＭＳ Ｐゴシック" pitchFamily="-65" charset="-128"/>
              </a:rPr>
              <a:t>Evangelica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 dejó su puesto y volvió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 a la Iglesia Católica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”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122EA-1EFB-45DB-B646-B047685E48C4}" type="slidenum">
              <a:rPr lang="en-US"/>
              <a:pPr/>
              <a:t>2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El argumento de algunos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 de que Ellen White tenía una 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“escatología del siglo 19” que es irrelevante.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A8FFA7-4221-4DB9-A56C-9784B79E47E0}" type="slidenum">
              <a:rPr lang="en-US"/>
              <a:pPr/>
              <a:t>20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7229FA-5505-4961-AD99-E972E6A65A89}" type="slidenum">
              <a:rPr lang="en-US"/>
              <a:pPr/>
              <a:t>21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“¿Una nación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 bajo la autoridad de Dios?”</a:t>
            </a:r>
          </a:p>
          <a:p>
            <a:pPr eaLnBrk="1" hangingPunct="1"/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“El día del dragón”</a:t>
            </a:r>
            <a:endParaRPr lang="es-ES" noProof="0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2534C3-C8D2-409E-A490-DE39F555DA61}" type="slidenum">
              <a:rPr lang="en-US"/>
              <a:pPr/>
              <a:t>22</a:t>
            </a:fld>
            <a:endParaRPr lang="en-US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31C2DC-C809-4B7E-B216-C8DBC3FA3C92}" type="slidenum">
              <a:rPr lang="en-US"/>
              <a:pPr/>
              <a:t>23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FA7A58-7EBE-4C5C-ACD5-F022BEA36A5B}" type="slidenum">
              <a:rPr lang="en-US"/>
              <a:pPr/>
              <a:t>24</a:t>
            </a:fld>
            <a:endParaRPr lang="en-US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819978-428F-4A33-A356-A102E5855964}" type="slidenum">
              <a:rPr lang="en-US"/>
              <a:pPr/>
              <a:t>25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“Sana herida de muchos años”</a:t>
            </a:r>
          </a:p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“El Vaticano otra vez en paz con Italia después de larga pelea”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ED8005-A20C-40DA-861C-7173B46CB0B9}" type="slidenum">
              <a:rPr lang="en-US"/>
              <a:pPr/>
              <a:t>26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4F5877-98A3-426E-B1E0-E8623A7293E7}" type="slidenum">
              <a:rPr lang="en-US"/>
              <a:pPr/>
              <a:t>27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E531C-AC81-4191-B068-0FABE4E094E2}" type="slidenum">
              <a:rPr lang="en-US"/>
              <a:pPr/>
              <a:t>28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1CDEE0-FFC8-4A1B-88C1-2DBDC18F933C}" type="slidenum">
              <a:rPr lang="en-US"/>
              <a:pPr/>
              <a:t>29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EFF104-30AF-49D1-98A0-7DE600D23F3F}" type="slidenum">
              <a:rPr lang="en-US"/>
              <a:pPr/>
              <a:t>30</a:t>
            </a:fld>
            <a:endParaRPr lang="en-US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82A5AD-DD91-45B4-8715-10D2D2A016E9}" type="slidenum">
              <a:rPr lang="en-US"/>
              <a:pPr/>
              <a:t>31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1E6D63-7126-41BF-B442-7C545562AC25}" type="slidenum">
              <a:rPr lang="en-US"/>
              <a:pPr/>
              <a:t>32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CADC26-3E3C-4C8D-8AEE-CBB4A7E7B4CF}" type="slidenum">
              <a:rPr lang="en-US"/>
              <a:pPr/>
              <a:t>33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0D2662-9F52-447F-BF26-1B7EB6D2C344}" type="slidenum">
              <a:rPr lang="en-US"/>
              <a:pPr/>
              <a:t>34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Un estudiante en mi clase en la Primavera de 2007 dijo que </a:t>
            </a:r>
            <a:r>
              <a:rPr lang="es-ES" i="1" noProof="0" dirty="0" smtClean="0">
                <a:latin typeface="Arial" pitchFamily="34" charset="0"/>
                <a:ea typeface="ＭＳ Ｐゴシック" pitchFamily="-65" charset="-128"/>
              </a:rPr>
              <a:t>Deis </a:t>
            </a:r>
            <a:r>
              <a:rPr lang="es-ES" i="1" noProof="0" dirty="0" err="1" smtClean="0">
                <a:latin typeface="Arial" pitchFamily="34" charset="0"/>
                <a:ea typeface="ＭＳ Ｐゴシック" pitchFamily="-65" charset="-128"/>
              </a:rPr>
              <a:t>Domini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  parafrasea algunas ideas de la disertación de </a:t>
            </a:r>
            <a:r>
              <a:rPr lang="es-ES" noProof="0" dirty="0" err="1" smtClean="0">
                <a:latin typeface="Arial" pitchFamily="34" charset="0"/>
                <a:ea typeface="ＭＳ Ｐゴシック" pitchFamily="-65" charset="-128"/>
              </a:rPr>
              <a:t>Bacchiocchi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, aunque no lo cita.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4B6F88-C456-4831-BE8A-310AC5B24036}" type="slidenum">
              <a:rPr lang="en-US"/>
              <a:pPr/>
              <a:t>35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Un estudiante en mi clase en la Primavera de 2007 dijo que </a:t>
            </a:r>
            <a:r>
              <a:rPr lang="es-ES" i="1" noProof="0" dirty="0" smtClean="0">
                <a:latin typeface="Arial" pitchFamily="34" charset="0"/>
                <a:ea typeface="ＭＳ Ｐゴシック" pitchFamily="-65" charset="-128"/>
              </a:rPr>
              <a:t>Deis </a:t>
            </a:r>
            <a:r>
              <a:rPr lang="es-ES" i="1" noProof="0" dirty="0" err="1" smtClean="0">
                <a:latin typeface="Arial" pitchFamily="34" charset="0"/>
                <a:ea typeface="ＭＳ Ｐゴシック" pitchFamily="-65" charset="-128"/>
              </a:rPr>
              <a:t>Domini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  parafrasea algunas ideas de la disertación de </a:t>
            </a:r>
            <a:r>
              <a:rPr lang="es-ES" noProof="0" dirty="0" err="1" smtClean="0">
                <a:latin typeface="Arial" pitchFamily="34" charset="0"/>
                <a:ea typeface="ＭＳ Ｐゴシック" pitchFamily="-65" charset="-128"/>
              </a:rPr>
              <a:t>Bacchiocchi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, aunque no lo cita.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5083BD-4AA1-40F6-AB2E-5325FD643A1F}" type="slidenum">
              <a:rPr lang="en-US"/>
              <a:pPr/>
              <a:t>36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Un estudiante en mi clase en la Primavera de 2007 dijo que </a:t>
            </a:r>
            <a:r>
              <a:rPr lang="es-ES" i="1" noProof="0" dirty="0" smtClean="0">
                <a:latin typeface="Arial" pitchFamily="34" charset="0"/>
                <a:ea typeface="ＭＳ Ｐゴシック" pitchFamily="-65" charset="-128"/>
              </a:rPr>
              <a:t>Deis </a:t>
            </a:r>
            <a:r>
              <a:rPr lang="es-ES" i="1" noProof="0" dirty="0" err="1" smtClean="0">
                <a:latin typeface="Arial" pitchFamily="34" charset="0"/>
                <a:ea typeface="ＭＳ Ｐゴシック" pitchFamily="-65" charset="-128"/>
              </a:rPr>
              <a:t>Domini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  parafrasea algunas ideas de la disertación de </a:t>
            </a:r>
            <a:r>
              <a:rPr lang="es-ES" noProof="0" dirty="0" err="1" smtClean="0">
                <a:latin typeface="Arial" pitchFamily="34" charset="0"/>
                <a:ea typeface="ＭＳ Ｐゴシック" pitchFamily="-65" charset="-128"/>
              </a:rPr>
              <a:t>Bacchiocchi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, aunque no lo cita.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0D1D43-9C18-4F49-8023-C16CE7028759}" type="slidenum">
              <a:rPr lang="en-US"/>
              <a:pPr/>
              <a:t>37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Un estudiante en mi clase en la Primavera de 2007 dijo que </a:t>
            </a:r>
            <a:r>
              <a:rPr lang="es-ES" i="1" noProof="0" dirty="0" smtClean="0">
                <a:latin typeface="Arial" pitchFamily="34" charset="0"/>
                <a:ea typeface="ＭＳ Ｐゴシック" pitchFamily="-65" charset="-128"/>
              </a:rPr>
              <a:t>Deis </a:t>
            </a:r>
            <a:r>
              <a:rPr lang="es-ES" i="1" noProof="0" dirty="0" err="1" smtClean="0">
                <a:latin typeface="Arial" pitchFamily="34" charset="0"/>
                <a:ea typeface="ＭＳ Ｐゴシック" pitchFamily="-65" charset="-128"/>
              </a:rPr>
              <a:t>Domini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  parafrasea algunas ideas de la disertación de </a:t>
            </a:r>
            <a:r>
              <a:rPr lang="es-ES" noProof="0" dirty="0" err="1" smtClean="0">
                <a:latin typeface="Arial" pitchFamily="34" charset="0"/>
                <a:ea typeface="ＭＳ Ｐゴシック" pitchFamily="-65" charset="-128"/>
              </a:rPr>
              <a:t>Bacchiocchi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, aunque no lo cita.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831542-EB76-4584-9E63-305B207753D5}" type="slidenum">
              <a:rPr lang="en-US"/>
              <a:pPr/>
              <a:t>38</a:t>
            </a:fld>
            <a:endParaRPr lang="en-US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-65" charset="-128"/>
              </a:rPr>
              <a:t>https://w2.vatican.va/content/john-paul-ii/es/apost_letters/1998/documents/hf_jp-ii_apl_05071998_dies-domini.html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0BA49E-FA6B-4E6A-B455-708DAB04B1A9}" type="slidenum">
              <a:rPr lang="en-US"/>
              <a:pPr/>
              <a:t>39</a:t>
            </a:fld>
            <a:endParaRPr 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-65" charset="-128"/>
              </a:rPr>
              <a:t>http://www.vatican.va/roman_curia/congregations/cfaith/documents/rc_con_cfaith_doc_20000806_dominus-iesus_sp.html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6DB7E8-C2F6-4535-A72A-7DAA55714AE4}" type="slidenum">
              <a:rPr lang="en-US"/>
              <a:pPr/>
              <a:t>4</a:t>
            </a:fld>
            <a:endParaRPr lang="en-US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 txBox="1">
            <a:spLocks noGrp="1" noChangeArrowheads="1"/>
          </p:cNvSpPr>
          <p:nvPr/>
        </p:nvSpPr>
        <p:spPr bwMode="auto">
          <a:xfrm>
            <a:off x="3967163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799C626-6CC5-4BCF-BB65-727112212C04}" type="slidenum">
              <a:rPr lang="en-US" sz="1200">
                <a:latin typeface="Arial" pitchFamily="34" charset="0"/>
              </a:rPr>
              <a:pPr algn="r"/>
              <a:t>40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-65" charset="-128"/>
              </a:rPr>
              <a:t>http://w2.vatican.va/content/benedict-xvi/es/speeches/2006/september/documents/hf_ben-xvi_spe_20060912_university-regensburg.html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 txBox="1">
            <a:spLocks noGrp="1" noChangeArrowheads="1"/>
          </p:cNvSpPr>
          <p:nvPr/>
        </p:nvSpPr>
        <p:spPr bwMode="auto">
          <a:xfrm>
            <a:off x="3967163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3B87E12-E8B5-43F2-BEE4-75F94F8EE134}" type="slidenum">
              <a:rPr lang="en-US" sz="1200">
                <a:latin typeface="Arial" pitchFamily="34" charset="0"/>
              </a:rPr>
              <a:pPr algn="r"/>
              <a:t>41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5F7F86-C92D-4973-9CAD-CDCB7D072518}" type="slidenum">
              <a:rPr lang="en-US"/>
              <a:pPr/>
              <a:t>5</a:t>
            </a:fld>
            <a:endParaRPr lang="en-US"/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 txBox="1">
            <a:spLocks noGrp="1" noChangeArrowheads="1"/>
          </p:cNvSpPr>
          <p:nvPr/>
        </p:nvSpPr>
        <p:spPr bwMode="auto">
          <a:xfrm>
            <a:off x="3967163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4FCB9BF-6CCC-4384-A541-5CA920872625}" type="slidenum">
              <a:rPr lang="en-US" sz="1200">
                <a:latin typeface="Arial" pitchFamily="34" charset="0"/>
              </a:rPr>
              <a:pPr algn="r"/>
              <a:t>50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ea typeface="ＭＳ Ｐゴシック" pitchFamily="-65" charset="-128"/>
              </a:rPr>
              <a:t>http://w2.vatican.va/content/benedict-xvi/es/encyclicals/documents/hf_ben-xvi_enc_20090629_caritas-in-veritate.html</a:t>
            </a: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 txBox="1">
            <a:spLocks noGrp="1" noChangeArrowheads="1"/>
          </p:cNvSpPr>
          <p:nvPr/>
        </p:nvSpPr>
        <p:spPr bwMode="auto">
          <a:xfrm>
            <a:off x="3967163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E07037A-D358-49F0-A4EA-5FD4BFF07AA5}" type="slidenum">
              <a:rPr lang="en-US" sz="1200">
                <a:latin typeface="Arial" pitchFamily="34" charset="0"/>
              </a:rPr>
              <a:pPr algn="r"/>
              <a:t>54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 txBox="1">
            <a:spLocks noGrp="1" noChangeArrowheads="1"/>
          </p:cNvSpPr>
          <p:nvPr/>
        </p:nvSpPr>
        <p:spPr bwMode="auto">
          <a:xfrm>
            <a:off x="3967163" y="8823325"/>
            <a:ext cx="30353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AE968A8-494A-479E-B9A0-1AC1D8DF149C}" type="slidenum">
              <a:rPr lang="en-US" sz="1200">
                <a:latin typeface="Arial" pitchFamily="34" charset="0"/>
              </a:rPr>
              <a:pPr algn="r"/>
              <a:t>55</a:t>
            </a:fld>
            <a:endParaRPr lang="en-US" sz="1200">
              <a:latin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381FED-1302-4765-ABFA-A59731C25F33}" type="slidenum">
              <a:rPr lang="en-US"/>
              <a:pPr/>
              <a:t>57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A8D44-996D-44C0-B58D-34F8DBD05078}" type="slidenum">
              <a:rPr lang="en-US"/>
              <a:pPr/>
              <a:t>58</a:t>
            </a:fld>
            <a:endParaRPr lang="en-US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6E7CE1-DAFD-4667-BC29-DD61932572D3}" type="slidenum">
              <a:rPr lang="en-US"/>
              <a:pPr/>
              <a:t>59</a:t>
            </a:fld>
            <a:endParaRPr lang="en-US"/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i="1" noProof="0" dirty="0" smtClean="0">
                <a:latin typeface="Arial" pitchFamily="34" charset="0"/>
                <a:ea typeface="ＭＳ Ｐゴシック" pitchFamily="-65" charset="-128"/>
              </a:rPr>
              <a:t>N. del T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.: “sábado del séptimo día” (</a:t>
            </a:r>
            <a:r>
              <a:rPr lang="es-ES" i="1" noProof="0" dirty="0" err="1" smtClean="0">
                <a:latin typeface="Arial" pitchFamily="34" charset="0"/>
                <a:ea typeface="ＭＳ Ｐゴシック" pitchFamily="-65" charset="-128"/>
              </a:rPr>
              <a:t>Seventh-day</a:t>
            </a:r>
            <a:r>
              <a:rPr lang="es-ES" i="1" noProof="0" dirty="0" smtClean="0">
                <a:latin typeface="Arial" pitchFamily="34" charset="0"/>
                <a:ea typeface="ＭＳ Ｐゴシック" pitchFamily="-65" charset="-128"/>
              </a:rPr>
              <a:t> </a:t>
            </a:r>
            <a:r>
              <a:rPr lang="es-ES" i="1" noProof="0" dirty="0" err="1" smtClean="0">
                <a:latin typeface="Arial" pitchFamily="34" charset="0"/>
                <a:ea typeface="ＭＳ Ｐゴシック" pitchFamily="-65" charset="-128"/>
              </a:rPr>
              <a:t>Sabbath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 en el original en inglés, en el título de la diapositiva), “día de reposo” y “sábado” (</a:t>
            </a:r>
            <a:r>
              <a:rPr lang="es-ES" i="1" noProof="0" dirty="0" err="1" smtClean="0">
                <a:latin typeface="Arial" pitchFamily="34" charset="0"/>
                <a:ea typeface="ＭＳ Ｐゴシック" pitchFamily="-65" charset="-128"/>
              </a:rPr>
              <a:t>Sabbath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 en el original, en los puntos 1 y 2). En castellano no tenemos esta ambigüedad porque los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 que guardan el </a:t>
            </a:r>
            <a:r>
              <a:rPr lang="es-ES" b="1" baseline="0" noProof="0" dirty="0" smtClean="0">
                <a:latin typeface="Arial" pitchFamily="34" charset="0"/>
                <a:ea typeface="ＭＳ Ｐゴシック" pitchFamily="-65" charset="-128"/>
              </a:rPr>
              <a:t>domingo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 (</a:t>
            </a:r>
            <a:r>
              <a:rPr lang="es-ES" i="1" baseline="0" noProof="0" dirty="0" err="1" smtClean="0">
                <a:latin typeface="Arial" pitchFamily="34" charset="0"/>
                <a:ea typeface="ＭＳ Ｐゴシック" pitchFamily="-65" charset="-128"/>
              </a:rPr>
              <a:t>Lord’s</a:t>
            </a:r>
            <a:r>
              <a:rPr lang="es-ES" i="1" baseline="0" noProof="0" dirty="0" smtClean="0">
                <a:latin typeface="Arial" pitchFamily="34" charset="0"/>
                <a:ea typeface="ＭＳ Ｐゴシック" pitchFamily="-65" charset="-128"/>
              </a:rPr>
              <a:t> Day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, </a:t>
            </a:r>
            <a:r>
              <a:rPr lang="es-ES" i="1" baseline="0" noProof="0" dirty="0" err="1" smtClean="0">
                <a:latin typeface="Arial" pitchFamily="34" charset="0"/>
                <a:ea typeface="ＭＳ Ｐゴシック" pitchFamily="-65" charset="-128"/>
              </a:rPr>
              <a:t>Sabbath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, </a:t>
            </a:r>
            <a:r>
              <a:rPr lang="es-ES" i="1" baseline="0" noProof="0" dirty="0" err="1" smtClean="0">
                <a:latin typeface="Arial" pitchFamily="34" charset="0"/>
                <a:ea typeface="ＭＳ Ｐゴシック" pitchFamily="-65" charset="-128"/>
              </a:rPr>
              <a:t>Sunday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) no usan una palabra que rime con </a:t>
            </a:r>
            <a:r>
              <a:rPr lang="es-ES" b="1" baseline="0" noProof="0" dirty="0" smtClean="0">
                <a:latin typeface="Arial" pitchFamily="34" charset="0"/>
                <a:ea typeface="ＭＳ Ｐゴシック" pitchFamily="-65" charset="-128"/>
              </a:rPr>
              <a:t>sábado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 para llamar a su día de reposo, como podría ser la española </a:t>
            </a:r>
            <a:r>
              <a:rPr lang="es-ES" b="1" baseline="0" noProof="0" dirty="0" err="1" smtClean="0">
                <a:latin typeface="Arial" pitchFamily="34" charset="0"/>
                <a:ea typeface="ＭＳ Ｐゴシック" pitchFamily="-65" charset="-128"/>
              </a:rPr>
              <a:t>sabbat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. Y usar “del séptimo día” no ayuda demasiado a la claridad hoy en día porque en cualquier calendario (estadounidense o latinoamericano) el séptimo día de la semana resulta ser el </a:t>
            </a:r>
            <a:r>
              <a:rPr lang="es-ES" u="sng" baseline="0" noProof="0" dirty="0" smtClean="0">
                <a:latin typeface="Arial" pitchFamily="34" charset="0"/>
                <a:ea typeface="ＭＳ Ｐゴシック" pitchFamily="-65" charset="-128"/>
              </a:rPr>
              <a:t>domingo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.</a:t>
            </a:r>
            <a:endParaRPr lang="es-ES" noProof="0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1C0259-8293-4331-AD8A-9690B95E7D1B}" type="slidenum">
              <a:rPr lang="en-US"/>
              <a:pPr/>
              <a:t>6</a:t>
            </a:fld>
            <a:endParaRPr lang="en-US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29D95D-A365-4279-A45E-C28E197E78BB}" type="slidenum">
              <a:rPr lang="en-US"/>
              <a:pPr/>
              <a:t>60</a:t>
            </a:fld>
            <a:endParaRPr lang="en-US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FECBAE-8028-476B-8CD9-9DEDD2A3B49B}" type="slidenum">
              <a:rPr lang="en-US"/>
              <a:pPr/>
              <a:t>61</a:t>
            </a:fld>
            <a:endParaRPr lang="en-US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E0527F-F82E-4CF0-B250-FDF4DAD910E0}" type="slidenum">
              <a:rPr lang="en-US"/>
              <a:pPr/>
              <a:t>62</a:t>
            </a:fld>
            <a:endParaRPr lang="en-US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38B01B-F74C-4C15-BA83-D779EAEDB016}" type="slidenum">
              <a:rPr lang="en-US"/>
              <a:pPr/>
              <a:t>63</a:t>
            </a:fld>
            <a:endParaRPr 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76FA6F-07BC-47B9-96E2-4E42A34370B9}" type="slidenum">
              <a:rPr lang="en-US"/>
              <a:pPr/>
              <a:t>64</a:t>
            </a:fld>
            <a:endParaRPr lang="en-US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13DD6B-9311-43B4-A6C5-3AB11D5AA4DA}" type="slidenum">
              <a:rPr lang="en-US"/>
              <a:pPr/>
              <a:t>65</a:t>
            </a:fld>
            <a:endParaRPr 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78F810-557C-49DD-8028-7FD251861BD1}" type="slidenum">
              <a:rPr lang="en-US"/>
              <a:pPr/>
              <a:t>66</a:t>
            </a:fld>
            <a:endParaRPr lang="en-US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711359-6A43-4C22-A37E-409D710E9637}" type="slidenum">
              <a:rPr lang="en-US"/>
              <a:pPr/>
              <a:t>67</a:t>
            </a:fld>
            <a:endParaRPr lang="en-US"/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“En Ohio, alumnos de tercer grado escuchan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 extasiados a </a:t>
            </a:r>
            <a:r>
              <a:rPr lang="es-ES" i="1" baseline="0" noProof="0" dirty="0" smtClean="0">
                <a:latin typeface="Arial" pitchFamily="34" charset="0"/>
                <a:ea typeface="ＭＳ Ｐゴシック" pitchFamily="-65" charset="-128"/>
              </a:rPr>
              <a:t>Harry Potter y la piedra filosofal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”.</a:t>
            </a:r>
          </a:p>
          <a:p>
            <a:pPr eaLnBrk="1" hangingPunct="1"/>
            <a:r>
              <a:rPr lang="es-ES" i="1" noProof="0" dirty="0" smtClean="0">
                <a:latin typeface="Arial" pitchFamily="34" charset="0"/>
                <a:ea typeface="ＭＳ Ｐゴシック" pitchFamily="-65" charset="-128"/>
              </a:rPr>
              <a:t>“Lo nuestro es la educación, no el adoctrinamiento”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.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D230DB-7102-407D-94A8-5E91335B8101}" type="slidenum">
              <a:rPr lang="en-US"/>
              <a:pPr/>
              <a:t>68</a:t>
            </a:fld>
            <a:endParaRPr lang="en-US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9775A2-9281-4949-B52C-721B1491A17C}" type="slidenum">
              <a:rPr lang="en-US"/>
              <a:pPr/>
              <a:t>69</a:t>
            </a:fld>
            <a:endParaRPr lang="en-US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s-ES" noProof="0" dirty="0" smtClean="0"/>
              <a:t>«Santa</a:t>
            </a:r>
            <a:r>
              <a:rPr lang="es-ES" baseline="0" noProof="0" dirty="0" smtClean="0"/>
              <a:t> Alianza: </a:t>
            </a:r>
            <a:r>
              <a:rPr lang="es-ES" noProof="0" dirty="0" smtClean="0"/>
              <a:t>Cómo Reagan y el Papa conspiraron para ayudar al movimiento polaco Solidaridad y apresurar la desaparición del comunismo».</a:t>
            </a:r>
            <a:endParaRPr lang="es-E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66F3FF-9724-4D69-9AD5-E647F4F59439}" type="slidenum">
              <a:rPr lang="en-US"/>
              <a:pPr/>
              <a:t>70</a:t>
            </a:fld>
            <a:endParaRPr lang="en-US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9D26F0-5D88-49D9-B115-2585085C326F}" type="slidenum">
              <a:rPr lang="en-US"/>
              <a:pPr/>
              <a:t>71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9D26F0-5D88-49D9-B115-2585085C326F}" type="slidenum">
              <a:rPr lang="en-US"/>
              <a:pPr/>
              <a:t>72</a:t>
            </a:fld>
            <a:endParaRPr lang="en-US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F548F0-1E99-4732-B11D-E6A91CC4CB56}" type="slidenum">
              <a:rPr lang="en-US"/>
              <a:pPr/>
              <a:t>73</a:t>
            </a:fld>
            <a:endParaRPr lang="en-US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ADE478-C328-448D-8979-DAE411BEAFF0}" type="slidenum">
              <a:rPr lang="en-US"/>
              <a:pPr/>
              <a:t>74</a:t>
            </a:fld>
            <a:endParaRPr lang="en-US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i="1" noProof="0" dirty="0" smtClean="0">
                <a:latin typeface="Arial" pitchFamily="34" charset="0"/>
                <a:ea typeface="ＭＳ Ｐゴシック" pitchFamily="-65" charset="-128"/>
              </a:rPr>
              <a:t>N. del T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.: Este párrafo no está traducido en </a:t>
            </a:r>
            <a:r>
              <a:rPr lang="es-ES" i="1" noProof="0" dirty="0" smtClean="0">
                <a:latin typeface="Arial" pitchFamily="34" charset="0"/>
                <a:ea typeface="ＭＳ Ｐゴシック" pitchFamily="-65" charset="-128"/>
              </a:rPr>
              <a:t>La</a:t>
            </a:r>
            <a:r>
              <a:rPr lang="es-ES" i="1" baseline="0" noProof="0" dirty="0" smtClean="0">
                <a:latin typeface="Arial" pitchFamily="34" charset="0"/>
                <a:ea typeface="ＭＳ Ｐゴシック" pitchFamily="-65" charset="-128"/>
              </a:rPr>
              <a:t> fe por la cual vivo</a:t>
            </a:r>
            <a:r>
              <a:rPr lang="es-ES" baseline="0" noProof="0" dirty="0" smtClean="0">
                <a:latin typeface="Arial" pitchFamily="34" charset="0"/>
                <a:ea typeface="ＭＳ Ｐゴシック" pitchFamily="-65" charset="-128"/>
              </a:rPr>
              <a:t> (p. 339).</a:t>
            </a:r>
            <a:endParaRPr lang="es-ES" noProof="0" dirty="0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3ACA0C-B38E-476B-8D67-1EF4B9C48187}" type="slidenum">
              <a:rPr lang="en-US"/>
              <a:pPr/>
              <a:t>75</a:t>
            </a:fld>
            <a:endParaRPr lang="en-US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3C30B4-4BEC-4F38-8241-26E308AECA54}" type="slidenum">
              <a:rPr lang="en-US"/>
              <a:pPr/>
              <a:t>76</a:t>
            </a:fld>
            <a:endParaRPr lang="en-US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1054A3-1E82-413E-87E7-B0B8316A7173}" type="slidenum">
              <a:rPr lang="en-US"/>
              <a:pPr/>
              <a:t>77</a:t>
            </a:fld>
            <a:endParaRPr lang="en-US"/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B8459-83E0-46CB-82A7-72DE36D58C55}" type="slidenum">
              <a:rPr lang="en-US"/>
              <a:pPr/>
              <a:t>78</a:t>
            </a:fld>
            <a:endParaRPr lang="en-US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1F1C1-0530-4AED-9C78-BA41304A7C25}" type="slidenum">
              <a:rPr lang="en-US"/>
              <a:pPr/>
              <a:t>79</a:t>
            </a:fld>
            <a:endParaRPr lang="en-US"/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6CED14-E2BD-4CAC-8BBF-6EE3448CDCA2}" type="slidenum">
              <a:rPr lang="en-US"/>
              <a:pPr/>
              <a:t>8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«Superpotencia: 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E.U.A. </a:t>
            </a:r>
            <a:r>
              <a:rPr lang="es-ES" noProof="0" dirty="0" smtClean="0">
                <a:latin typeface="Arial" pitchFamily="34" charset="0"/>
                <a:ea typeface="ＭＳ Ｐゴシック" pitchFamily="-65" charset="-128"/>
              </a:rPr>
              <a:t>en la profecía»</a:t>
            </a: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1EC415A-C074-4EC1-81C4-C39AE3EBDD56}" type="slidenum">
              <a:rPr lang="en-US"/>
              <a:pPr/>
              <a:t>80</a:t>
            </a:fld>
            <a:endParaRPr lang="en-US"/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3D42FB-5E87-47FE-901B-504D070626C7}" type="slidenum">
              <a:rPr lang="en-US"/>
              <a:pPr/>
              <a:t>81</a:t>
            </a:fld>
            <a:endParaRPr 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A6F2A8-3F32-4AA7-8809-77C36E697E2D}" type="slidenum">
              <a:rPr lang="en-US"/>
              <a:pPr/>
              <a:t>82</a:t>
            </a:fld>
            <a:endParaRPr lang="en-US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3C265-3D21-4861-B90C-FB477601378F}" type="slidenum">
              <a:rPr lang="en-US"/>
              <a:pPr/>
              <a:t>83</a:t>
            </a:fld>
            <a:endParaRPr 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3C265-3D21-4861-B90C-FB477601378F}" type="slidenum">
              <a:rPr lang="en-US"/>
              <a:pPr/>
              <a:t>84</a:t>
            </a:fld>
            <a:endParaRPr 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3C265-3D21-4861-B90C-FB477601378F}" type="slidenum">
              <a:rPr lang="en-US"/>
              <a:pPr/>
              <a:t>85</a:t>
            </a:fld>
            <a:endParaRPr 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86</a:t>
            </a:fld>
            <a:endParaRPr 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11482-802C-4597-80B5-5F2B4CAF7998}" type="slidenum">
              <a:rPr lang="en-US" smtClean="0"/>
              <a:pPr/>
              <a:t>87</a:t>
            </a:fld>
            <a:endParaRPr 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5D9997-AB31-4837-A65F-A1C4B6EDCEFD}" type="slidenum">
              <a:rPr lang="en-US"/>
              <a:pPr/>
              <a:t>88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3ABEF5-22B6-4311-A6C2-FB26F4618B4E}" type="slidenum">
              <a:rPr lang="en-US"/>
              <a:pPr/>
              <a:t>9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ea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1.jpe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jpeg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2.jpeg"/><Relationship Id="rId5" Type="http://schemas.openxmlformats.org/officeDocument/2006/relationships/image" Target="../media/image11.jpe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Relationship Id="rId2" Type="http://schemas.openxmlformats.org/officeDocument/2006/relationships/image" Target="../media/image15.jpe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e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1.jpeg"/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10.jpe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0E3139-E3BB-426D-9CD6-E63022A7616E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1E7AD-FF2F-4D7C-91A7-BAEC701A83FC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Bar Accent 1"/>
          <p:cNvSpPr/>
          <p:nvPr/>
        </p:nvSpPr>
        <p:spPr>
          <a:xfrm rot="16200000">
            <a:off x="4495800" y="-3429000"/>
            <a:ext cx="152400" cy="9144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Lady" descr="PPP_BUSI_TLE_Networking_2007_elements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90821"/>
            <a:ext cx="787122" cy="779988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1" name="Brown Suit Guy" descr="PPP_BUSI_TLE_Networking_2007_elements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6200421"/>
            <a:ext cx="657579" cy="657579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2" name="Back of Head" descr="PPP_BUSI_TLE_Networking_2007_elements2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5944645"/>
            <a:ext cx="685800" cy="754380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</p:spTree>
  </p:cSld>
  <p:clrMapOvr>
    <a:masterClrMapping/>
  </p:clrMapOvr>
  <p:hf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52596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10" name="Bar Accent 1"/>
          <p:cNvSpPr/>
          <p:nvPr/>
        </p:nvSpPr>
        <p:spPr>
          <a:xfrm rot="16200000">
            <a:off x="4495800" y="-3429000"/>
            <a:ext cx="152400" cy="9144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FB84-EED3-46E9-BECA-E534B8AA9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14F-019A-4EDF-82E7-5796059C3FF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72EE-BA1C-45D6-943C-F979294650C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89E9-EA10-48B7-9039-BF5F57BF604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2923-D407-46B1-941D-8FF439C2C3D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A6BA-C58B-4980-B60E-BF23DC000CD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6084-05EF-42A0-AAD6-112B29D3D95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1E7AD-FF2F-4D7C-91A7-BAEC701A83F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D2903-997E-483A-8AC2-8566D2F61872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 BG Accent 1"/>
          <p:cNvSpPr/>
          <p:nvPr/>
        </p:nvSpPr>
        <p:spPr>
          <a:xfrm rot="5400000">
            <a:off x="5067300" y="2781300"/>
            <a:ext cx="6858000" cy="129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Big Background Pic" descr="PPP_BUSI_TLE_Networking_2007.png"/>
          <p:cNvPicPr>
            <a:picLocks noChangeAspect="1"/>
          </p:cNvPicPr>
          <p:nvPr/>
        </p:nvPicPr>
        <p:blipFill>
          <a:blip r:embed="rId2" cstate="print">
            <a:lum bright="50000" contrast="-50000"/>
          </a:blip>
          <a:stretch>
            <a:fillRect/>
          </a:stretch>
        </p:blipFill>
        <p:spPr>
          <a:xfrm rot="5400000">
            <a:off x="-2457450" y="857250"/>
            <a:ext cx="6858000" cy="51435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brightRoom" dir="t">
              <a:rot lat="0" lon="0" rev="3600000"/>
            </a:lightRig>
          </a:scene3d>
          <a:sp3d prstMaterial="flat"/>
        </p:spPr>
      </p:pic>
      <p:sp>
        <p:nvSpPr>
          <p:cNvPr id="8" name="Rectangle 7"/>
          <p:cNvSpPr/>
          <p:nvPr/>
        </p:nvSpPr>
        <p:spPr>
          <a:xfrm>
            <a:off x="2743200" y="0"/>
            <a:ext cx="2286000" cy="6858000"/>
          </a:xfrm>
          <a:prstGeom prst="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01000" y="0"/>
            <a:ext cx="9906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7162800" cy="59436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Bar Accent 1"/>
          <p:cNvSpPr/>
          <p:nvPr/>
        </p:nvSpPr>
        <p:spPr>
          <a:xfrm rot="5400000">
            <a:off x="3853519" y="-3482340"/>
            <a:ext cx="137160" cy="78638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ar Accent 2"/>
          <p:cNvSpPr/>
          <p:nvPr/>
        </p:nvSpPr>
        <p:spPr>
          <a:xfrm rot="5400000">
            <a:off x="8427720" y="-198120"/>
            <a:ext cx="137160" cy="1295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Lady" descr="PPP_BUSI_TLE_Networking_2007_elements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902372" y="155964"/>
            <a:ext cx="787122" cy="779988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3" name="Brown Suit Guy" descr="PPP_BUSI_TLE_Networking_2007_elements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27005" y="228600"/>
            <a:ext cx="657579" cy="657579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4" name="Back of Head" descr="PPP_BUSI_TLE_Networking_2007_elements2.jpg"/>
          <p:cNvPicPr preferRelativeResize="0"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440697" y="727710"/>
            <a:ext cx="685800" cy="754380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eader BG Accent 1"/>
          <p:cNvSpPr/>
          <p:nvPr/>
        </p:nvSpPr>
        <p:spPr>
          <a:xfrm rot="5400000">
            <a:off x="5067300" y="2781300"/>
            <a:ext cx="6858000" cy="1295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Big Background Pic" descr="PPP_BUSI_TLE_Networking_2007.png"/>
          <p:cNvPicPr>
            <a:picLocks noChangeAspect="1"/>
          </p:cNvPicPr>
          <p:nvPr/>
        </p:nvPicPr>
        <p:blipFill>
          <a:blip r:embed="rId2" cstate="print">
            <a:lum bright="50000" contrast="-50000"/>
          </a:blip>
          <a:stretch>
            <a:fillRect/>
          </a:stretch>
        </p:blipFill>
        <p:spPr>
          <a:xfrm rot="5400000">
            <a:off x="-2457450" y="857250"/>
            <a:ext cx="6858000" cy="51435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brightRoom" dir="t">
              <a:rot lat="0" lon="0" rev="3600000"/>
            </a:lightRig>
          </a:scene3d>
          <a:sp3d prstMaterial="flat"/>
        </p:spPr>
      </p:pic>
      <p:sp>
        <p:nvSpPr>
          <p:cNvPr id="8" name="Rectangle 7"/>
          <p:cNvSpPr/>
          <p:nvPr/>
        </p:nvSpPr>
        <p:spPr>
          <a:xfrm>
            <a:off x="2743200" y="0"/>
            <a:ext cx="2286000" cy="6858000"/>
          </a:xfrm>
          <a:prstGeom prst="rect">
            <a:avLst/>
          </a:prstGeom>
          <a:gradFill flip="none" rotWithShape="1">
            <a:gsLst>
              <a:gs pos="6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01000" y="0"/>
            <a:ext cx="9906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7162800" cy="5943600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Bar Accent 1"/>
          <p:cNvSpPr/>
          <p:nvPr/>
        </p:nvSpPr>
        <p:spPr>
          <a:xfrm rot="5400000">
            <a:off x="3853519" y="-3482340"/>
            <a:ext cx="137160" cy="786384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Bar Accent 2"/>
          <p:cNvSpPr/>
          <p:nvPr/>
        </p:nvSpPr>
        <p:spPr>
          <a:xfrm rot="5400000">
            <a:off x="8427720" y="-198120"/>
            <a:ext cx="137160" cy="1295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43400" y="228600"/>
            <a:ext cx="4572000" cy="1470025"/>
          </a:xfrm>
          <a:solidFill>
            <a:srgbClr val="F7F0DE">
              <a:alpha val="40000"/>
            </a:srgbClr>
          </a:soli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3400" y="1981200"/>
            <a:ext cx="4572000" cy="4114800"/>
          </a:xfrm>
          <a:solidFill>
            <a:srgbClr val="F7F0DE">
              <a:alpha val="40000"/>
            </a:srgb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3139-E3BB-426D-9CD6-E63022A7616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A006-EE86-4FC4-B057-FB8ED228720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1957387"/>
            <a:ext cx="4572001" cy="20050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3400" y="228600"/>
            <a:ext cx="45720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FB84-EED3-46E9-BECA-E534B8AA9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7200" y="1600200"/>
            <a:ext cx="2286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29400" y="1600200"/>
            <a:ext cx="22860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14F-019A-4EDF-82E7-5796059C3FF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89E9-EA10-48B7-9039-BF5F57BF604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2923-D407-46B1-941D-8FF439C2C3D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4724400"/>
            <a:ext cx="4572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43400" y="228600"/>
            <a:ext cx="4572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43400" y="5291138"/>
            <a:ext cx="4572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6084-05EF-42A0-AAD6-112B29D3D95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1E7AD-FF2F-4D7C-91A7-BAEC701A83F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1F750-04B5-4E51-B23E-73D00F2DB2E3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PPP_SBUSC_TLE_Last_Piec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5029200"/>
            <a:ext cx="8839200" cy="990600"/>
          </a:xfrm>
        </p:spPr>
        <p:txBody>
          <a:bodyPr/>
          <a:lstStyle>
            <a:lvl1pPr algn="ctr">
              <a:defRPr sz="3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" y="6019800"/>
            <a:ext cx="8839200" cy="533400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fld id="{7F0E3139-E3BB-426D-9CD6-E63022A7616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25A006-EE86-4FC4-B057-FB8ED228720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5DFB84-EED3-46E9-BECA-E534B8AA9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676400"/>
            <a:ext cx="34671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24500" y="1676400"/>
            <a:ext cx="34671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4BF14F-019A-4EDF-82E7-5796059C3FF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7C72EE-BA1C-45D6-943C-F979294650C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3F89E9-EA10-48B7-9039-BF5F57BF604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9E2923-D407-46B1-941D-8FF439C2C3D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84A6BA-C58B-4980-B60E-BF23DC000CD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AC6084-05EF-42A0-AAD6-112B29D3D95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31E7AD-FF2F-4D7C-91A7-BAEC701A83F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FAC1AA-6A77-4348-9A29-B6D981798C88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152400"/>
            <a:ext cx="18097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152400"/>
            <a:ext cx="52768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DD2903-997E-483A-8AC2-8566D2F6187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F6664-2AF8-4325-8CE4-583F2401FD21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E814E-67DB-466A-BE7E-F2943B10FFD0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E544D-E6DB-44C3-971F-AD844250AE2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>
              <a:defRPr sz="4000" b="1" cap="none" spc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1pPr>
            <a:lvl2pPr>
              <a:defRPr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2pPr>
            <a:lvl3pPr>
              <a:defRPr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3pPr>
            <a:lvl4pPr>
              <a:defRPr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4pPr>
            <a:lvl5pPr>
              <a:defRPr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25A006-EE86-4FC4-B057-FB8ED228720B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lvl1pPr>
              <a:defRPr sz="4000" b="1" cap="none" spc="0">
                <a:ln w="1143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1pPr>
            <a:lvl2pPr>
              <a:defRPr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2pPr>
            <a:lvl3pPr>
              <a:defRPr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3pPr>
            <a:lvl4pPr>
              <a:defRPr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4pPr>
            <a:lvl5pPr>
              <a:defRPr b="1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5DFB84-EED3-46E9-BECA-E534B8AA9D5D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E544D-E6DB-44C3-971F-AD844250AE2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BF14F-019A-4EDF-82E7-5796059C3FF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939784"/>
          </a:xfrm>
        </p:spPr>
        <p:txBody>
          <a:bodyPr>
            <a:noAutofit/>
          </a:bodyPr>
          <a:lstStyle>
            <a:lvl1pPr>
              <a:defRPr sz="3500" b="1">
                <a:latin typeface="Eras Medium IT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00">
                <a:latin typeface="Eras Medium ITC" pitchFamily="34" charset="0"/>
              </a:defRPr>
            </a:lvl1pPr>
            <a:lvl2pPr>
              <a:defRPr sz="2600">
                <a:latin typeface="Eras Medium ITC" pitchFamily="34" charset="0"/>
              </a:defRPr>
            </a:lvl2pPr>
            <a:lvl3pPr>
              <a:defRPr>
                <a:latin typeface="Eras Medium ITC" pitchFamily="34" charset="0"/>
              </a:defRPr>
            </a:lvl3pPr>
            <a:lvl4pPr>
              <a:defRPr>
                <a:latin typeface="Eras Medium ITC" pitchFamily="34" charset="0"/>
              </a:defRPr>
            </a:lvl4pPr>
            <a:lvl5pPr>
              <a:defRPr>
                <a:latin typeface="Eras Medium IT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7C72EE-BA1C-45D6-943C-F979294650C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42910" y="274638"/>
            <a:ext cx="8043890" cy="939784"/>
          </a:xfrm>
        </p:spPr>
        <p:txBody>
          <a:bodyPr>
            <a:noAutofit/>
          </a:bodyPr>
          <a:lstStyle>
            <a:lvl1pPr>
              <a:defRPr sz="3500" b="1">
                <a:latin typeface="Eras Medium IT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700">
                <a:latin typeface="Eras Medium ITC" pitchFamily="34" charset="0"/>
              </a:defRPr>
            </a:lvl1pPr>
            <a:lvl2pPr>
              <a:defRPr sz="2600">
                <a:latin typeface="Eras Medium ITC" pitchFamily="34" charset="0"/>
              </a:defRPr>
            </a:lvl2pPr>
            <a:lvl3pPr>
              <a:defRPr>
                <a:latin typeface="Eras Medium ITC" pitchFamily="34" charset="0"/>
              </a:defRPr>
            </a:lvl3pPr>
            <a:lvl4pPr>
              <a:defRPr>
                <a:latin typeface="Eras Medium ITC" pitchFamily="34" charset="0"/>
              </a:defRPr>
            </a:lvl4pPr>
            <a:lvl5pPr>
              <a:defRPr>
                <a:latin typeface="Eras Medium ITC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F89E9-EA10-48B7-9039-BF5F57BF6049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3139-E3BB-426D-9CD6-E63022A7616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A006-EE86-4FC4-B057-FB8ED228720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FB84-EED3-46E9-BECA-E534B8AA9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14F-019A-4EDF-82E7-5796059C3FF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72EE-BA1C-45D6-943C-F979294650C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89E9-EA10-48B7-9039-BF5F57BF604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2923-D407-46B1-941D-8FF439C2C3D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A6BA-C58B-4980-B60E-BF23DC000CD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9E2923-D407-46B1-941D-8FF439C2C3D8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6084-05EF-42A0-AAD6-112B29D3D95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1E7AD-FF2F-4D7C-91A7-BAEC701A83F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2903-997E-483A-8AC2-8566D2F6187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n-US" noProof="0" smtClean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1F750-04B5-4E51-B23E-73D00F2DB2E3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E3139-E3BB-426D-9CD6-E63022A7616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A006-EE86-4FC4-B057-FB8ED228720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5DFB84-EED3-46E9-BECA-E534B8AA9D5D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BF14F-019A-4EDF-82E7-5796059C3FF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C72EE-BA1C-45D6-943C-F979294650C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3F89E9-EA10-48B7-9039-BF5F57BF6049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84A6BA-C58B-4980-B60E-BF23DC000CDB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9E2923-D407-46B1-941D-8FF439C2C3D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84A6BA-C58B-4980-B60E-BF23DC000CD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C6084-05EF-42A0-AAD6-112B29D3D954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1E7AD-FF2F-4D7C-91A7-BAEC701A83FC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DD2903-997E-483A-8AC2-8566D2F61872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8270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62200"/>
            <a:ext cx="4040188" cy="4191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8270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4191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AC6084-05EF-42A0-AAD6-112B29D3D954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6356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5194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181600"/>
            <a:ext cx="57150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76400" y="381000"/>
            <a:ext cx="5715000" cy="48006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5748338"/>
            <a:ext cx="57150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278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278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2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7" name="Big Background Pic" descr="PPP_BUSI_TLE_Networking_2007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Middle BG"/>
            <p:cNvSpPr/>
            <p:nvPr/>
          </p:nvSpPr>
          <p:spPr>
            <a:xfrm>
              <a:off x="0" y="2819400"/>
              <a:ext cx="9144000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9" name="Header"/>
            <p:cNvGrpSpPr/>
            <p:nvPr/>
          </p:nvGrpSpPr>
          <p:grpSpPr>
            <a:xfrm>
              <a:off x="0" y="0"/>
              <a:ext cx="9144000" cy="2819400"/>
              <a:chOff x="0" y="0"/>
              <a:chExt cx="9144000" cy="2819400"/>
            </a:xfrm>
          </p:grpSpPr>
          <p:sp>
            <p:nvSpPr>
              <p:cNvPr id="9" name="Rectangle 8"/>
              <p:cNvSpPr/>
              <p:nvPr userDrawn="1"/>
            </p:nvSpPr>
            <p:spPr>
              <a:xfrm>
                <a:off x="0" y="0"/>
                <a:ext cx="9144000" cy="2667000"/>
              </a:xfrm>
              <a:prstGeom prst="rect">
                <a:avLst/>
              </a:prstGeom>
              <a:solidFill>
                <a:schemeClr val="accent1">
                  <a:lumMod val="75000"/>
                  <a:alpha val="4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Rectangle 9"/>
              <p:cNvSpPr/>
              <p:nvPr userDrawn="1"/>
            </p:nvSpPr>
            <p:spPr>
              <a:xfrm>
                <a:off x="0" y="2667000"/>
                <a:ext cx="9144000" cy="152400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lang="en-US" sz="1800" kern="1200">
                  <a:solidFill>
                    <a:schemeClr val="lt1"/>
                  </a:solidFill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</p:grpSp>
        <p:sp>
          <p:nvSpPr>
            <p:cNvPr id="11" name="Footer"/>
            <p:cNvSpPr/>
            <p:nvPr/>
          </p:nvSpPr>
          <p:spPr>
            <a:xfrm>
              <a:off x="0" y="5105400"/>
              <a:ext cx="9144000" cy="1752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SubTitle Back"/>
            <p:cNvSpPr/>
            <p:nvPr/>
          </p:nvSpPr>
          <p:spPr>
            <a:xfrm>
              <a:off x="4176712" y="4545808"/>
              <a:ext cx="4953000" cy="182880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20" name="Big Picture"/>
            <p:cNvGrpSpPr/>
            <p:nvPr/>
          </p:nvGrpSpPr>
          <p:grpSpPr>
            <a:xfrm>
              <a:off x="428625" y="1919288"/>
              <a:ext cx="4371975" cy="3686036"/>
              <a:chOff x="428625" y="1919288"/>
              <a:chExt cx="4371975" cy="3686036"/>
            </a:xfrm>
          </p:grpSpPr>
          <p:pic>
            <p:nvPicPr>
              <p:cNvPr id="14" name="Picture 13" descr="PPP_BUSI_TLE_Networking_2007_elements.jpg"/>
              <p:cNvPicPr>
                <a:picLocks noChangeAspect="1"/>
              </p:cNvPicPr>
              <p:nvPr userDrawn="1"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28625" y="2019300"/>
                <a:ext cx="4267200" cy="3586024"/>
              </a:xfrm>
              <a:prstGeom prst="rect">
                <a:avLst/>
              </a:prstGeom>
              <a:noFill/>
              <a:ln w="3175">
                <a:solidFill>
                  <a:schemeClr val="accent1"/>
                </a:solidFill>
              </a:ln>
            </p:spPr>
          </p:pic>
          <p:sp>
            <p:nvSpPr>
              <p:cNvPr id="15" name="Rectangle 9"/>
              <p:cNvSpPr/>
              <p:nvPr userDrawn="1"/>
            </p:nvSpPr>
            <p:spPr>
              <a:xfrm>
                <a:off x="533400" y="1919288"/>
                <a:ext cx="4267200" cy="3581400"/>
              </a:xfrm>
              <a:prstGeom prst="rect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1" name="Small Pics"/>
            <p:cNvGrpSpPr/>
            <p:nvPr/>
          </p:nvGrpSpPr>
          <p:grpSpPr>
            <a:xfrm>
              <a:off x="1828800" y="3333750"/>
              <a:ext cx="3286125" cy="2472407"/>
              <a:chOff x="1828800" y="3333750"/>
              <a:chExt cx="3286125" cy="2472407"/>
            </a:xfrm>
          </p:grpSpPr>
          <p:pic>
            <p:nvPicPr>
              <p:cNvPr id="16" name="Lady" descr="PPP_BUSI_TLE_Networking_2007_elements3.jpg"/>
              <p:cNvPicPr>
                <a:picLocks noChangeAspect="1"/>
              </p:cNvPicPr>
              <p:nvPr userDrawn="1"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828800" y="4601028"/>
                <a:ext cx="1216152" cy="1205129"/>
              </a:xfrm>
              <a:prstGeom prst="rect">
                <a:avLst/>
              </a:prstGeom>
              <a:noFill/>
              <a:ln w="3175">
                <a:solidFill>
                  <a:schemeClr val="tx2"/>
                </a:solidFill>
              </a:ln>
            </p:spPr>
          </p:pic>
          <p:pic>
            <p:nvPicPr>
              <p:cNvPr id="17" name="Back of Head" descr="PPP_BUSI_TLE_Networking_2007_elements2.jpg"/>
              <p:cNvPicPr preferRelativeResize="0">
                <a:picLocks/>
              </p:cNvPicPr>
              <p:nvPr userDrawn="1"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200525" y="3333750"/>
                <a:ext cx="914400" cy="1005840"/>
              </a:xfrm>
              <a:prstGeom prst="rect">
                <a:avLst/>
              </a:prstGeom>
              <a:noFill/>
              <a:ln w="3175">
                <a:solidFill>
                  <a:schemeClr val="tx2"/>
                </a:solidFill>
              </a:ln>
            </p:spPr>
          </p:pic>
          <p:pic>
            <p:nvPicPr>
              <p:cNvPr id="18" name="Brown Suit Guy" descr="PPP_BUSI_TLE_Networking_2007_elements4.jpg"/>
              <p:cNvPicPr>
                <a:picLocks noChangeAspect="1"/>
              </p:cNvPicPr>
              <p:nvPr userDrawn="1"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819400" y="3947886"/>
                <a:ext cx="1016000" cy="1016000"/>
              </a:xfrm>
              <a:prstGeom prst="rect">
                <a:avLst/>
              </a:prstGeom>
              <a:noFill/>
              <a:ln w="3175">
                <a:solidFill>
                  <a:schemeClr val="tx2"/>
                </a:solidFill>
              </a:ln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81600" y="2819400"/>
            <a:ext cx="3962400" cy="1676400"/>
          </a:xfrm>
        </p:spPr>
        <p:txBody>
          <a:bodyPr>
            <a:normAutofit/>
            <a:scene3d>
              <a:camera prst="perspectiveAbove"/>
              <a:lightRig rig="threePt" dir="t"/>
            </a:scene3d>
          </a:bodyPr>
          <a:lstStyle>
            <a:lvl1pPr>
              <a:defRPr sz="4000" b="1" cap="none" spc="0">
                <a:ln w="17780" cmpd="sng">
                  <a:noFill/>
                  <a:prstDash val="solid"/>
                  <a:miter lim="800000"/>
                </a:ln>
                <a:solidFill>
                  <a:schemeClr val="tx1"/>
                </a:solidFill>
                <a:effectLst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400" y="4876800"/>
            <a:ext cx="4343400" cy="11430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7F0E3139-E3BB-426D-9CD6-E63022A7616E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5A006-EE86-4FC4-B057-FB8ED228720B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8" name="Lady" descr="PPP_BUSI_TLE_Networking_2007_elements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590821"/>
            <a:ext cx="787122" cy="779988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10" name="Brown Suit Guy" descr="PPP_BUSI_TLE_Networking_2007_elements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6200421"/>
            <a:ext cx="657579" cy="657579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  <p:pic>
        <p:nvPicPr>
          <p:cNvPr id="9" name="Back of Head" descr="PPP_BUSI_TLE_Networking_2007_elements2.jpg"/>
          <p:cNvPicPr preferRelativeResize="0"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38200" y="5944645"/>
            <a:ext cx="685800" cy="754380"/>
          </a:xfrm>
          <a:prstGeom prst="rect">
            <a:avLst/>
          </a:prstGeom>
          <a:noFill/>
          <a:ln w="3175">
            <a:solidFill>
              <a:schemeClr val="tx2"/>
            </a:solidFill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66800"/>
            <a:ext cx="9144000" cy="57912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der BG Accent 1"/>
          <p:cNvSpPr/>
          <p:nvPr/>
        </p:nvSpPr>
        <p:spPr>
          <a:xfrm>
            <a:off x="-9526" y="0"/>
            <a:ext cx="9153525" cy="10972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9" name="Big Background Pic" descr="PPP_BUSI_TLE_Networking_2007.png"/>
          <p:cNvPicPr>
            <a:picLocks noChangeAspect="1"/>
          </p:cNvPicPr>
          <p:nvPr/>
        </p:nvPicPr>
        <p:blipFill>
          <a:blip r:embed="rId2" cstate="print"/>
          <a:srcRect b="16250"/>
          <a:stretch>
            <a:fillRect/>
          </a:stretch>
        </p:blipFill>
        <p:spPr>
          <a:xfrm>
            <a:off x="0" y="1114424"/>
            <a:ext cx="9144000" cy="5743576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softEdge"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4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Bar Accent 1"/>
          <p:cNvSpPr/>
          <p:nvPr/>
        </p:nvSpPr>
        <p:spPr>
          <a:xfrm rot="16200000">
            <a:off x="4495800" y="-3505199"/>
            <a:ext cx="152400" cy="9144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Bar Accent 1"/>
          <p:cNvSpPr/>
          <p:nvPr/>
        </p:nvSpPr>
        <p:spPr>
          <a:xfrm>
            <a:off x="8433858" y="1066800"/>
            <a:ext cx="100542" cy="5791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Bar Accent 2"/>
          <p:cNvSpPr/>
          <p:nvPr/>
        </p:nvSpPr>
        <p:spPr>
          <a:xfrm>
            <a:off x="8429625" y="0"/>
            <a:ext cx="104775" cy="1066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theme" Target="../theme/theme10.xml"/><Relationship Id="rId10" Type="http://schemas.openxmlformats.org/officeDocument/2006/relationships/image" Target="../media/image13.jpeg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0.xml"/><Relationship Id="rId12" Type="http://schemas.openxmlformats.org/officeDocument/2006/relationships/theme" Target="../theme/theme11.xml"/><Relationship Id="rId13" Type="http://schemas.openxmlformats.org/officeDocument/2006/relationships/image" Target="../media/image14.jpeg"/><Relationship Id="rId1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theme" Target="../theme/theme3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Relationship Id="rId9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2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7.xml"/><Relationship Id="rId9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13" Type="http://schemas.openxmlformats.org/officeDocument/2006/relationships/image" Target="../media/image2.png"/><Relationship Id="rId1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8.xml"/><Relationship Id="rId9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14" Type="http://schemas.openxmlformats.org/officeDocument/2006/relationships/image" Target="../media/image4.jpeg"/><Relationship Id="rId1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4.xml"/><Relationship Id="rId12" Type="http://schemas.openxmlformats.org/officeDocument/2006/relationships/theme" Target="../theme/theme7.xml"/><Relationship Id="rId13" Type="http://schemas.openxmlformats.org/officeDocument/2006/relationships/image" Target="../media/image5.jpeg"/><Relationship Id="rId1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8.xml"/><Relationship Id="rId6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0.xml"/><Relationship Id="rId8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13" Type="http://schemas.openxmlformats.org/officeDocument/2006/relationships/image" Target="../media/image6.jpeg"/><Relationship Id="rId1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1.xml"/><Relationship Id="rId8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0.xml"/><Relationship Id="rId16" Type="http://schemas.openxmlformats.org/officeDocument/2006/relationships/slideLayout" Target="../slideLayouts/slideLayout111.xml"/><Relationship Id="rId17" Type="http://schemas.openxmlformats.org/officeDocument/2006/relationships/theme" Target="../theme/theme9.xml"/><Relationship Id="rId18" Type="http://schemas.openxmlformats.org/officeDocument/2006/relationships/image" Target="../media/image7.png"/><Relationship Id="rId1" Type="http://schemas.openxmlformats.org/officeDocument/2006/relationships/slideLayout" Target="../slideLayouts/slideLayout96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77E55FC5-C9E0-4872-8B45-AF3C11CB6A4A}" type="slidenum">
              <a:rPr lang="en-US"/>
              <a:pPr/>
              <a:t>‹Nr.›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  <p:sldLayoutId id="2147483849" r:id="rId13"/>
    <p:sldLayoutId id="2147483850" r:id="rId14"/>
    <p:sldLayoutId id="2147483851" r:id="rId15"/>
    <p:sldLayoutId id="2147483852" r:id="rId16"/>
  </p:sldLayoutIdLst>
  <p:hf hdr="0" ft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Times New Roman"/>
          <a:ea typeface="ＭＳ Ｐゴシック" pitchFamily="-65" charset="-128"/>
          <a:cs typeface="Times New Roman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pitchFamily="18" charset="0"/>
          <a:ea typeface="ＭＳ Ｐゴシック" pitchFamily="-65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pitchFamily="18" charset="0"/>
          <a:ea typeface="ＭＳ Ｐゴシック" pitchFamily="-65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pitchFamily="18" charset="0"/>
          <a:ea typeface="ＭＳ Ｐゴシック" pitchFamily="-65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pitchFamily="18" charset="0"/>
          <a:ea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pitchFamily="18" charset="0"/>
          <a:ea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pitchFamily="18" charset="0"/>
          <a:ea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pitchFamily="18" charset="0"/>
          <a:ea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imes New Roman" pitchFamily="18" charset="0"/>
          <a:ea typeface="ＭＳ Ｐゴシック" pitchFamily="-65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FFFFFF"/>
          </a:solidFill>
          <a:latin typeface="Times New Roman"/>
          <a:ea typeface="ＭＳ Ｐゴシック" pitchFamily="-65" charset="-128"/>
          <a:cs typeface="Times New Roman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rgbClr val="FFFFFF"/>
          </a:solidFill>
          <a:latin typeface="Times New Roman"/>
          <a:ea typeface="ＭＳ Ｐゴシック" pitchFamily="-65" charset="-128"/>
          <a:cs typeface="Times New Roman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rgbClr val="FFFFFF"/>
          </a:solidFill>
          <a:latin typeface="Times New Roman"/>
          <a:ea typeface="ＭＳ Ｐゴシック" pitchFamily="-65" charset="-128"/>
          <a:cs typeface="Times New Roman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rgbClr val="FFFFFF"/>
          </a:solidFill>
          <a:latin typeface="Times New Roman"/>
          <a:ea typeface="ＭＳ Ｐゴシック" pitchFamily="-65" charset="-128"/>
          <a:cs typeface="Times New Roman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FFFFFF"/>
          </a:solidFill>
          <a:latin typeface="Times New Roman"/>
          <a:ea typeface="ＭＳ Ｐゴシック" pitchFamily="-65" charset="-128"/>
          <a:cs typeface="Times New Roman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7200" y="274638"/>
            <a:ext cx="4648200" cy="1143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7200" y="1600200"/>
            <a:ext cx="4648200" cy="45259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1" y="228600"/>
            <a:ext cx="386066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6" descr="PPP_SBUSC_TXT_Last_Piece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52600" y="152400"/>
            <a:ext cx="716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905000" y="1676400"/>
            <a:ext cx="7086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52400" y="66294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endParaRPr lang="en-US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6294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6294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4" r:id="rId9"/>
    <p:sldLayoutId id="2147483975" r:id="rId10"/>
    <p:sldLayoutId id="2147483976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212747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12747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212747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rgbClr val="212747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212747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212747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212747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212747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212747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212747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Mis documentos\IMAGENES 6\tormenta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Mis documentos\IMAGENES 6\tormenta1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  <p:sldLayoutId id="2147483877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95000"/>
              <a:lumOff val="5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Collin McConkey\My Documents\My Pictures\CGRV0010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" y="-1"/>
            <a:ext cx="9144000" cy="6858001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Comic Sans MS" pitchFamily="66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bg1"/>
          </a:solidFill>
          <a:latin typeface="Comic Sans MS" pitchFamily="66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bg1"/>
          </a:solidFill>
          <a:latin typeface="Comic Sans MS" pitchFamily="66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Comic Sans MS" pitchFamily="66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bg1"/>
          </a:solidFill>
          <a:latin typeface="Comic Sans MS" pitchFamily="66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bg1"/>
          </a:solidFill>
          <a:latin typeface="Comic Sans MS" pitchFamily="66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der BG Accent 1"/>
          <p:cNvSpPr/>
          <p:nvPr/>
        </p:nvSpPr>
        <p:spPr>
          <a:xfrm>
            <a:off x="-9525" y="0"/>
            <a:ext cx="8321040" cy="10972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Body BG"/>
          <p:cNvGrpSpPr/>
          <p:nvPr/>
        </p:nvGrpSpPr>
        <p:grpSpPr>
          <a:xfrm>
            <a:off x="0" y="1066800"/>
            <a:ext cx="8425815" cy="5791200"/>
            <a:chOff x="-9526" y="1066800"/>
            <a:chExt cx="8435341" cy="5791200"/>
          </a:xfrm>
          <a:solidFill>
            <a:schemeClr val="accent1">
              <a:lumMod val="50000"/>
            </a:schemeClr>
          </a:solidFill>
        </p:grpSpPr>
        <p:sp>
          <p:nvSpPr>
            <p:cNvPr id="11" name="Rectangle 10"/>
            <p:cNvSpPr/>
            <p:nvPr userDrawn="1"/>
          </p:nvSpPr>
          <p:spPr>
            <a:xfrm>
              <a:off x="-9526" y="1066800"/>
              <a:ext cx="8321040" cy="57912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258175" y="1295400"/>
              <a:ext cx="167640" cy="55626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Side Bar"/>
          <p:cNvGrpSpPr/>
          <p:nvPr/>
        </p:nvGrpSpPr>
        <p:grpSpPr>
          <a:xfrm>
            <a:off x="8305800" y="0"/>
            <a:ext cx="842687" cy="6858000"/>
            <a:chOff x="8305800" y="0"/>
            <a:chExt cx="842687" cy="6858000"/>
          </a:xfrm>
        </p:grpSpPr>
        <p:sp>
          <p:nvSpPr>
            <p:cNvPr id="9" name="SideBar Accent 2"/>
            <p:cNvSpPr/>
            <p:nvPr userDrawn="1"/>
          </p:nvSpPr>
          <p:spPr>
            <a:xfrm>
              <a:off x="8305800" y="0"/>
              <a:ext cx="838200" cy="1295400"/>
            </a:xfrm>
            <a:prstGeom prst="rect">
              <a:avLst/>
            </a:prstGeom>
            <a:solidFill>
              <a:schemeClr val="accent2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SideBar Accent 1"/>
            <p:cNvSpPr/>
            <p:nvPr userDrawn="1"/>
          </p:nvSpPr>
          <p:spPr>
            <a:xfrm>
              <a:off x="8544983" y="1295400"/>
              <a:ext cx="603504" cy="55626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4" name="SideBar Pic" descr="PPP_BUSI_TXT_Networking_2007_elements.png"/>
            <p:cNvPicPr>
              <a:picLocks noChangeAspect="1"/>
            </p:cNvPicPr>
            <p:nvPr userDrawn="1"/>
          </p:nvPicPr>
          <p:blipFill>
            <a:blip r:embed="rId18" cstate="print"/>
            <a:stretch>
              <a:fillRect/>
            </a:stretch>
          </p:blipFill>
          <p:spPr>
            <a:xfrm>
              <a:off x="8458200" y="0"/>
              <a:ext cx="6858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Bar Accent 1"/>
            <p:cNvSpPr/>
            <p:nvPr userDrawn="1"/>
          </p:nvSpPr>
          <p:spPr>
            <a:xfrm>
              <a:off x="8421158" y="1295400"/>
              <a:ext cx="118872" cy="55626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Bar Accent 2"/>
            <p:cNvSpPr/>
            <p:nvPr userDrawn="1"/>
          </p:nvSpPr>
          <p:spPr>
            <a:xfrm>
              <a:off x="8429625" y="0"/>
              <a:ext cx="114300" cy="1295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78486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7E55FC5-C9E0-4872-8B45-AF3C11CB6A4A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12700">
            <a:solidFill>
              <a:schemeClr val="tx2">
                <a:satMod val="155000"/>
              </a:schemeClr>
            </a:solidFill>
            <a:prstDash val="solid"/>
          </a:ln>
          <a:solidFill>
            <a:schemeClr val="bg1"/>
          </a:solidFill>
          <a:effectLst>
            <a:outerShdw blurRad="41275" dist="20320" dir="1800000" algn="tl" rotWithShape="0">
              <a:srgbClr val="000000">
                <a:alpha val="40000"/>
              </a:srgbClr>
            </a:outerShdw>
            <a:reflection blurRad="6350" stA="55000" endA="300" endPos="45500" dir="5400000" sy="-100000" algn="bl" rotWithShape="0"/>
          </a:effectLst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jp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hyperlink" Target="http://www.cwnews.com/news&#186;&#186;&#186;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1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2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6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43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43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7.xml"/><Relationship Id="rId2" Type="http://schemas.openxmlformats.org/officeDocument/2006/relationships/notesSlide" Target="../notesSlides/notesSlide78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3.xml"/><Relationship Id="rId2" Type="http://schemas.openxmlformats.org/officeDocument/2006/relationships/notesSlide" Target="../notesSlides/notesSlide8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notesSlide" Target="../notesSlides/notesSlide8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4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44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4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44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44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4114800"/>
            <a:ext cx="7924800" cy="1828800"/>
          </a:xfrm>
        </p:spPr>
        <p:txBody>
          <a:bodyPr/>
          <a:lstStyle/>
          <a:p>
            <a:r>
              <a:rPr lang="es-ES" sz="3300" dirty="0" smtClean="0">
                <a:latin typeface="Times New Roman" pitchFamily="18" charset="0"/>
              </a:rPr>
              <a:t>Siete </a:t>
            </a:r>
            <a:r>
              <a:rPr lang="es-ES" sz="3300" dirty="0">
                <a:latin typeface="Times New Roman" pitchFamily="18" charset="0"/>
              </a:rPr>
              <a:t>p</a:t>
            </a:r>
            <a:r>
              <a:rPr lang="es-ES" sz="3300" dirty="0" smtClean="0">
                <a:latin typeface="Times New Roman" pitchFamily="18" charset="0"/>
              </a:rPr>
              <a:t>rofecías importantes</a:t>
            </a:r>
            <a:r>
              <a:rPr lang="es-ES" sz="3300" dirty="0" smtClean="0">
                <a:latin typeface="Times New Roman" pitchFamily="18" charset="0"/>
              </a:rPr>
              <a:t/>
            </a:r>
            <a:br>
              <a:rPr lang="es-ES" sz="3300" dirty="0" smtClean="0">
                <a:latin typeface="Times New Roman" pitchFamily="18" charset="0"/>
              </a:rPr>
            </a:br>
            <a:r>
              <a:rPr lang="es-ES" sz="3300" dirty="0" smtClean="0">
                <a:latin typeface="Times New Roman" pitchFamily="18" charset="0"/>
              </a:rPr>
              <a:t>en</a:t>
            </a:r>
            <a:br>
              <a:rPr lang="es-ES" sz="3300" dirty="0" smtClean="0">
                <a:latin typeface="Times New Roman" pitchFamily="18" charset="0"/>
              </a:rPr>
            </a:br>
            <a:r>
              <a:rPr lang="es-ES" sz="3300" dirty="0" smtClean="0">
                <a:latin typeface="Times New Roman" pitchFamily="18" charset="0"/>
              </a:rPr>
              <a:t>proceso </a:t>
            </a:r>
            <a:r>
              <a:rPr lang="es-ES" sz="3300" dirty="0" smtClean="0">
                <a:latin typeface="Times New Roman" pitchFamily="18" charset="0"/>
              </a:rPr>
              <a:t>de </a:t>
            </a:r>
            <a:r>
              <a:rPr lang="es-ES" sz="3300" dirty="0" smtClean="0">
                <a:latin typeface="Times New Roman" pitchFamily="18" charset="0"/>
              </a:rPr>
              <a:t>cumplimiento</a:t>
            </a:r>
            <a:endParaRPr lang="es-ES" sz="3300" dirty="0" smtClean="0"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5EA73-75E5-466A-AAB0-2B7066774914}" type="slidenum">
              <a:rPr lang="en-US"/>
              <a:pPr/>
              <a:t>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15534" b="17152"/>
          <a:stretch>
            <a:fillRect/>
          </a:stretch>
        </p:blipFill>
        <p:spPr>
          <a:xfrm>
            <a:off x="2514600" y="1066800"/>
            <a:ext cx="4114800" cy="3026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b="1" dirty="0" smtClean="0">
                <a:latin typeface="Times New Roman" pitchFamily="18" charset="0"/>
              </a:rPr>
              <a:t>Semanario alemán </a:t>
            </a:r>
            <a:r>
              <a:rPr lang="es-ES" sz="4000" b="1" i="1" dirty="0" smtClean="0">
                <a:latin typeface="Times New Roman" pitchFamily="18" charset="0"/>
              </a:rPr>
              <a:t>Der </a:t>
            </a:r>
            <a:r>
              <a:rPr lang="es-ES" sz="4000" b="1" i="1" dirty="0" err="1" smtClean="0">
                <a:latin typeface="Times New Roman" pitchFamily="18" charset="0"/>
              </a:rPr>
              <a:t>Speigel</a:t>
            </a:r>
            <a:r>
              <a:rPr lang="es-ES" sz="4000" b="1" i="1" dirty="0" smtClean="0">
                <a:latin typeface="Times New Roman" pitchFamily="18" charset="0"/>
              </a:rPr>
              <a:t>  </a:t>
            </a:r>
            <a:r>
              <a:rPr lang="es-ES" sz="3200" b="1" dirty="0" smtClean="0">
                <a:latin typeface="Times New Roman" pitchFamily="18" charset="0"/>
              </a:rPr>
              <a:t>(2003)</a:t>
            </a:r>
          </a:p>
        </p:txBody>
      </p:sp>
      <p:sp>
        <p:nvSpPr>
          <p:cNvPr id="2048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“A lo largo de la historia de la humanidad, con certeza no ha existido ningún otro país que haya dominado tan a fondo al mundo con sus políticas, sus tanques y sus productos como lo hacen hoy los </a:t>
            </a:r>
            <a:r>
              <a:rPr lang="es-ES" b="1" dirty="0" smtClean="0">
                <a:latin typeface="Times New Roman" pitchFamily="18" charset="0"/>
              </a:rPr>
              <a:t>E.U.A.”</a:t>
            </a:r>
            <a:r>
              <a:rPr lang="es-ES" dirty="0" smtClean="0">
                <a:latin typeface="Times New Roman" pitchFamily="18" charset="0"/>
              </a:rPr>
              <a:t>  </a:t>
            </a:r>
            <a:endParaRPr lang="es-ES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dirty="0" smtClean="0">
                <a:latin typeface="Times New Roman" pitchFamily="18" charset="0"/>
              </a:rPr>
              <a:t>	</a:t>
            </a:r>
            <a:r>
              <a:rPr lang="es-ES" sz="2800" dirty="0" smtClean="0">
                <a:latin typeface="Times New Roman" pitchFamily="18" charset="0"/>
              </a:rPr>
              <a:t>(</a:t>
            </a:r>
            <a:r>
              <a:rPr lang="es-ES" sz="2800" i="1" dirty="0" smtClean="0">
                <a:latin typeface="Times New Roman" pitchFamily="18" charset="0"/>
              </a:rPr>
              <a:t>Der </a:t>
            </a:r>
            <a:r>
              <a:rPr lang="es-ES" sz="2800" i="1" dirty="0" err="1" smtClean="0">
                <a:latin typeface="Times New Roman" pitchFamily="18" charset="0"/>
              </a:rPr>
              <a:t>Speigel</a:t>
            </a:r>
            <a:r>
              <a:rPr lang="es-ES" sz="2800" i="1" dirty="0" smtClean="0">
                <a:latin typeface="Times New Roman" pitchFamily="18" charset="0"/>
              </a:rPr>
              <a:t>,</a:t>
            </a:r>
            <a:r>
              <a:rPr lang="es-ES" sz="2800" dirty="0" smtClean="0">
                <a:latin typeface="Times New Roman" pitchFamily="18" charset="0"/>
              </a:rPr>
              <a:t> citado por Richard </a:t>
            </a:r>
            <a:r>
              <a:rPr lang="es-ES" sz="2800" dirty="0" err="1" smtClean="0">
                <a:latin typeface="Times New Roman" pitchFamily="18" charset="0"/>
              </a:rPr>
              <a:t>Bernstein</a:t>
            </a:r>
            <a:r>
              <a:rPr lang="es-ES" sz="2800" dirty="0" smtClean="0">
                <a:latin typeface="Times New Roman" pitchFamily="18" charset="0"/>
              </a:rPr>
              <a:t> en “</a:t>
            </a:r>
            <a:r>
              <a:rPr lang="es-ES" sz="2800" dirty="0" err="1" smtClean="0">
                <a:latin typeface="Times New Roman" pitchFamily="18" charset="0"/>
              </a:rPr>
              <a:t>Europe</a:t>
            </a:r>
            <a:r>
              <a:rPr lang="es-ES" sz="2800" dirty="0" smtClean="0">
                <a:latin typeface="Times New Roman" pitchFamily="18" charset="0"/>
              </a:rPr>
              <a:t> </a:t>
            </a:r>
            <a:r>
              <a:rPr lang="es-ES" sz="2800" dirty="0" err="1" smtClean="0">
                <a:latin typeface="Times New Roman" pitchFamily="18" charset="0"/>
              </a:rPr>
              <a:t>Seems</a:t>
            </a:r>
            <a:r>
              <a:rPr lang="es-ES" sz="2800" dirty="0" smtClean="0">
                <a:latin typeface="Times New Roman" pitchFamily="18" charset="0"/>
              </a:rPr>
              <a:t> </a:t>
            </a:r>
            <a:r>
              <a:rPr lang="es-ES" sz="2800" dirty="0" err="1" smtClean="0">
                <a:latin typeface="Times New Roman" pitchFamily="18" charset="0"/>
              </a:rPr>
              <a:t>to</a:t>
            </a:r>
            <a:r>
              <a:rPr lang="es-ES" sz="2800" dirty="0" smtClean="0">
                <a:latin typeface="Times New Roman" pitchFamily="18" charset="0"/>
              </a:rPr>
              <a:t> </a:t>
            </a:r>
            <a:r>
              <a:rPr lang="es-ES" sz="2800" dirty="0" err="1" smtClean="0">
                <a:latin typeface="Times New Roman" pitchFamily="18" charset="0"/>
              </a:rPr>
              <a:t>Hear</a:t>
            </a:r>
            <a:r>
              <a:rPr lang="es-ES" sz="2800" dirty="0" smtClean="0">
                <a:latin typeface="Times New Roman" pitchFamily="18" charset="0"/>
              </a:rPr>
              <a:t> </a:t>
            </a:r>
            <a:r>
              <a:rPr lang="es-ES" sz="2800" dirty="0" err="1" smtClean="0">
                <a:latin typeface="Times New Roman" pitchFamily="18" charset="0"/>
              </a:rPr>
              <a:t>Echoes</a:t>
            </a:r>
            <a:r>
              <a:rPr lang="es-ES" sz="2800" dirty="0" smtClean="0">
                <a:latin typeface="Times New Roman" pitchFamily="18" charset="0"/>
              </a:rPr>
              <a:t> of </a:t>
            </a:r>
            <a:r>
              <a:rPr lang="es-ES" sz="2800" dirty="0" err="1" smtClean="0">
                <a:latin typeface="Times New Roman" pitchFamily="18" charset="0"/>
              </a:rPr>
              <a:t>Empires</a:t>
            </a:r>
            <a:r>
              <a:rPr lang="es-ES" sz="2800" dirty="0" smtClean="0">
                <a:latin typeface="Times New Roman" pitchFamily="18" charset="0"/>
              </a:rPr>
              <a:t> </a:t>
            </a:r>
            <a:r>
              <a:rPr lang="es-ES" sz="2800" dirty="0" err="1" smtClean="0">
                <a:latin typeface="Times New Roman" pitchFamily="18" charset="0"/>
              </a:rPr>
              <a:t>Past</a:t>
            </a:r>
            <a:r>
              <a:rPr lang="es-ES" sz="2800" dirty="0" smtClean="0">
                <a:latin typeface="Times New Roman" pitchFamily="18" charset="0"/>
              </a:rPr>
              <a:t>” [Europa parece oír ecos de imperios pasados], </a:t>
            </a:r>
            <a:r>
              <a:rPr lang="es-ES" sz="2800" dirty="0" err="1" smtClean="0">
                <a:latin typeface="Times New Roman" pitchFamily="18" charset="0"/>
              </a:rPr>
              <a:t>NY</a:t>
            </a:r>
            <a:r>
              <a:rPr lang="es-ES" sz="2800" dirty="0" smtClean="0">
                <a:latin typeface="Times New Roman" pitchFamily="18" charset="0"/>
              </a:rPr>
              <a:t> </a:t>
            </a:r>
            <a:r>
              <a:rPr lang="es-ES" sz="2800" i="1" dirty="0" smtClean="0">
                <a:latin typeface="Times New Roman" pitchFamily="18" charset="0"/>
              </a:rPr>
              <a:t>Times,</a:t>
            </a:r>
            <a:r>
              <a:rPr lang="es-ES" sz="2800" dirty="0">
                <a:latin typeface="Times New Roman" pitchFamily="18" charset="0"/>
              </a:rPr>
              <a:t> </a:t>
            </a:r>
            <a:r>
              <a:rPr lang="es-ES" sz="2800" dirty="0" smtClean="0">
                <a:latin typeface="Times New Roman" pitchFamily="18" charset="0"/>
              </a:rPr>
              <a:t>14 de abril de 2003).</a:t>
            </a:r>
            <a:endParaRPr lang="es-ES" sz="2800" i="1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4607A-A9C5-402A-A314-B4714C47DE3A}" type="slidenum">
              <a:rPr lang="en-US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Autofit/>
          </a:bodyPr>
          <a:lstStyle/>
          <a:p>
            <a:pPr marL="762000" indent="-762000" algn="l"/>
            <a:r>
              <a:rPr lang="es-ES" sz="3600" dirty="0" smtClean="0">
                <a:latin typeface="Times New Roman" pitchFamily="18" charset="0"/>
              </a:rPr>
              <a:t>	</a:t>
            </a:r>
            <a:r>
              <a:rPr lang="es-ES" sz="4000" b="1" dirty="0" smtClean="0">
                <a:latin typeface="Times New Roman" pitchFamily="18" charset="0"/>
              </a:rPr>
              <a:t>“…hablaba como dragón…”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err="1" smtClean="0">
                <a:latin typeface="Times New Roman" pitchFamily="18" charset="0"/>
              </a:rPr>
              <a:t>Apoc</a:t>
            </a:r>
            <a:r>
              <a:rPr lang="es-ES" sz="2800" b="1" dirty="0" smtClean="0">
                <a:latin typeface="Times New Roman" pitchFamily="18" charset="0"/>
              </a:rPr>
              <a:t>. 13:12  “Y </a:t>
            </a:r>
            <a:r>
              <a:rPr lang="es-ES" sz="2800" b="1" dirty="0">
                <a:latin typeface="Times New Roman" pitchFamily="18" charset="0"/>
              </a:rPr>
              <a:t>ejerce toda la autoridad de la primera bestia en presencia de ella, y hace que la tierra y los moradores de ella adoren a la primera bestia, cuya herida mortal fue sanada”.</a:t>
            </a:r>
            <a:endParaRPr lang="es-ES" sz="2800" b="1" dirty="0" smtClean="0">
              <a:latin typeface="Times New Roman" pitchFamily="18" charset="0"/>
            </a:endParaRP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13:14  “Y </a:t>
            </a:r>
            <a:r>
              <a:rPr lang="es-ES" sz="2800" b="1" dirty="0">
                <a:latin typeface="Times New Roman" pitchFamily="18" charset="0"/>
              </a:rPr>
              <a:t>engaña a los moradores de la tierra con las señales que se le ha permitido hacer en presencia de la bestia, mandando a los moradores de la tierra que le hagan imagen a la bestia que tiene la herida de espada, y vivió”. </a:t>
            </a:r>
            <a:endParaRPr lang="es-ES" sz="2800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3E047-73AF-43D5-BB25-665952C0D088}" type="slidenum">
              <a:rPr lang="en-US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err="1" smtClean="0">
                <a:latin typeface="Times New Roman" pitchFamily="18" charset="0"/>
              </a:rPr>
              <a:t>Apoc</a:t>
            </a:r>
            <a:r>
              <a:rPr lang="es-ES" b="1" dirty="0" smtClean="0">
                <a:latin typeface="Times New Roman" pitchFamily="18" charset="0"/>
              </a:rPr>
              <a:t>. 13:16  “Y </a:t>
            </a:r>
            <a:r>
              <a:rPr lang="es-ES" b="1" dirty="0">
                <a:latin typeface="Times New Roman" pitchFamily="18" charset="0"/>
              </a:rPr>
              <a:t>hacía que a todos, pequeños y grandes, ricos y pobres, libres y esclavos, se les pusiese una marca en la mano derecha, o en la frente; </a:t>
            </a:r>
            <a:endParaRPr lang="es-ES" b="1" dirty="0" smtClean="0">
              <a:latin typeface="Times New Roman" pitchFamily="18" charset="0"/>
            </a:endParaRP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13:17  “y </a:t>
            </a:r>
            <a:r>
              <a:rPr lang="es-ES" b="1" dirty="0">
                <a:latin typeface="Times New Roman" pitchFamily="18" charset="0"/>
              </a:rPr>
              <a:t>que ninguno pudiese comprar ni vender, sino el que tuviese la marca o el nombre de la bestia, o el número de su nombre”.</a:t>
            </a:r>
            <a:endParaRPr lang="es-ES" dirty="0" smtClean="0">
              <a:latin typeface="Times New Roman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FCA184-0D54-4EE7-9DE0-3F70274BC26B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2000" t="9619" r="50000" b="73809"/>
          <a:stretch>
            <a:fillRect/>
          </a:stretch>
        </p:blipFill>
        <p:spPr>
          <a:xfrm>
            <a:off x="3352800" y="4114800"/>
            <a:ext cx="4648200" cy="210621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  <a:reflection stA="50000" endPos="15000" dist="12700" dir="5400000" sy="-100000" algn="bl" rotWithShape="0"/>
          </a:effectLst>
        </p:spPr>
      </p:pic>
      <p:sp>
        <p:nvSpPr>
          <p:cNvPr id="234499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28600" y="0"/>
            <a:ext cx="8458200" cy="1295400"/>
          </a:xfrm>
        </p:spPr>
        <p:txBody>
          <a:bodyPr>
            <a:noAutofit/>
          </a:bodyPr>
          <a:lstStyle/>
          <a:p>
            <a:pPr marL="762000" indent="-762000"/>
            <a:r>
              <a:rPr lang="es-ES" sz="3600" dirty="0" smtClean="0">
                <a:latin typeface="Times New Roman" pitchFamily="18" charset="0"/>
              </a:rPr>
              <a:t>	</a:t>
            </a:r>
            <a:r>
              <a:rPr lang="es-ES" sz="3200" b="1" dirty="0" smtClean="0">
                <a:latin typeface="Times New Roman" pitchFamily="18" charset="0"/>
              </a:rPr>
              <a:t>Así, hablar “como dragón”</a:t>
            </a:r>
            <a:br>
              <a:rPr lang="es-ES" sz="3200" b="1" dirty="0" smtClean="0">
                <a:latin typeface="Times New Roman" pitchFamily="18" charset="0"/>
              </a:rPr>
            </a:br>
            <a:r>
              <a:rPr lang="es-ES" sz="3200" b="1" dirty="0" smtClean="0">
                <a:latin typeface="Times New Roman" pitchFamily="18" charset="0"/>
              </a:rPr>
              <a:t>según </a:t>
            </a:r>
            <a:r>
              <a:rPr lang="es-ES" sz="3200" b="1" dirty="0" err="1" smtClean="0">
                <a:latin typeface="Times New Roman" pitchFamily="18" charset="0"/>
              </a:rPr>
              <a:t>Apoc</a:t>
            </a:r>
            <a:r>
              <a:rPr lang="es-ES" sz="3200" b="1" dirty="0" smtClean="0">
                <a:latin typeface="Times New Roman" pitchFamily="18" charset="0"/>
              </a:rPr>
              <a:t>. 13:11-17 significa:</a:t>
            </a:r>
          </a:p>
        </p:txBody>
      </p:sp>
      <p:sp>
        <p:nvSpPr>
          <p:cNvPr id="234498" name="Rectangle 2"/>
          <p:cNvSpPr>
            <a:spLocks noGrp="1" noChangeArrowheads="1"/>
          </p:cNvSpPr>
          <p:nvPr>
            <p:ph idx="1"/>
          </p:nvPr>
        </p:nvSpPr>
        <p:spPr>
          <a:xfrm>
            <a:off x="533400" y="1600200"/>
            <a:ext cx="8229600" cy="28194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sz="2400" b="1" dirty="0" smtClean="0">
                <a:latin typeface="Times New Roman" pitchFamily="18" charset="0"/>
              </a:rPr>
              <a:t>1.	Seguir el ejemplo de la Bestia del Mar de </a:t>
            </a:r>
            <a:r>
              <a:rPr lang="es-ES" sz="2400" b="1" dirty="0" err="1" smtClean="0">
                <a:latin typeface="Times New Roman" pitchFamily="18" charset="0"/>
              </a:rPr>
              <a:t>Apoc</a:t>
            </a:r>
            <a:r>
              <a:rPr lang="es-ES" sz="2400" b="1" dirty="0" smtClean="0">
                <a:latin typeface="Times New Roman" pitchFamily="18" charset="0"/>
              </a:rPr>
              <a:t>. </a:t>
            </a:r>
            <a:r>
              <a:rPr lang="es-ES" sz="2400" b="1" dirty="0">
                <a:latin typeface="Times New Roman" pitchFamily="18" charset="0"/>
              </a:rPr>
              <a:t>13:1-8, </a:t>
            </a:r>
            <a:r>
              <a:rPr lang="es-ES" sz="2400" b="1" dirty="0" smtClean="0">
                <a:latin typeface="Times New Roman" pitchFamily="18" charset="0"/>
              </a:rPr>
              <a:t>hacer una </a:t>
            </a:r>
            <a:r>
              <a:rPr lang="es-ES" sz="2400" b="1" dirty="0">
                <a:latin typeface="Times New Roman" pitchFamily="18" charset="0"/>
              </a:rPr>
              <a:t>“</a:t>
            </a:r>
            <a:r>
              <a:rPr lang="es-ES" sz="2400" b="1" dirty="0" smtClean="0">
                <a:latin typeface="Times New Roman" pitchFamily="18" charset="0"/>
              </a:rPr>
              <a:t>imagen” a esa bestia y ejercer la </a:t>
            </a:r>
            <a:r>
              <a:rPr lang="es-ES" sz="2400" b="1" dirty="0">
                <a:latin typeface="Times New Roman" pitchFamily="18" charset="0"/>
              </a:rPr>
              <a:t>misma </a:t>
            </a:r>
            <a:r>
              <a:rPr lang="es-ES" sz="2400" b="1" dirty="0" smtClean="0">
                <a:latin typeface="Times New Roman" pitchFamily="18" charset="0"/>
              </a:rPr>
              <a:t>autoridad persecutoria;</a:t>
            </a:r>
          </a:p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sz="2400" b="1" dirty="0" smtClean="0">
                <a:latin typeface="Times New Roman" pitchFamily="18" charset="0"/>
              </a:rPr>
              <a:t>2.	Lo que significará repudiar </a:t>
            </a:r>
            <a:r>
              <a:rPr lang="es-ES" sz="2400" b="1" dirty="0">
                <a:latin typeface="Times New Roman" pitchFamily="18" charset="0"/>
              </a:rPr>
              <a:t>los </a:t>
            </a:r>
            <a:r>
              <a:rPr lang="es-ES" sz="2400" b="1" dirty="0" smtClean="0">
                <a:latin typeface="Times New Roman" pitchFamily="18" charset="0"/>
              </a:rPr>
              <a:t>principios fundamentales de </a:t>
            </a:r>
            <a:r>
              <a:rPr lang="es-ES" sz="2400" b="1" dirty="0" smtClean="0">
                <a:latin typeface="Times New Roman" pitchFamily="18" charset="0"/>
              </a:rPr>
              <a:t>E.U.A.</a:t>
            </a:r>
            <a:endParaRPr lang="es-ES" sz="2400" b="1" dirty="0" smtClean="0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sz="2400" b="1" dirty="0" smtClean="0">
                <a:latin typeface="Times New Roman" pitchFamily="18" charset="0"/>
              </a:rPr>
              <a:t>3.	Obviamente </a:t>
            </a:r>
            <a:r>
              <a:rPr lang="es-ES" sz="2400" b="1" dirty="0">
                <a:latin typeface="Times New Roman" pitchFamily="18" charset="0"/>
              </a:rPr>
              <a:t>el </a:t>
            </a:r>
            <a:r>
              <a:rPr lang="es-ES" sz="2400" b="1" dirty="0" smtClean="0">
                <a:latin typeface="Times New Roman" pitchFamily="18" charset="0"/>
              </a:rPr>
              <a:t>cumplimiento pleno de esta profecía todavía está en el futuro.</a:t>
            </a:r>
            <a:r>
              <a:rPr lang="es-ES" sz="2400" dirty="0" smtClean="0">
                <a:latin typeface="Times New Roman" pitchFamily="18" charset="0"/>
              </a:rPr>
              <a:t>	</a:t>
            </a:r>
            <a:r>
              <a:rPr lang="es-ES" sz="2700" dirty="0" smtClean="0">
                <a:latin typeface="Times New Roman" pitchFamily="18" charset="0"/>
              </a:rPr>
              <a:t>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DAD82-6A4D-4121-837A-21B4EE484E7F}" type="slidenum">
              <a:rPr lang="en-US"/>
              <a:pPr/>
              <a:t>13</a:t>
            </a:fld>
            <a:endParaRPr lang="en-US"/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V="1">
            <a:off x="3429000" y="4191000"/>
            <a:ext cx="4495800" cy="1981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2" name="Straight Connector 11"/>
          <p:cNvCxnSpPr>
            <a:cxnSpLocks noChangeShapeType="1"/>
          </p:cNvCxnSpPr>
          <p:nvPr/>
        </p:nvCxnSpPr>
        <p:spPr bwMode="auto">
          <a:xfrm rot="10800000">
            <a:off x="3429000" y="4191000"/>
            <a:ext cx="4495800" cy="1981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-885"/>
          <a:stretch>
            <a:fillRect/>
          </a:stretch>
        </p:blipFill>
        <p:spPr>
          <a:xfrm>
            <a:off x="228600" y="1828800"/>
            <a:ext cx="8686800" cy="4571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50000" endPos="190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3475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400" dirty="0" smtClean="0">
                <a:latin typeface="Times New Roman" pitchFamily="18" charset="0"/>
              </a:rPr>
              <a:t>1.  Dimensiones militares de “hablar como dragón”</a:t>
            </a:r>
          </a:p>
        </p:txBody>
      </p:sp>
      <p:sp>
        <p:nvSpPr>
          <p:cNvPr id="233474" name="Rectangle 2"/>
          <p:cNvSpPr>
            <a:spLocks noGrp="1" noChangeArrowheads="1"/>
          </p:cNvSpPr>
          <p:nvPr>
            <p:ph idx="1"/>
          </p:nvPr>
        </p:nvSpPr>
        <p:spPr>
          <a:xfrm>
            <a:off x="914400" y="2057400"/>
            <a:ext cx="7239000" cy="32004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70000"/>
              </a:lnSpc>
              <a:buClr>
                <a:srgbClr val="FFFFFF"/>
              </a:buClr>
              <a:buFont typeface="Wingdings" pitchFamily="2" charset="2"/>
              <a:buNone/>
            </a:pPr>
            <a:endParaRPr lang="en-US" sz="24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marL="609600" indent="-609600">
              <a:lnSpc>
                <a:spcPct val="7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sz="2400" b="1" dirty="0" smtClean="0">
                <a:solidFill>
                  <a:schemeClr val="bg1"/>
                </a:solidFill>
                <a:latin typeface="Times New Roman" pitchFamily="18" charset="0"/>
              </a:rPr>
              <a:t>	</a:t>
            </a:r>
            <a:r>
              <a:rPr lang="es-ES" sz="2800" b="1" dirty="0" smtClean="0">
                <a:solidFill>
                  <a:schemeClr val="bg1"/>
                </a:solidFill>
                <a:latin typeface="Times New Roman" pitchFamily="18" charset="0"/>
              </a:rPr>
              <a:t>	a. El presupuesto militar de </a:t>
            </a:r>
            <a:r>
              <a:rPr lang="es-ES" sz="2800" b="1" dirty="0" smtClean="0">
                <a:solidFill>
                  <a:schemeClr val="bg1"/>
                </a:solidFill>
                <a:latin typeface="Times New Roman" pitchFamily="18" charset="0"/>
              </a:rPr>
              <a:t>E.U.A. </a:t>
            </a:r>
            <a:r>
              <a:rPr lang="es-ES" sz="2800" b="1" dirty="0" smtClean="0">
                <a:solidFill>
                  <a:schemeClr val="bg1"/>
                </a:solidFill>
                <a:latin typeface="Times New Roman" pitchFamily="18" charset="0"/>
              </a:rPr>
              <a:t>para </a:t>
            </a:r>
            <a:r>
              <a:rPr lang="es-ES" sz="2800" b="1" dirty="0">
                <a:solidFill>
                  <a:schemeClr val="bg1"/>
                </a:solidFill>
                <a:latin typeface="Times New Roman" pitchFamily="18" charset="0"/>
              </a:rPr>
              <a:t>2003-2004 </a:t>
            </a:r>
            <a:r>
              <a:rPr lang="es-ES" sz="2800" b="1" dirty="0" smtClean="0">
                <a:solidFill>
                  <a:schemeClr val="bg1"/>
                </a:solidFill>
                <a:latin typeface="Times New Roman" pitchFamily="18" charset="0"/>
              </a:rPr>
              <a:t>superó a los presupuestos militares combinados del resto de las naciones del mundo (</a:t>
            </a:r>
            <a:r>
              <a:rPr lang="es-ES" sz="2800" b="1" i="1" dirty="0" smtClean="0">
                <a:solidFill>
                  <a:schemeClr val="bg1"/>
                </a:solidFill>
                <a:latin typeface="Times New Roman" pitchFamily="18" charset="0"/>
              </a:rPr>
              <a:t>Newsweek,</a:t>
            </a:r>
            <a:r>
              <a:rPr lang="es-ES" sz="28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s-ES" sz="2800" b="1" dirty="0" smtClean="0">
                <a:solidFill>
                  <a:schemeClr val="bg1"/>
                </a:solidFill>
                <a:latin typeface="Times New Roman" pitchFamily="18" charset="0"/>
              </a:rPr>
              <a:t>24 de marzo de 2003, p. 23). Infelizmente, continuó aumentando desde entonces. El presupuesto militar para 2008-2009 fue $40.000 millones mayor que el de 2007-08.</a:t>
            </a:r>
          </a:p>
          <a:p>
            <a:pPr marL="609600" indent="-609600">
              <a:lnSpc>
                <a:spcPct val="7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n-US" sz="2400" dirty="0" smtClean="0">
                <a:latin typeface="Times New Roman" pitchFamily="18" charset="0"/>
              </a:rPr>
              <a:t>	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D64E4-C1C8-4F40-86BF-C7454987710B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7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Autofit/>
          </a:bodyPr>
          <a:lstStyle/>
          <a:p>
            <a:pPr marL="838200" indent="-838200" algn="l"/>
            <a:r>
              <a:rPr lang="es-ES" sz="3600" dirty="0" smtClean="0">
                <a:latin typeface="Times New Roman" pitchFamily="18" charset="0"/>
              </a:rPr>
              <a:t>1.  Dimensiones militares de “hablar como dragón”, continuación</a:t>
            </a:r>
          </a:p>
        </p:txBody>
      </p:sp>
      <p:sp>
        <p:nvSpPr>
          <p:cNvPr id="333826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3916363"/>
          </a:xfrm>
        </p:spPr>
        <p:txBody>
          <a:bodyPr>
            <a:normAutofit fontScale="92500" lnSpcReduction="10000"/>
          </a:bodyPr>
          <a:lstStyle/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endParaRPr lang="en-US" sz="2800" dirty="0" smtClean="0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n-US" sz="2800" b="1" dirty="0" smtClean="0">
                <a:latin typeface="Times New Roman" pitchFamily="18" charset="0"/>
              </a:rPr>
              <a:t>	</a:t>
            </a:r>
            <a:endParaRPr lang="en-US" b="1" dirty="0" smtClean="0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 b.  La “Guerra contra el terrorismo” demuestra tanto </a:t>
            </a:r>
            <a:r>
              <a:rPr lang="es-ES" b="1" dirty="0">
                <a:latin typeface="Times New Roman" pitchFamily="18" charset="0"/>
              </a:rPr>
              <a:t>la capacidad como </a:t>
            </a:r>
            <a:r>
              <a:rPr lang="es-ES" b="1" dirty="0" smtClean="0">
                <a:latin typeface="Times New Roman" pitchFamily="18" charset="0"/>
              </a:rPr>
              <a:t>la voluntad de perseguir a una sola persona (como Saddam Hussein u Osama </a:t>
            </a:r>
            <a:r>
              <a:rPr lang="es-ES" b="1" dirty="0" err="1" smtClean="0">
                <a:latin typeface="Times New Roman" pitchFamily="18" charset="0"/>
              </a:rPr>
              <a:t>bin</a:t>
            </a:r>
            <a:r>
              <a:rPr lang="es-ES" b="1" dirty="0" smtClean="0">
                <a:latin typeface="Times New Roman" pitchFamily="18" charset="0"/>
              </a:rPr>
              <a:t> Laden) o a grupos pequeños (</a:t>
            </a:r>
            <a:r>
              <a:rPr lang="es-ES" b="1" dirty="0">
                <a:latin typeface="Times New Roman" pitchFamily="18" charset="0"/>
              </a:rPr>
              <a:t>como </a:t>
            </a:r>
            <a:r>
              <a:rPr lang="es-ES" b="1" dirty="0" smtClean="0">
                <a:latin typeface="Times New Roman" pitchFamily="18" charset="0"/>
              </a:rPr>
              <a:t>las células de </a:t>
            </a:r>
            <a:r>
              <a:rPr lang="es-ES" b="1" dirty="0" smtClean="0">
                <a:latin typeface="Times New Roman" pitchFamily="18" charset="0"/>
              </a:rPr>
              <a:t>Al-Qaeda</a:t>
            </a:r>
            <a:r>
              <a:rPr lang="es-ES" b="1" dirty="0" smtClean="0">
                <a:latin typeface="Times New Roman" pitchFamily="18" charset="0"/>
              </a:rPr>
              <a:t>), en cualquier lugar del planeta.</a:t>
            </a:r>
          </a:p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endParaRPr lang="en-US" b="1" dirty="0" smtClean="0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n-US" sz="2800" dirty="0" smtClean="0">
                <a:latin typeface="Times New Roman" pitchFamily="18" charset="0"/>
              </a:rPr>
              <a:t>	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967BA-3C82-48F3-9318-3A3E1B9B5E60}" type="slidenum">
              <a:rPr lang="en-US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228600" y="-76200"/>
            <a:ext cx="8458200" cy="792162"/>
          </a:xfrm>
        </p:spPr>
        <p:txBody>
          <a:bodyPr>
            <a:noAutofit/>
          </a:bodyPr>
          <a:lstStyle/>
          <a:p>
            <a:r>
              <a:rPr lang="es-ES" sz="3200" dirty="0" smtClean="0">
                <a:latin typeface="Times New Roman" pitchFamily="18" charset="0"/>
              </a:rPr>
              <a:t>2. Dimensiones políticas de “hablar como dragón”</a:t>
            </a:r>
          </a:p>
        </p:txBody>
      </p:sp>
      <p:sp>
        <p:nvSpPr>
          <p:cNvPr id="69634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609600"/>
            <a:ext cx="4953000" cy="5562600"/>
          </a:xfrm>
        </p:spPr>
        <p:txBody>
          <a:bodyPr>
            <a:noAutofit/>
          </a:bodyPr>
          <a:lstStyle/>
          <a:p>
            <a:pPr marL="609600" indent="-609600">
              <a:lnSpc>
                <a:spcPct val="90000"/>
              </a:lnSpc>
              <a:buClr>
                <a:srgbClr val="FFFFFF"/>
              </a:buClr>
              <a:buFont typeface="Wingdings" pitchFamily="2" charset="2"/>
              <a:buAutoNum type="alphaLcPeriod"/>
            </a:pPr>
            <a:r>
              <a:rPr lang="es-ES" sz="2300" b="1" dirty="0" smtClean="0">
                <a:latin typeface="Times New Roman" pitchFamily="18" charset="0"/>
              </a:rPr>
              <a:t>Limitar </a:t>
            </a:r>
            <a:r>
              <a:rPr lang="es-ES" sz="2300" b="1" dirty="0">
                <a:latin typeface="Times New Roman" pitchFamily="18" charset="0"/>
              </a:rPr>
              <a:t>las </a:t>
            </a:r>
            <a:r>
              <a:rPr lang="es-ES" sz="2300" b="1" dirty="0" smtClean="0">
                <a:latin typeface="Times New Roman" pitchFamily="18" charset="0"/>
              </a:rPr>
              <a:t>libertades civiles para prevenir actos de terrorismo.</a:t>
            </a:r>
          </a:p>
          <a:p>
            <a:pPr marL="609600" indent="-609600">
              <a:lnSpc>
                <a:spcPct val="90000"/>
              </a:lnSpc>
              <a:buClr>
                <a:srgbClr val="FFFFFF"/>
              </a:buClr>
              <a:buFont typeface="Wingdings" pitchFamily="2" charset="2"/>
              <a:buAutoNum type="alphaLcPeriod"/>
            </a:pPr>
            <a:r>
              <a:rPr lang="es-ES" sz="2300" b="1" dirty="0" smtClean="0">
                <a:latin typeface="Times New Roman" pitchFamily="18" charset="0"/>
              </a:rPr>
              <a:t>Desde 2003, el Sistema </a:t>
            </a:r>
            <a:r>
              <a:rPr lang="es-ES" sz="2300" b="1" dirty="0">
                <a:latin typeface="Times New Roman" pitchFamily="18" charset="0"/>
              </a:rPr>
              <a:t>de Información de Estudiantes y Visitantes de Intercambio </a:t>
            </a:r>
            <a:r>
              <a:rPr lang="es-ES" sz="2300" b="1" dirty="0" smtClean="0">
                <a:latin typeface="Times New Roman" pitchFamily="18" charset="0"/>
              </a:rPr>
              <a:t>(</a:t>
            </a:r>
            <a:r>
              <a:rPr lang="es-ES" sz="2300" b="1" dirty="0" err="1" smtClean="0">
                <a:latin typeface="Times New Roman" pitchFamily="18" charset="0"/>
              </a:rPr>
              <a:t>SEVIS</a:t>
            </a:r>
            <a:r>
              <a:rPr lang="es-ES" sz="2300" b="1" dirty="0" smtClean="0">
                <a:latin typeface="Times New Roman" pitchFamily="18" charset="0"/>
              </a:rPr>
              <a:t>) sigue a estudiantes extranjeros en 70.000 centros educativos.</a:t>
            </a:r>
            <a:r>
              <a:rPr lang="es-ES" sz="2300" dirty="0" smtClean="0">
                <a:latin typeface="Times New Roman" pitchFamily="18" charset="0"/>
              </a:rPr>
              <a:t> </a:t>
            </a:r>
          </a:p>
          <a:p>
            <a:pPr marL="609600" indent="-609600">
              <a:lnSpc>
                <a:spcPct val="90000"/>
              </a:lnSpc>
              <a:buClr>
                <a:srgbClr val="FFFFFF"/>
              </a:buClr>
              <a:buFont typeface="Wingdings" pitchFamily="2" charset="2"/>
              <a:buAutoNum type="alphaLcPeriod"/>
            </a:pPr>
            <a:r>
              <a:rPr lang="es-ES" sz="2300" b="1" dirty="0" smtClean="0">
                <a:latin typeface="Times New Roman" pitchFamily="18" charset="0"/>
              </a:rPr>
              <a:t>La ley de documento nacional de identidad (</a:t>
            </a:r>
            <a:r>
              <a:rPr lang="es-ES" sz="2300" b="1" dirty="0" err="1" smtClean="0">
                <a:latin typeface="Times New Roman" pitchFamily="18" charset="0"/>
              </a:rPr>
              <a:t>National</a:t>
            </a:r>
            <a:r>
              <a:rPr lang="es-ES" sz="2300" b="1" dirty="0" smtClean="0">
                <a:latin typeface="Times New Roman" pitchFamily="18" charset="0"/>
              </a:rPr>
              <a:t> Real ID) votada en 2005 comenzó a entrar en vigor en 2008.</a:t>
            </a:r>
          </a:p>
          <a:p>
            <a:pPr marL="609600" indent="-609600">
              <a:lnSpc>
                <a:spcPct val="90000"/>
              </a:lnSpc>
              <a:buClr>
                <a:srgbClr val="FFFFFF"/>
              </a:buClr>
              <a:buFont typeface="Wingdings" pitchFamily="2" charset="2"/>
              <a:buAutoNum type="alphaLcPeriod"/>
            </a:pPr>
            <a:r>
              <a:rPr lang="es-ES" sz="2300" b="1" dirty="0" smtClean="0">
                <a:latin typeface="Times New Roman" pitchFamily="18" charset="0"/>
              </a:rPr>
              <a:t>Diseñada para atrapar inmigrantes ilegales, la base de datos del gobierno federal </a:t>
            </a:r>
            <a:r>
              <a:rPr lang="es-ES" sz="2300" b="1" dirty="0">
                <a:latin typeface="Times New Roman" pitchFamily="18" charset="0"/>
              </a:rPr>
              <a:t>de </a:t>
            </a:r>
            <a:r>
              <a:rPr lang="es-ES" sz="2300" b="1" dirty="0" smtClean="0">
                <a:latin typeface="Times New Roman" pitchFamily="18" charset="0"/>
              </a:rPr>
              <a:t>idóneos para empleo se podría usar para negar el empleo por otras razones.</a:t>
            </a:r>
          </a:p>
        </p:txBody>
      </p:sp>
      <p:pic>
        <p:nvPicPr>
          <p:cNvPr id="52228" name="Picture 7" descr="Liberty - UNDER the WATCHFUL EYE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81600" y="1600200"/>
            <a:ext cx="3276600" cy="426148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50000" endPos="60000" dist="2032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94F4A-B707-4793-8D27-1C894F988D1F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 smtClean="0">
                <a:latin typeface="Times New Roman" pitchFamily="18" charset="0"/>
              </a:rPr>
              <a:t>3. Dimensiones judiciales de “hablar como dragón”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828800"/>
            <a:ext cx="7467600" cy="1066800"/>
          </a:xfrm>
        </p:spPr>
        <p:txBody>
          <a:bodyPr/>
          <a:lstStyle/>
          <a:p>
            <a:pPr lvl="1"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a. Menospreciar los derechos civiles individuales.</a:t>
            </a:r>
            <a:endParaRPr lang="es-ES" sz="2400" b="1" dirty="0" smtClean="0">
              <a:latin typeface="Times New Roman" pitchFamily="18" charset="0"/>
            </a:endParaRPr>
          </a:p>
        </p:txBody>
      </p:sp>
      <p:sp>
        <p:nvSpPr>
          <p:cNvPr id="40965" name="Rectangle 5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n-US" sz="2800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</a:pPr>
            <a:endParaRPr lang="en-US" sz="2800" dirty="0" smtClean="0"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4573-DBC4-45D6-8636-E7926247F89E}" type="slidenum">
              <a:rPr lang="en-US"/>
              <a:pPr/>
              <a:t>17</a:t>
            </a:fld>
            <a:endParaRPr lang="en-US"/>
          </a:p>
        </p:txBody>
      </p:sp>
      <p:pic>
        <p:nvPicPr>
          <p:cNvPr id="54277" name="Picture 10" descr="Newspaper - Police push for more spying"/>
          <p:cNvPicPr>
            <a:picLocks noChangeAspect="1" noChangeArrowheads="1"/>
          </p:cNvPicPr>
          <p:nvPr/>
        </p:nvPicPr>
        <p:blipFill>
          <a:blip r:embed="rId3"/>
          <a:srcRect b="56092"/>
          <a:stretch>
            <a:fillRect/>
          </a:stretch>
        </p:blipFill>
        <p:spPr bwMode="auto">
          <a:xfrm>
            <a:off x="1371600" y="3352800"/>
            <a:ext cx="60960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stA="44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6" descr="Newspaper - Miranda warnings etc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228600" y="2590800"/>
            <a:ext cx="8645525" cy="3302000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50000" endPos="75000" dist="127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52400" y="152400"/>
            <a:ext cx="8686800" cy="990600"/>
          </a:xfrm>
        </p:spPr>
        <p:txBody>
          <a:bodyPr>
            <a:noAutofit/>
          </a:bodyPr>
          <a:lstStyle/>
          <a:p>
            <a:r>
              <a:rPr lang="es-ES" sz="3200" dirty="0" smtClean="0">
                <a:latin typeface="Times New Roman" pitchFamily="18" charset="0"/>
              </a:rPr>
              <a:t>3. Dimensiones judiciales de “hablar como dragón”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066800"/>
            <a:ext cx="8153400" cy="1371600"/>
          </a:xfrm>
        </p:spPr>
        <p:txBody>
          <a:bodyPr/>
          <a:lstStyle/>
          <a:p>
            <a:pPr marL="914400" lvl="1" indent="-457200"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b. El ideal de “inocente hasta que se demuestre la culpabilidad” está cambiando a </a:t>
            </a:r>
            <a:r>
              <a:rPr lang="es-ES" b="1" dirty="0">
                <a:latin typeface="Times New Roman" pitchFamily="18" charset="0"/>
              </a:rPr>
              <a:t>una </a:t>
            </a:r>
            <a:r>
              <a:rPr lang="es-ES" b="1" dirty="0" smtClean="0">
                <a:latin typeface="Times New Roman" pitchFamily="18" charset="0"/>
              </a:rPr>
              <a:t>actitud de cero tolerancia a sospechosos de delitos.</a:t>
            </a:r>
            <a:endParaRPr lang="es-ES" sz="2400" dirty="0" smtClean="0"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9ABF9-ADD7-4962-9219-01B25C478F10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s-ES" sz="3600" dirty="0" smtClean="0">
                <a:latin typeface="Times New Roman" pitchFamily="18" charset="0"/>
              </a:rPr>
              <a:t>4. Dimensiones religiosas de </a:t>
            </a:r>
            <a:br>
              <a:rPr lang="es-ES" sz="3600" dirty="0" smtClean="0">
                <a:latin typeface="Times New Roman" pitchFamily="18" charset="0"/>
              </a:rPr>
            </a:br>
            <a:r>
              <a:rPr lang="es-ES" sz="3600" dirty="0" smtClean="0">
                <a:latin typeface="Times New Roman" pitchFamily="18" charset="0"/>
              </a:rPr>
              <a:t>“hablar como dragón”.</a:t>
            </a:r>
            <a:endParaRPr lang="es-ES" dirty="0" smtClean="0">
              <a:latin typeface="Times New Roman" pitchFamily="18" charset="0"/>
            </a:endParaRPr>
          </a:p>
        </p:txBody>
      </p:sp>
      <p:sp>
        <p:nvSpPr>
          <p:cNvPr id="41989" name="Rectangle 5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4267200" cy="49530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sz="2500" b="1" dirty="0" smtClean="0">
                <a:latin typeface="Times New Roman" pitchFamily="18" charset="0"/>
              </a:rPr>
              <a:t>	</a:t>
            </a:r>
            <a:r>
              <a:rPr lang="es-ES" sz="2800" b="1" dirty="0" smtClean="0">
                <a:latin typeface="Times New Roman" pitchFamily="18" charset="0"/>
              </a:rPr>
              <a:t>a. Apocalipsis 13:11-17</a:t>
            </a:r>
          </a:p>
          <a:p>
            <a:pPr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	b. “Bajo la influencia” de la “</a:t>
            </a:r>
            <a:r>
              <a:rPr lang="es-ES" sz="2800" b="1" dirty="0">
                <a:latin typeface="Times New Roman" pitchFamily="18" charset="0"/>
              </a:rPr>
              <a:t>triple </a:t>
            </a:r>
            <a:r>
              <a:rPr lang="es-ES" sz="2800" b="1" dirty="0" smtClean="0">
                <a:latin typeface="Times New Roman" pitchFamily="18" charset="0"/>
              </a:rPr>
              <a:t>alianza” del protestantismo, el catolicismo y el espiritismo, “</a:t>
            </a:r>
            <a:r>
              <a:rPr lang="es-ES" sz="2800" b="1" dirty="0">
                <a:latin typeface="Times New Roman" pitchFamily="18" charset="0"/>
              </a:rPr>
              <a:t>nuestro </a:t>
            </a:r>
            <a:r>
              <a:rPr lang="es-ES" sz="2800" b="1" dirty="0" smtClean="0">
                <a:latin typeface="Times New Roman" pitchFamily="18" charset="0"/>
              </a:rPr>
              <a:t>país” </a:t>
            </a:r>
            <a:r>
              <a:rPr lang="es-ES" sz="2800" b="1" dirty="0">
                <a:latin typeface="Times New Roman" pitchFamily="18" charset="0"/>
              </a:rPr>
              <a:t>repudiará </a:t>
            </a:r>
            <a:r>
              <a:rPr lang="es-ES" sz="2800" b="1" dirty="0" smtClean="0">
                <a:latin typeface="Times New Roman" pitchFamily="18" charset="0"/>
              </a:rPr>
              <a:t>“todo </a:t>
            </a:r>
            <a:r>
              <a:rPr lang="es-ES" sz="2800" b="1" dirty="0">
                <a:latin typeface="Times New Roman" pitchFamily="18" charset="0"/>
              </a:rPr>
              <a:t>principio de su constitución como gobierno protestante y republicano” </a:t>
            </a:r>
            <a:r>
              <a:rPr lang="es-ES" sz="2800" b="1" dirty="0" smtClean="0">
                <a:latin typeface="Times New Roman" pitchFamily="18" charset="0"/>
              </a:rPr>
              <a:t>(</a:t>
            </a:r>
            <a:r>
              <a:rPr lang="es-ES" sz="2800" b="1" i="1" dirty="0" smtClean="0">
                <a:latin typeface="Times New Roman" pitchFamily="18" charset="0"/>
              </a:rPr>
              <a:t>TI</a:t>
            </a:r>
            <a:r>
              <a:rPr lang="es-ES" sz="2800" b="1" dirty="0" smtClean="0">
                <a:latin typeface="Times New Roman" pitchFamily="18" charset="0"/>
              </a:rPr>
              <a:t> 5</a:t>
            </a:r>
            <a:r>
              <a:rPr lang="es-ES" sz="2800" b="1" i="1" dirty="0" smtClean="0">
                <a:latin typeface="Times New Roman" pitchFamily="18" charset="0"/>
              </a:rPr>
              <a:t>,</a:t>
            </a:r>
            <a:r>
              <a:rPr lang="es-ES" sz="2800" b="1" dirty="0" smtClean="0">
                <a:latin typeface="Times New Roman" pitchFamily="18" charset="0"/>
              </a:rPr>
              <a:t> p. 426 [1885]).</a:t>
            </a:r>
          </a:p>
          <a:p>
            <a:pPr>
              <a:lnSpc>
                <a:spcPct val="80000"/>
              </a:lnSpc>
              <a:buClr>
                <a:srgbClr val="FFFFFF"/>
              </a:buClr>
              <a:buFont typeface="Wingdings" pitchFamily="2" charset="2"/>
              <a:buNone/>
            </a:pPr>
            <a:endParaRPr lang="es-ES" sz="2800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2207A-E2D2-48A8-AE73-5756F690B4ED}" type="slidenum">
              <a:rPr lang="en-US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849" y="1203512"/>
            <a:ext cx="3441977" cy="532103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Times New Roman" pitchFamily="18" charset="0"/>
              </a:rPr>
              <a:t>Propósito de esta </a:t>
            </a:r>
            <a:r>
              <a:rPr lang="es-ES" dirty="0" smtClean="0">
                <a:latin typeface="Times New Roman" pitchFamily="18" charset="0"/>
              </a:rPr>
              <a:t>presentación</a:t>
            </a:r>
            <a:endParaRPr lang="es-ES" dirty="0" smtClean="0">
              <a:latin typeface="Times New Roman" pitchFamily="18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>
              <a:buFont typeface="Arial" pitchFamily="34" charset="0"/>
              <a:buNone/>
            </a:pPr>
            <a:r>
              <a:rPr lang="en-US" smtClean="0">
                <a:latin typeface="Times New Roman" pitchFamily="18" charset="0"/>
              </a:rPr>
              <a:t>   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DBA83-A4F3-4993-8C36-46991E2126D3}" type="slidenum">
              <a:rPr lang="en-US"/>
              <a:pPr/>
              <a:t>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1493" t="9254" b="20298"/>
          <a:stretch>
            <a:fillRect/>
          </a:stretch>
        </p:blipFill>
        <p:spPr>
          <a:xfrm>
            <a:off x="381000" y="1752600"/>
            <a:ext cx="8382000" cy="4495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609600" y="228600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r>
              <a:rPr lang="es-ES" sz="2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itchFamily="18" charset="0"/>
                <a:cs typeface="Times New Roman" pitchFamily="18" charset="0"/>
              </a:rPr>
              <a:t>Fortalecer la fe que a pesar de la demora, las </a:t>
            </a:r>
            <a:r>
              <a:rPr lang="es-ES" sz="27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itchFamily="18" charset="0"/>
                <a:cs typeface="Times New Roman" pitchFamily="18" charset="0"/>
              </a:rPr>
              <a:t>profecías de las Escrituras</a:t>
            </a:r>
            <a:r>
              <a:rPr lang="es-ES" sz="2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itchFamily="18" charset="0"/>
                <a:cs typeface="Times New Roman" pitchFamily="18" charset="0"/>
              </a:rPr>
              <a:t> tal como las defendía </a:t>
            </a:r>
            <a:r>
              <a:rPr lang="es-ES" sz="2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itchFamily="18" charset="0"/>
                <a:cs typeface="Times New Roman" pitchFamily="18" charset="0"/>
              </a:rPr>
              <a:t>Elena de </a:t>
            </a:r>
            <a:r>
              <a:rPr lang="es-ES" sz="2700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itchFamily="18" charset="0"/>
                <a:cs typeface="Times New Roman" pitchFamily="18" charset="0"/>
              </a:rPr>
              <a:t>White </a:t>
            </a:r>
            <a:r>
              <a:rPr lang="es-ES" sz="2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itchFamily="18" charset="0"/>
                <a:cs typeface="Times New Roman" pitchFamily="18" charset="0"/>
              </a:rPr>
              <a:t>no fracasaron ni se han vuelto </a:t>
            </a:r>
            <a:r>
              <a:rPr lang="es-ES" sz="2700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s-ES" sz="2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itchFamily="18" charset="0"/>
                <a:cs typeface="Times New Roman" pitchFamily="18" charset="0"/>
              </a:rPr>
              <a:t>irrelevantes” en el siglo </a:t>
            </a:r>
            <a:r>
              <a:rPr lang="es-ES" sz="2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itchFamily="18" charset="0"/>
                <a:cs typeface="Times New Roman" pitchFamily="18" charset="0"/>
              </a:rPr>
              <a:t>XXI</a:t>
            </a:r>
            <a:r>
              <a:rPr lang="es-ES" sz="2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s-ES" sz="27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latin typeface="Times New Roman" pitchFamily="18" charset="0"/>
                <a:cs typeface="Times New Roman" pitchFamily="18" charset="0"/>
              </a:rPr>
              <a:t>Se están dirigiendo con paso firme hacia el cumplimiento.</a:t>
            </a:r>
            <a:endParaRPr lang="es-ES" sz="2700" dirty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>
                <a:latin typeface="Times New Roman" pitchFamily="18" charset="0"/>
              </a:rPr>
              <a:t>4. Dimensiones religiosas de </a:t>
            </a:r>
            <a:br>
              <a:rPr lang="es-ES" sz="3600" dirty="0" smtClean="0">
                <a:latin typeface="Times New Roman" pitchFamily="18" charset="0"/>
              </a:rPr>
            </a:br>
            <a:r>
              <a:rPr lang="es-ES" sz="3600" dirty="0" smtClean="0">
                <a:latin typeface="Times New Roman" pitchFamily="18" charset="0"/>
              </a:rPr>
              <a:t>“hablar como dragón”.</a:t>
            </a:r>
            <a:endParaRPr lang="es-ES" dirty="0" smtClean="0">
              <a:latin typeface="Times New Roman" pitchFamily="18" charset="0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c.  Erosión de la Primera Enmienda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   (1) Cláusula de “Establecimiento” – La separación de Iglesia y del Estado ha sido rechazada ampliamente.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   (2) La cláusula de la “Práctica libre” ha sido destruida </a:t>
            </a:r>
            <a:r>
              <a:rPr lang="es-ES" b="1" dirty="0">
                <a:latin typeface="Times New Roman" pitchFamily="18" charset="0"/>
              </a:rPr>
              <a:t>como </a:t>
            </a:r>
            <a:r>
              <a:rPr lang="es-ES" b="1" dirty="0" smtClean="0">
                <a:latin typeface="Times New Roman" pitchFamily="18" charset="0"/>
              </a:rPr>
              <a:t>garantía constitucional</a:t>
            </a:r>
            <a:r>
              <a:rPr lang="es-ES" b="1" dirty="0">
                <a:latin typeface="Times New Roman" pitchFamily="18" charset="0"/>
              </a:rPr>
              <a:t>. </a:t>
            </a:r>
            <a:r>
              <a:rPr lang="es-ES" b="1" dirty="0" smtClean="0">
                <a:latin typeface="Times New Roman" pitchFamily="18" charset="0"/>
              </a:rPr>
              <a:t>Actualmente nuestra tradición política “va en punto muerto”, pero en tiempo de emergencia, esta tradición no </a:t>
            </a:r>
            <a:r>
              <a:rPr lang="es-ES" b="1" dirty="0">
                <a:latin typeface="Times New Roman" pitchFamily="18" charset="0"/>
              </a:rPr>
              <a:t>proveerá </a:t>
            </a:r>
            <a:r>
              <a:rPr lang="es-ES" b="1" dirty="0" smtClean="0">
                <a:latin typeface="Times New Roman" pitchFamily="18" charset="0"/>
              </a:rPr>
              <a:t>protección </a:t>
            </a:r>
            <a:r>
              <a:rPr lang="es-ES" b="1" dirty="0">
                <a:latin typeface="Times New Roman" pitchFamily="18" charset="0"/>
              </a:rPr>
              <a:t>legal.</a:t>
            </a:r>
            <a:endParaRPr lang="es-ES" b="1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3A2506-FE20-4976-BDE4-1B9280477963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Autofit/>
          </a:bodyPr>
          <a:lstStyle/>
          <a:p>
            <a:r>
              <a:rPr lang="es-ES" sz="3200" dirty="0" smtClean="0">
                <a:latin typeface="Times New Roman" pitchFamily="18" charset="0"/>
              </a:rPr>
              <a:t>Lectura adicional: </a:t>
            </a:r>
            <a:r>
              <a:rPr lang="es-ES" sz="3200" dirty="0" err="1" smtClean="0">
                <a:latin typeface="Times New Roman" pitchFamily="18" charset="0"/>
              </a:rPr>
              <a:t>Clifford</a:t>
            </a:r>
            <a:r>
              <a:rPr lang="es-ES" sz="3200" dirty="0" smtClean="0">
                <a:latin typeface="Times New Roman" pitchFamily="18" charset="0"/>
              </a:rPr>
              <a:t> </a:t>
            </a:r>
            <a:r>
              <a:rPr lang="es-ES" sz="3200" dirty="0" err="1" smtClean="0">
                <a:latin typeface="Times New Roman" pitchFamily="18" charset="0"/>
              </a:rPr>
              <a:t>Goldstein</a:t>
            </a:r>
            <a:endParaRPr lang="es-ES" sz="3200" dirty="0" smtClean="0">
              <a:latin typeface="Times New Roman" pitchFamily="18" charset="0"/>
            </a:endParaRPr>
          </a:p>
        </p:txBody>
      </p:sp>
      <p:sp>
        <p:nvSpPr>
          <p:cNvPr id="53252" name="Rectangle 4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endParaRPr lang="en-US" sz="2800" smtClean="0">
              <a:latin typeface="Times New Roman" pitchFamily="18" charset="0"/>
              <a:sym typeface="Wingdings" pitchFamily="2" charset="2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n-US" sz="2800" smtClean="0"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7CBCE8-5C4E-48AD-8102-8325825555B5}" type="slidenum">
              <a:rPr lang="en-US"/>
              <a:pPr/>
              <a:t>21</a:t>
            </a:fld>
            <a:endParaRPr lang="en-US"/>
          </a:p>
        </p:txBody>
      </p:sp>
      <p:pic>
        <p:nvPicPr>
          <p:cNvPr id="6246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3000" y="1948863"/>
            <a:ext cx="2590800" cy="345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50000" endPos="75000" dist="127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246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76400" y="1885425"/>
            <a:ext cx="2667000" cy="355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50000" endPos="75000" dist="127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69900" y="241300"/>
            <a:ext cx="8229600" cy="1143000"/>
          </a:xfrm>
          <a:ln>
            <a:solidFill>
              <a:schemeClr val="bg1"/>
            </a:solidFill>
          </a:ln>
        </p:spPr>
        <p:txBody>
          <a:bodyPr rtlCol="0">
            <a:noAutofit/>
          </a:bodyPr>
          <a:lstStyle/>
          <a:p>
            <a:pPr marL="1117600" indent="-1117600" fontAlgn="auto">
              <a:spcAft>
                <a:spcPts val="0"/>
              </a:spcAft>
              <a:defRPr/>
            </a:pPr>
            <a:r>
              <a:rPr lang="es-ES" sz="3600" dirty="0" smtClean="0">
                <a:solidFill>
                  <a:schemeClr val="tx1"/>
                </a:solidFill>
                <a:ea typeface="+mj-ea"/>
                <a:cs typeface="+mj-cs"/>
              </a:rPr>
              <a:t>II. </a:t>
            </a:r>
            <a:r>
              <a:rPr lang="es-E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La “herida mortal” de Apocalipsis 13 </a:t>
            </a:r>
            <a:r>
              <a:rPr lang="es-ES" sz="3600" dirty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c</a:t>
            </a:r>
            <a:r>
              <a:rPr lang="es-E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ompletamente </a:t>
            </a:r>
            <a:r>
              <a:rPr lang="es-ES" sz="3600" dirty="0">
                <a:ln w="3175" cmpd="sng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s</a:t>
            </a:r>
            <a:r>
              <a:rPr lang="es-ES" sz="3600" dirty="0" smtClean="0">
                <a:ln w="3175" cmpd="sng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ea typeface="+mj-ea"/>
                <a:cs typeface="+mj-cs"/>
              </a:rPr>
              <a:t>anada</a:t>
            </a:r>
            <a:endParaRPr lang="es-ES" sz="3600" dirty="0">
              <a:ln w="3175" cmpd="sng">
                <a:solidFill>
                  <a:schemeClr val="tx1"/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ea typeface="+mj-ea"/>
              <a:cs typeface="+mj-cs"/>
            </a:endParaRPr>
          </a:p>
        </p:txBody>
      </p:sp>
      <p:sp>
        <p:nvSpPr>
          <p:cNvPr id="44037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s-ES" b="1" dirty="0" smtClean="0">
                <a:latin typeface="Times New Roman" pitchFamily="18" charset="0"/>
              </a:rPr>
              <a:t>A. Apocalipsis 13:1-3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	“Me </a:t>
            </a:r>
            <a:r>
              <a:rPr lang="es-ES" b="1" dirty="0">
                <a:latin typeface="Times New Roman" pitchFamily="18" charset="0"/>
              </a:rPr>
              <a:t>paré sobre la arena del mar, y vi subir del mar una bestia que tenía siete cabezas y diez cuernos</a:t>
            </a:r>
            <a:r>
              <a:rPr lang="es-ES" b="1" dirty="0" smtClean="0">
                <a:latin typeface="Times New Roman" pitchFamily="18" charset="0"/>
              </a:rPr>
              <a:t>....”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	“Y </a:t>
            </a:r>
            <a:r>
              <a:rPr lang="es-ES" b="1" dirty="0">
                <a:latin typeface="Times New Roman" pitchFamily="18" charset="0"/>
              </a:rPr>
              <a:t>el dragón le dio su poder y su trono, y grande autoridad</a:t>
            </a:r>
            <a:r>
              <a:rPr lang="es-ES" b="1" dirty="0" smtClean="0">
                <a:latin typeface="Times New Roman" pitchFamily="18" charset="0"/>
              </a:rPr>
              <a:t>... 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	“Vi </a:t>
            </a:r>
            <a:r>
              <a:rPr lang="es-ES" b="1" dirty="0">
                <a:latin typeface="Times New Roman" pitchFamily="18" charset="0"/>
              </a:rPr>
              <a:t>una de sus cabezas como herida de muerte, pero su herida mortal fue sanada; y se maravilló toda la tierra en pos</a:t>
            </a:r>
            <a:r>
              <a:rPr lang="es-ES" b="1" dirty="0" smtClean="0">
                <a:latin typeface="Times New Roman" pitchFamily="18" charset="0"/>
              </a:rPr>
              <a:t>...”.</a:t>
            </a:r>
            <a:r>
              <a:rPr lang="es-ES" dirty="0" smtClean="0">
                <a:latin typeface="Times New Roman" pitchFamily="18" charset="0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AFE88-DE51-4364-99B8-9B2FDBD12C82}" type="slidenum">
              <a:rPr lang="en-US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117600" indent="-1117600">
              <a:buFontTx/>
              <a:buAutoNum type="romanUcPeriod" startAt="2"/>
            </a:pPr>
            <a:r>
              <a:rPr lang="es-ES" sz="3600" dirty="0" smtClean="0">
                <a:latin typeface="Times New Roman" pitchFamily="18" charset="0"/>
              </a:rPr>
              <a:t>La “herida mortal” de </a:t>
            </a:r>
            <a:br>
              <a:rPr lang="es-ES" sz="3600" dirty="0" smtClean="0">
                <a:latin typeface="Times New Roman" pitchFamily="18" charset="0"/>
              </a:rPr>
            </a:br>
            <a:r>
              <a:rPr lang="es-ES" sz="3600" dirty="0" smtClean="0">
                <a:latin typeface="Times New Roman" pitchFamily="18" charset="0"/>
              </a:rPr>
              <a:t>Apocalipsis 13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181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dirty="0" smtClean="0">
                <a:latin typeface="Times New Roman" pitchFamily="18" charset="0"/>
              </a:rPr>
              <a:t>	</a:t>
            </a:r>
            <a:r>
              <a:rPr lang="es-ES" sz="3000" b="1" dirty="0" smtClean="0">
                <a:latin typeface="Times New Roman" pitchFamily="18" charset="0"/>
              </a:rPr>
              <a:t>B. En 1798, después de </a:t>
            </a:r>
            <a:r>
              <a:rPr lang="es-ES" sz="3000" b="1" dirty="0">
                <a:latin typeface="Times New Roman" pitchFamily="18" charset="0"/>
              </a:rPr>
              <a:t>la </a:t>
            </a:r>
            <a:r>
              <a:rPr lang="es-ES" sz="3000" b="1" dirty="0" smtClean="0">
                <a:latin typeface="Times New Roman" pitchFamily="18" charset="0"/>
              </a:rPr>
              <a:t>Revolución Francesa, el General </a:t>
            </a:r>
            <a:r>
              <a:rPr lang="es-ES" sz="3000" b="1" dirty="0" err="1" smtClean="0">
                <a:latin typeface="Times New Roman" pitchFamily="18" charset="0"/>
              </a:rPr>
              <a:t>Berthier</a:t>
            </a:r>
            <a:r>
              <a:rPr lang="es-ES" sz="3000" b="1" dirty="0" smtClean="0">
                <a:latin typeface="Times New Roman" pitchFamily="18" charset="0"/>
              </a:rPr>
              <a:t> capturó al Papa Pío VI y lo llevó al exilio en Francia, donde murió un año después.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sz="3000" b="1" dirty="0" smtClean="0">
                <a:latin typeface="Times New Roman" pitchFamily="18" charset="0"/>
              </a:rPr>
              <a:t>		  Los expertos en política especularon que el papado había terminado </a:t>
            </a:r>
            <a:r>
              <a:rPr lang="es-ES" sz="3000" b="1" dirty="0">
                <a:latin typeface="Times New Roman" pitchFamily="18" charset="0"/>
              </a:rPr>
              <a:t>como </a:t>
            </a:r>
            <a:r>
              <a:rPr lang="es-ES" sz="3000" b="1" dirty="0" smtClean="0">
                <a:latin typeface="Times New Roman" pitchFamily="18" charset="0"/>
              </a:rPr>
              <a:t>potencia política.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sz="3000" b="1" dirty="0" smtClean="0">
                <a:latin typeface="Times New Roman" pitchFamily="18" charset="0"/>
              </a:rPr>
              <a:t>		  Pero los</a:t>
            </a:r>
            <a:r>
              <a:rPr lang="es-ES" sz="3000" b="1" dirty="0">
                <a:latin typeface="Times New Roman" pitchFamily="18" charset="0"/>
              </a:rPr>
              <a:t> </a:t>
            </a:r>
            <a:r>
              <a:rPr lang="es-ES" sz="3000" b="1" dirty="0" smtClean="0">
                <a:latin typeface="Times New Roman" pitchFamily="18" charset="0"/>
              </a:rPr>
              <a:t>expositores bíblicos protestantes reconocieron esto como la herida mortal predicha en </a:t>
            </a:r>
            <a:r>
              <a:rPr lang="es-ES" sz="3000" b="1" dirty="0" err="1" smtClean="0">
                <a:latin typeface="Times New Roman" pitchFamily="18" charset="0"/>
              </a:rPr>
              <a:t>Apoc</a:t>
            </a:r>
            <a:r>
              <a:rPr lang="es-ES" sz="3000" b="1" dirty="0" smtClean="0">
                <a:latin typeface="Times New Roman" pitchFamily="18" charset="0"/>
              </a:rPr>
              <a:t>. 13:3.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2AFDB-2CF4-4A9C-9802-5A8AF6543FC7}" type="slidenum">
              <a:rPr lang="en-US"/>
              <a:pPr/>
              <a:t>23</a:t>
            </a:fld>
            <a:endParaRPr lang="en-US"/>
          </a:p>
        </p:txBody>
      </p:sp>
      <p:pic>
        <p:nvPicPr>
          <p:cNvPr id="5" name="Picture 4" descr="BERTHIER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524000"/>
            <a:ext cx="3419856" cy="4572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6248400" y="6172200"/>
            <a:ext cx="21148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</a:rPr>
              <a:t>General </a:t>
            </a:r>
            <a:r>
              <a:rPr lang="en-US" b="1" dirty="0" err="1" smtClean="0">
                <a:solidFill>
                  <a:srgbClr val="C00000"/>
                </a:solidFill>
                <a:latin typeface="Times New Roman" pitchFamily="18" charset="0"/>
              </a:rPr>
              <a:t>Berthier</a:t>
            </a:r>
            <a:r>
              <a:rPr lang="en-US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117600" indent="-1117600">
              <a:buFontTx/>
              <a:buAutoNum type="romanUcPeriod" startAt="2"/>
            </a:pPr>
            <a:r>
              <a:rPr lang="es-ES" sz="3600" dirty="0" smtClean="0">
                <a:latin typeface="Times New Roman" pitchFamily="18" charset="0"/>
              </a:rPr>
              <a:t>La “herida mortal” de </a:t>
            </a:r>
            <a:br>
              <a:rPr lang="es-ES" sz="3600" dirty="0" smtClean="0">
                <a:latin typeface="Times New Roman" pitchFamily="18" charset="0"/>
              </a:rPr>
            </a:br>
            <a:r>
              <a:rPr lang="es-ES" sz="3600" dirty="0" smtClean="0">
                <a:latin typeface="Times New Roman" pitchFamily="18" charset="0"/>
              </a:rPr>
              <a:t>Apocalipsis 13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dirty="0" smtClean="0">
                <a:latin typeface="Times New Roman" pitchFamily="18" charset="0"/>
              </a:rPr>
              <a:t>	</a:t>
            </a:r>
            <a:r>
              <a:rPr lang="es-ES" b="1" dirty="0" smtClean="0">
                <a:latin typeface="Times New Roman" pitchFamily="18" charset="0"/>
              </a:rPr>
              <a:t>C.  El mismo versículo que predecía la herida aparentemente “mortal” también predecía su sanación milagrosa:</a:t>
            </a:r>
            <a:r>
              <a:rPr lang="es-ES" dirty="0" smtClean="0">
                <a:latin typeface="Times New Roman" pitchFamily="18" charset="0"/>
              </a:rPr>
              <a:t> 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dirty="0" smtClean="0">
                <a:latin typeface="Times New Roman" pitchFamily="18" charset="0"/>
              </a:rPr>
              <a:t>		</a:t>
            </a:r>
            <a:r>
              <a:rPr lang="es-ES" b="1" dirty="0" smtClean="0">
                <a:latin typeface="Times New Roman" pitchFamily="18" charset="0"/>
              </a:rPr>
              <a:t>“Vi </a:t>
            </a:r>
            <a:r>
              <a:rPr lang="es-ES" b="1" dirty="0">
                <a:latin typeface="Times New Roman" pitchFamily="18" charset="0"/>
              </a:rPr>
              <a:t>una de sus cabezas como herida de muerte, pero su herida mortal fue sanada; y se maravilló toda la tierra en pos” </a:t>
            </a:r>
            <a:r>
              <a:rPr lang="es-ES" b="1" dirty="0" smtClean="0">
                <a:latin typeface="Times New Roman" pitchFamily="18" charset="0"/>
              </a:rPr>
              <a:t>(</a:t>
            </a:r>
            <a:r>
              <a:rPr lang="es-ES" b="1" dirty="0" err="1" smtClean="0">
                <a:latin typeface="Times New Roman" pitchFamily="18" charset="0"/>
              </a:rPr>
              <a:t>Apoc</a:t>
            </a:r>
            <a:r>
              <a:rPr lang="es-ES" b="1" dirty="0" smtClean="0">
                <a:latin typeface="Times New Roman" pitchFamily="18" charset="0"/>
              </a:rPr>
              <a:t>. 13:3).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4CD69-DD70-4CDF-B1C7-981024E11132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117600" indent="-1117600" algn="l"/>
            <a:r>
              <a:rPr lang="es-ES" sz="3600" dirty="0" smtClean="0">
                <a:latin typeface="Times New Roman" pitchFamily="18" charset="0"/>
              </a:rPr>
              <a:t>La “herida mortal” será </a:t>
            </a:r>
            <a:br>
              <a:rPr lang="es-ES" sz="3600" dirty="0" smtClean="0">
                <a:latin typeface="Times New Roman" pitchFamily="18" charset="0"/>
              </a:rPr>
            </a:br>
            <a:r>
              <a:rPr lang="es-ES" sz="3600" dirty="0" smtClean="0">
                <a:latin typeface="Times New Roman" pitchFamily="18" charset="0"/>
              </a:rPr>
              <a:t>sanada completamente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5562600" cy="4525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sz="2300" dirty="0" smtClean="0">
                <a:latin typeface="Times New Roman" pitchFamily="18" charset="0"/>
              </a:rPr>
              <a:t>	</a:t>
            </a:r>
            <a:r>
              <a:rPr lang="es-ES" sz="2300" b="1" dirty="0" smtClean="0">
                <a:latin typeface="Times New Roman" pitchFamily="18" charset="0"/>
              </a:rPr>
              <a:t>C. “Sanación” que ha llegado en etapas.</a:t>
            </a: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r>
              <a:rPr lang="es-ES" sz="2300" b="1" dirty="0" smtClean="0">
                <a:latin typeface="Times New Roman" pitchFamily="18" charset="0"/>
              </a:rPr>
              <a:t>1929, Concordato con Mussolini, restauró </a:t>
            </a:r>
            <a:r>
              <a:rPr lang="es-ES" sz="2300" b="1" dirty="0">
                <a:latin typeface="Times New Roman" pitchFamily="18" charset="0"/>
              </a:rPr>
              <a:t>la </a:t>
            </a:r>
            <a:r>
              <a:rPr lang="es-ES" sz="2300" b="1" dirty="0" smtClean="0">
                <a:latin typeface="Times New Roman" pitchFamily="18" charset="0"/>
              </a:rPr>
              <a:t>independencia política </a:t>
            </a:r>
            <a:r>
              <a:rPr lang="es-ES" sz="2300" b="1" dirty="0">
                <a:latin typeface="Times New Roman" pitchFamily="18" charset="0"/>
              </a:rPr>
              <a:t>de la </a:t>
            </a:r>
            <a:r>
              <a:rPr lang="es-ES" sz="2300" b="1" dirty="0" smtClean="0">
                <a:latin typeface="Times New Roman" pitchFamily="18" charset="0"/>
              </a:rPr>
              <a:t>Ciudad del Vaticano.</a:t>
            </a: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r>
              <a:rPr lang="es-ES" sz="2300" b="1" dirty="0" smtClean="0">
                <a:latin typeface="Times New Roman" pitchFamily="18" charset="0"/>
              </a:rPr>
              <a:t>1963-65, </a:t>
            </a:r>
            <a:r>
              <a:rPr lang="es-ES" sz="2300" b="1" dirty="0">
                <a:latin typeface="Times New Roman" pitchFamily="18" charset="0"/>
              </a:rPr>
              <a:t>Segundo </a:t>
            </a:r>
            <a:r>
              <a:rPr lang="es-ES" sz="2300" b="1" dirty="0" smtClean="0">
                <a:latin typeface="Times New Roman" pitchFamily="18" charset="0"/>
              </a:rPr>
              <a:t>Concilio Vaticano </a:t>
            </a: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r>
              <a:rPr lang="es-ES" sz="2300" b="1" dirty="0" smtClean="0">
                <a:latin typeface="Times New Roman" pitchFamily="18" charset="0"/>
              </a:rPr>
              <a:t>1980, “Santa alianza” entre el papa Juan Pablo II y el presidente Ronald Reagan llevó al colapso del comunismo </a:t>
            </a:r>
            <a:r>
              <a:rPr lang="es-ES" sz="2300" b="1" dirty="0">
                <a:latin typeface="Times New Roman" pitchFamily="18" charset="0"/>
              </a:rPr>
              <a:t>en </a:t>
            </a:r>
            <a:r>
              <a:rPr lang="es-ES" sz="2300" b="1" dirty="0" smtClean="0">
                <a:latin typeface="Times New Roman" pitchFamily="18" charset="0"/>
              </a:rPr>
              <a:t>Europa Oriental. </a:t>
            </a:r>
          </a:p>
          <a:p>
            <a:pPr lvl="2">
              <a:lnSpc>
                <a:spcPct val="90000"/>
              </a:lnSpc>
              <a:buClr>
                <a:srgbClr val="FFFFFF"/>
              </a:buClr>
            </a:pPr>
            <a:r>
              <a:rPr lang="es-ES" sz="2300" b="1" dirty="0" smtClean="0">
                <a:latin typeface="Times New Roman" pitchFamily="18" charset="0"/>
              </a:rPr>
              <a:t>1999, durante la visita del papa Juan Pablo II a St. Louis, </a:t>
            </a:r>
            <a:r>
              <a:rPr lang="es-ES" sz="2300" b="1" dirty="0" smtClean="0">
                <a:latin typeface="Times New Roman" pitchFamily="18" charset="0"/>
              </a:rPr>
              <a:t>E.U.A., </a:t>
            </a:r>
            <a:r>
              <a:rPr lang="es-ES" sz="2300" b="1" dirty="0" smtClean="0">
                <a:latin typeface="Times New Roman" pitchFamily="18" charset="0"/>
              </a:rPr>
              <a:t>la multitud cantó al pontífice: “Tiene a todo el mundo en sus manos”.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9F1F8-56D3-4DCC-B3F5-89B229E5B66E}" type="slidenum">
              <a:rPr lang="en-US"/>
              <a:pPr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b="9575"/>
          <a:stretch>
            <a:fillRect/>
          </a:stretch>
        </p:blipFill>
        <p:spPr bwMode="auto">
          <a:xfrm>
            <a:off x="5715000" y="228600"/>
            <a:ext cx="3133725" cy="647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8" descr="phpXhDIvy"/>
          <p:cNvPicPr>
            <a:picLocks noChangeAspect="1" noChangeArrowheads="1"/>
          </p:cNvPicPr>
          <p:nvPr/>
        </p:nvPicPr>
        <p:blipFill>
          <a:blip r:embed="rId3"/>
          <a:srcRect t="3159" b="22105"/>
          <a:stretch>
            <a:fillRect/>
          </a:stretch>
        </p:blipFill>
        <p:spPr bwMode="auto">
          <a:xfrm>
            <a:off x="1371600" y="0"/>
            <a:ext cx="6791325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A3D5FC-3E36-490A-A8E7-CF48511D7C95}" type="slidenum">
              <a:rPr lang="en-US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Rot="1" noChangeArrowheads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1117600" indent="-1117600"/>
            <a:r>
              <a:rPr lang="es-ES" sz="3600" dirty="0" smtClean="0">
                <a:solidFill>
                  <a:schemeClr val="tx1"/>
                </a:solidFill>
                <a:latin typeface="Times New Roman" pitchFamily="18" charset="0"/>
              </a:rPr>
              <a:t>III.  </a:t>
            </a:r>
            <a:r>
              <a:rPr lang="es-ES" sz="3600" dirty="0" smtClean="0">
                <a:latin typeface="Times New Roman" pitchFamily="18" charset="0"/>
              </a:rPr>
              <a:t>Ecumenismo: La </a:t>
            </a:r>
            <a:r>
              <a:rPr lang="es-ES" sz="3600" dirty="0" smtClean="0">
                <a:latin typeface="Times New Roman" pitchFamily="18" charset="0"/>
              </a:rPr>
              <a:t>madurez </a:t>
            </a:r>
            <a:r>
              <a:rPr lang="es-ES" sz="3600" dirty="0" smtClean="0">
                <a:latin typeface="Times New Roman" pitchFamily="18" charset="0"/>
              </a:rPr>
              <a:t/>
            </a:r>
            <a:br>
              <a:rPr lang="es-ES" sz="3600" dirty="0" smtClean="0">
                <a:latin typeface="Times New Roman" pitchFamily="18" charset="0"/>
              </a:rPr>
            </a:br>
            <a:r>
              <a:rPr lang="es-ES" sz="3600" dirty="0" smtClean="0">
                <a:latin typeface="Times New Roman" pitchFamily="18" charset="0"/>
              </a:rPr>
              <a:t>de </a:t>
            </a:r>
            <a:r>
              <a:rPr lang="es-ES" sz="3600" dirty="0">
                <a:latin typeface="Times New Roman" pitchFamily="18" charset="0"/>
              </a:rPr>
              <a:t>la </a:t>
            </a:r>
            <a:r>
              <a:rPr lang="es-ES" sz="3600" dirty="0" smtClean="0">
                <a:latin typeface="Times New Roman" pitchFamily="18" charset="0"/>
              </a:rPr>
              <a:t>Babilonia </a:t>
            </a:r>
            <a:r>
              <a:rPr lang="es-ES" sz="3600" dirty="0" smtClean="0">
                <a:latin typeface="Times New Roman" pitchFamily="18" charset="0"/>
              </a:rPr>
              <a:t>espiritual</a:t>
            </a:r>
            <a:endParaRPr lang="es-ES" sz="3600" dirty="0" smtClean="0">
              <a:latin typeface="Times New Roman" pitchFamily="18" charset="0"/>
            </a:endParaRPr>
          </a:p>
        </p:txBody>
      </p:sp>
      <p:sp>
        <p:nvSpPr>
          <p:cNvPr id="7168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990600" lvl="1" indent="-533400"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Apocalipsis 16:13-14</a:t>
            </a:r>
          </a:p>
          <a:p>
            <a:pPr marL="990600" lvl="1" indent="-533400"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“ </a:t>
            </a:r>
            <a:r>
              <a:rPr lang="es-ES" b="1" dirty="0">
                <a:latin typeface="Times New Roman" pitchFamily="18" charset="0"/>
              </a:rPr>
              <a:t>Y vi salir de la boca del dragón, y de la boca de la bestia, y de la boca del falso profeta, tres espíritus inmundos a manera de ranas;</a:t>
            </a:r>
            <a:endParaRPr lang="es-ES" b="1" dirty="0" smtClean="0">
              <a:latin typeface="Times New Roman" pitchFamily="18" charset="0"/>
            </a:endParaRPr>
          </a:p>
          <a:p>
            <a:pPr marL="990600" lvl="1" indent="-533400"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“pues </a:t>
            </a:r>
            <a:r>
              <a:rPr lang="es-ES" b="1" dirty="0">
                <a:latin typeface="Times New Roman" pitchFamily="18" charset="0"/>
              </a:rPr>
              <a:t>son espíritus de demonios, que hacen señales, y van a los reyes de la tierra en todo el mundo, para reunirlos a la batalla de aquel gran día del Dios Todopoderoso</a:t>
            </a:r>
            <a:r>
              <a:rPr lang="es-ES" b="1" dirty="0" smtClean="0">
                <a:latin typeface="Times New Roman" pitchFamily="18" charset="0"/>
              </a:rPr>
              <a:t>”.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446F9D-FEDE-4806-AEE1-B9172A36DB5C}" type="slidenum">
              <a:rPr lang="en-US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295400"/>
          </a:xfrm>
        </p:spPr>
        <p:txBody>
          <a:bodyPr>
            <a:noAutofit/>
          </a:bodyPr>
          <a:lstStyle/>
          <a:p>
            <a:pPr marL="1117600" indent="-1117600">
              <a:buFontTx/>
              <a:buAutoNum type="romanUcPeriod" startAt="3"/>
            </a:pPr>
            <a:r>
              <a:rPr lang="es-ES" sz="3600" dirty="0" smtClean="0">
                <a:latin typeface="Times New Roman" pitchFamily="18" charset="0"/>
              </a:rPr>
              <a:t>Ecumenismo: La </a:t>
            </a:r>
            <a:r>
              <a:rPr lang="es-ES" sz="3600" dirty="0" smtClean="0">
                <a:latin typeface="Times New Roman" pitchFamily="18" charset="0"/>
              </a:rPr>
              <a:t>madurez </a:t>
            </a:r>
            <a:r>
              <a:rPr lang="es-ES" sz="3600" dirty="0" smtClean="0">
                <a:latin typeface="Times New Roman" pitchFamily="18" charset="0"/>
              </a:rPr>
              <a:t/>
            </a:r>
            <a:br>
              <a:rPr lang="es-ES" sz="3600" dirty="0" smtClean="0">
                <a:latin typeface="Times New Roman" pitchFamily="18" charset="0"/>
              </a:rPr>
            </a:br>
            <a:r>
              <a:rPr lang="es-ES" sz="3600" dirty="0" smtClean="0">
                <a:latin typeface="Times New Roman" pitchFamily="18" charset="0"/>
              </a:rPr>
              <a:t>de </a:t>
            </a:r>
            <a:r>
              <a:rPr lang="es-ES" sz="3600" dirty="0">
                <a:latin typeface="Times New Roman" pitchFamily="18" charset="0"/>
              </a:rPr>
              <a:t>la </a:t>
            </a:r>
            <a:r>
              <a:rPr lang="es-ES" sz="3600" dirty="0" smtClean="0">
                <a:latin typeface="Times New Roman" pitchFamily="18" charset="0"/>
              </a:rPr>
              <a:t>Babilonia </a:t>
            </a:r>
            <a:r>
              <a:rPr lang="es-ES" sz="3600" dirty="0" smtClean="0">
                <a:latin typeface="Times New Roman" pitchFamily="18" charset="0"/>
              </a:rPr>
              <a:t>espiritual</a:t>
            </a:r>
            <a:endParaRPr lang="es-ES" sz="3600" dirty="0" smtClean="0">
              <a:latin typeface="Times New Roman" pitchFamily="18" charset="0"/>
            </a:endParaRP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0" y="1371600"/>
            <a:ext cx="8915400" cy="5181600"/>
          </a:xfrm>
        </p:spPr>
        <p:txBody>
          <a:bodyPr/>
          <a:lstStyle/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 smtClean="0">
                <a:latin typeface="Times New Roman" pitchFamily="18" charset="0"/>
              </a:rPr>
              <a:t>	</a:t>
            </a:r>
            <a:r>
              <a:rPr lang="es-ES" b="1" dirty="0" smtClean="0">
                <a:latin typeface="Times New Roman" pitchFamily="18" charset="0"/>
              </a:rPr>
              <a:t>B. “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Merced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a los dos errores capitales, el de la inmortalidad del alma y el de la santidad del domingo, Satanás prenderá a los hombres en sus redes.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Mientras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aquel forma la base del espiritismo, este crea un lazo de simpatía con Roma. </a:t>
            </a:r>
            <a:r>
              <a:rPr lang="es-ES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Los protestantes de los Estados Unidos serán los primeros en tender manos a través de un doble abismo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al espiritismo y al poder romano; y </a:t>
            </a:r>
            <a:r>
              <a:rPr lang="es-ES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bajo </a:t>
            </a:r>
            <a:r>
              <a:rPr lang="es-ES" b="1" dirty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la influencia de esta triple alianza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ese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país marchará en las huellas de Roma, pisoteando los derechos de la conciencia”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S" b="1" i="1" dirty="0" smtClean="0">
                <a:latin typeface="Times New Roman" pitchFamily="18" charset="0"/>
                <a:cs typeface="Times New Roman" pitchFamily="18" charset="0"/>
              </a:rPr>
              <a:t>El conflicto de los siglos,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p. 574).</a:t>
            </a:r>
            <a:endParaRPr lang="es-ES" b="1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5BB5D-BD02-443B-BB33-FFC774602284}" type="slidenum">
              <a:rPr lang="en-US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117600" indent="-1117600">
              <a:buFontTx/>
              <a:buAutoNum type="romanUcPeriod" startAt="3"/>
            </a:pPr>
            <a:r>
              <a:rPr lang="es-ES" sz="3200" dirty="0" smtClean="0">
                <a:latin typeface="Times New Roman" pitchFamily="18" charset="0"/>
              </a:rPr>
              <a:t>Ecumenismo: La </a:t>
            </a:r>
            <a:r>
              <a:rPr lang="es-ES" sz="3200" dirty="0" smtClean="0">
                <a:latin typeface="Times New Roman" pitchFamily="18" charset="0"/>
              </a:rPr>
              <a:t>madurez </a:t>
            </a:r>
            <a:r>
              <a:rPr lang="es-ES" sz="3200" dirty="0" smtClean="0">
                <a:latin typeface="Times New Roman" pitchFamily="18" charset="0"/>
              </a:rPr>
              <a:t/>
            </a:r>
            <a:br>
              <a:rPr lang="es-ES" sz="3200" dirty="0" smtClean="0">
                <a:latin typeface="Times New Roman" pitchFamily="18" charset="0"/>
              </a:rPr>
            </a:br>
            <a:r>
              <a:rPr lang="es-ES" sz="3200" dirty="0" smtClean="0">
                <a:latin typeface="Times New Roman" pitchFamily="18" charset="0"/>
              </a:rPr>
              <a:t>de </a:t>
            </a:r>
            <a:r>
              <a:rPr lang="es-ES" sz="3200" dirty="0">
                <a:latin typeface="Times New Roman" pitchFamily="18" charset="0"/>
              </a:rPr>
              <a:t>la </a:t>
            </a:r>
            <a:r>
              <a:rPr lang="es-ES" sz="3200" dirty="0" smtClean="0">
                <a:latin typeface="Times New Roman" pitchFamily="18" charset="0"/>
              </a:rPr>
              <a:t>Babilonia </a:t>
            </a:r>
            <a:r>
              <a:rPr lang="es-ES" sz="3200" dirty="0" smtClean="0">
                <a:latin typeface="Times New Roman" pitchFamily="18" charset="0"/>
              </a:rPr>
              <a:t>espiritual</a:t>
            </a:r>
            <a:endParaRPr lang="es-ES" sz="3200" dirty="0" smtClean="0">
              <a:latin typeface="Times New Roman" pitchFamily="18" charset="0"/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990600" lvl="1" indent="-533400"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C. </a:t>
            </a:r>
            <a:r>
              <a:rPr lang="es-ES" b="1" dirty="0" err="1" smtClean="0">
                <a:latin typeface="Times New Roman" pitchFamily="18" charset="0"/>
              </a:rPr>
              <a:t>Chuck</a:t>
            </a:r>
            <a:r>
              <a:rPr lang="es-ES" b="1" dirty="0" smtClean="0">
                <a:latin typeface="Times New Roman" pitchFamily="18" charset="0"/>
              </a:rPr>
              <a:t> </a:t>
            </a:r>
            <a:r>
              <a:rPr lang="es-ES" b="1" dirty="0" err="1" smtClean="0">
                <a:latin typeface="Times New Roman" pitchFamily="18" charset="0"/>
              </a:rPr>
              <a:t>Colson</a:t>
            </a:r>
            <a:r>
              <a:rPr lang="es-ES" b="1" dirty="0" smtClean="0">
                <a:latin typeface="Times New Roman" pitchFamily="18" charset="0"/>
              </a:rPr>
              <a:t>: “En verdad </a:t>
            </a:r>
            <a:r>
              <a:rPr lang="es-ES" b="1" dirty="0" smtClean="0">
                <a:solidFill>
                  <a:schemeClr val="accent6"/>
                </a:solidFill>
                <a:latin typeface="Times New Roman" pitchFamily="18" charset="0"/>
              </a:rPr>
              <a:t>el abismo entre los evangélicos y los católicos romanos abierto por la Reforma se está llenando. </a:t>
            </a:r>
            <a:r>
              <a:rPr lang="es-ES" b="1" dirty="0" smtClean="0">
                <a:latin typeface="Times New Roman" pitchFamily="18" charset="0"/>
              </a:rPr>
              <a:t>Hoy nos erguimos hombro con hombro como el bloque religioso más importante de los </a:t>
            </a:r>
            <a:r>
              <a:rPr lang="es-ES" b="1" dirty="0" smtClean="0">
                <a:latin typeface="Times New Roman" pitchFamily="18" charset="0"/>
              </a:rPr>
              <a:t>E.U.A.” </a:t>
            </a:r>
            <a:r>
              <a:rPr lang="es-ES" b="1" dirty="0" smtClean="0">
                <a:latin typeface="Times New Roman" pitchFamily="18" charset="0"/>
              </a:rPr>
              <a:t>(</a:t>
            </a:r>
            <a:r>
              <a:rPr lang="es-ES" b="1" i="1" dirty="0" smtClean="0">
                <a:latin typeface="Times New Roman" pitchFamily="18" charset="0"/>
              </a:rPr>
              <a:t>New York Times,</a:t>
            </a:r>
            <a:r>
              <a:rPr lang="es-ES" b="1" dirty="0">
                <a:latin typeface="Times New Roman" pitchFamily="18" charset="0"/>
              </a:rPr>
              <a:t> </a:t>
            </a:r>
            <a:r>
              <a:rPr lang="es-ES" b="1" dirty="0" smtClean="0">
                <a:latin typeface="Times New Roman" pitchFamily="18" charset="0"/>
              </a:rPr>
              <a:t>2 de marzo de 2000, citado por Lincoln </a:t>
            </a:r>
            <a:r>
              <a:rPr lang="es-ES" b="1" dirty="0" err="1" smtClean="0">
                <a:latin typeface="Times New Roman" pitchFamily="18" charset="0"/>
              </a:rPr>
              <a:t>Steed</a:t>
            </a:r>
            <a:r>
              <a:rPr lang="es-ES" b="1" dirty="0" smtClean="0">
                <a:latin typeface="Times New Roman" pitchFamily="18" charset="0"/>
              </a:rPr>
              <a:t> en </a:t>
            </a:r>
            <a:r>
              <a:rPr lang="es-ES" b="1" i="1" dirty="0" smtClean="0">
                <a:latin typeface="Times New Roman" pitchFamily="18" charset="0"/>
              </a:rPr>
              <a:t>Guía de estudio de la Biblia,</a:t>
            </a:r>
            <a:r>
              <a:rPr lang="es-ES" b="1" dirty="0" smtClean="0">
                <a:latin typeface="Times New Roman" pitchFamily="18" charset="0"/>
              </a:rPr>
              <a:t> Abril-Junio de 2002, Edición para maestros, p. 117 [en inglés]).</a:t>
            </a:r>
          </a:p>
          <a:p>
            <a:pPr marL="990600" lvl="1" indent="-533400">
              <a:buFont typeface="Wingdings" pitchFamily="2" charset="2"/>
              <a:buNone/>
            </a:pPr>
            <a:endParaRPr lang="es-ES" b="1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59DDF3-A3B3-44A6-9732-9361FD2C22C1}" type="slidenum">
              <a:rPr lang="en-US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latin typeface="Times New Roman" pitchFamily="18" charset="0"/>
              </a:rPr>
              <a:t>I.  Dominación </a:t>
            </a:r>
            <a:r>
              <a:rPr lang="es-ES" sz="3200" dirty="0" smtClean="0">
                <a:latin typeface="Times New Roman" pitchFamily="18" charset="0"/>
              </a:rPr>
              <a:t>estadounidense </a:t>
            </a:r>
            <a:r>
              <a:rPr lang="es-ES" sz="3200" dirty="0" smtClean="0">
                <a:latin typeface="Times New Roman" pitchFamily="18" charset="0"/>
              </a:rPr>
              <a:t>del Mundo</a:t>
            </a:r>
            <a:endParaRPr lang="es-ES" sz="4000" dirty="0" smtClean="0"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828800"/>
            <a:ext cx="3581400" cy="4708981"/>
          </a:xfrm>
        </p:spPr>
        <p:txBody>
          <a:bodyPr>
            <a:spAutoFit/>
          </a:bodyPr>
          <a:lstStyle/>
          <a:p>
            <a:pPr marL="609600" indent="-609600">
              <a:buClr>
                <a:srgbClr val="FFFFFF"/>
              </a:buClr>
              <a:buNone/>
            </a:pPr>
            <a:r>
              <a:rPr lang="es-ES" dirty="0" smtClean="0">
                <a:latin typeface="Times New Roman" pitchFamily="18" charset="0"/>
              </a:rPr>
              <a:t>	</a:t>
            </a:r>
            <a:r>
              <a:rPr lang="es-ES" sz="2800" dirty="0" smtClean="0">
                <a:latin typeface="Times New Roman" pitchFamily="18" charset="0"/>
              </a:rPr>
              <a:t>“Después vi otra bestia que subía de la tierra; y tenía dos cuernos semejantes a los de un cordero, pero hablaba como dragón”.</a:t>
            </a:r>
          </a:p>
          <a:p>
            <a:pPr marL="609600" indent="-609600" algn="r">
              <a:buClr>
                <a:srgbClr val="FFFFFF"/>
              </a:buClr>
              <a:buFont typeface="Arial" pitchFamily="34" charset="0"/>
              <a:buNone/>
            </a:pPr>
            <a:r>
              <a:rPr lang="es-ES" sz="2800" dirty="0" smtClean="0">
                <a:latin typeface="Times New Roman" pitchFamily="18" charset="0"/>
              </a:rPr>
              <a:t>Apocalipsis 13:11</a:t>
            </a:r>
          </a:p>
          <a:p>
            <a:pPr marL="609600" indent="-609600">
              <a:buClr>
                <a:srgbClr val="FFFFFF"/>
              </a:buClr>
            </a:pPr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145E9-02E2-4149-A573-83B4F8FBA3A2}" type="slidenum">
              <a:rPr lang="en-US"/>
              <a:pPr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l="13954" r="13488"/>
          <a:stretch>
            <a:fillRect/>
          </a:stretch>
        </p:blipFill>
        <p:spPr>
          <a:xfrm>
            <a:off x="4724400" y="1828800"/>
            <a:ext cx="3888681" cy="4019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117600" indent="-1117600">
              <a:buFontTx/>
              <a:buAutoNum type="romanUcPeriod" startAt="3"/>
            </a:pPr>
            <a:r>
              <a:rPr lang="es-ES" sz="3200" dirty="0" smtClean="0">
                <a:latin typeface="Times New Roman" pitchFamily="18" charset="0"/>
              </a:rPr>
              <a:t>Ecumenismo: La </a:t>
            </a:r>
            <a:r>
              <a:rPr lang="es-ES" sz="3200" dirty="0" smtClean="0">
                <a:latin typeface="Times New Roman" pitchFamily="18" charset="0"/>
              </a:rPr>
              <a:t>madurez </a:t>
            </a:r>
            <a:r>
              <a:rPr lang="es-ES" sz="3200" dirty="0" smtClean="0">
                <a:latin typeface="Times New Roman" pitchFamily="18" charset="0"/>
              </a:rPr>
              <a:t/>
            </a:r>
            <a:br>
              <a:rPr lang="es-ES" sz="3200" dirty="0" smtClean="0">
                <a:latin typeface="Times New Roman" pitchFamily="18" charset="0"/>
              </a:rPr>
            </a:br>
            <a:r>
              <a:rPr lang="es-ES" sz="3200" dirty="0" smtClean="0">
                <a:latin typeface="Times New Roman" pitchFamily="18" charset="0"/>
              </a:rPr>
              <a:t>de </a:t>
            </a:r>
            <a:r>
              <a:rPr lang="es-ES" sz="3200" dirty="0">
                <a:latin typeface="Times New Roman" pitchFamily="18" charset="0"/>
              </a:rPr>
              <a:t>la </a:t>
            </a:r>
            <a:r>
              <a:rPr lang="es-ES" sz="3200" dirty="0" smtClean="0">
                <a:latin typeface="Times New Roman" pitchFamily="18" charset="0"/>
              </a:rPr>
              <a:t>Babilonia </a:t>
            </a:r>
            <a:r>
              <a:rPr lang="es-ES" sz="3200" dirty="0" smtClean="0">
                <a:latin typeface="Times New Roman" pitchFamily="18" charset="0"/>
              </a:rPr>
              <a:t>espiritual</a:t>
            </a:r>
            <a:endParaRPr lang="es-ES" sz="3200" dirty="0" smtClean="0">
              <a:latin typeface="Times New Roman" pitchFamily="18" charset="0"/>
            </a:endParaRP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458200" cy="4525963"/>
          </a:xfrm>
        </p:spPr>
        <p:txBody>
          <a:bodyPr/>
          <a:lstStyle/>
          <a:p>
            <a:pPr marL="990600" lvl="1" indent="-533400">
              <a:buFont typeface="Wingdings" pitchFamily="2" charset="2"/>
              <a:buAutoNum type="alphaUcPeriod" startAt="4"/>
            </a:pPr>
            <a:r>
              <a:rPr lang="es-ES" b="1" dirty="0" smtClean="0">
                <a:latin typeface="Times New Roman" pitchFamily="18" charset="0"/>
              </a:rPr>
              <a:t>Pruebas instrumentales de que </a:t>
            </a:r>
          </a:p>
          <a:p>
            <a:pPr marL="990600" lvl="1" indent="-533400"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	la Reforma terminó. </a:t>
            </a:r>
          </a:p>
          <a:p>
            <a:pPr marL="990600" lvl="1" indent="-533400"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1. </a:t>
            </a:r>
            <a:r>
              <a:rPr lang="es-ES" b="1" i="1" dirty="0" smtClean="0">
                <a:latin typeface="Times New Roman" pitchFamily="18" charset="0"/>
              </a:rPr>
              <a:t>Evangélicos y Católicos Juntos</a:t>
            </a:r>
            <a:r>
              <a:rPr lang="es-ES" b="1" dirty="0" smtClean="0">
                <a:latin typeface="Times New Roman" pitchFamily="18" charset="0"/>
              </a:rPr>
              <a:t> (</a:t>
            </a:r>
            <a:r>
              <a:rPr lang="es-ES" b="1" dirty="0" err="1" smtClean="0">
                <a:latin typeface="Times New Roman" pitchFamily="18" charset="0"/>
              </a:rPr>
              <a:t>ECT</a:t>
            </a:r>
            <a:r>
              <a:rPr lang="es-ES" b="1" dirty="0" smtClean="0">
                <a:latin typeface="Times New Roman" pitchFamily="18" charset="0"/>
              </a:rPr>
              <a:t>),</a:t>
            </a:r>
          </a:p>
          <a:p>
            <a:pPr marL="990600" lvl="1" indent="-533400"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    1994.</a:t>
            </a:r>
          </a:p>
          <a:p>
            <a:pPr marL="990600" lvl="1" indent="-533400"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2. </a:t>
            </a:r>
            <a:r>
              <a:rPr lang="es-ES" b="1" i="1" dirty="0" smtClean="0">
                <a:latin typeface="Times New Roman" pitchFamily="18" charset="0"/>
              </a:rPr>
              <a:t>El Don de la Salvación</a:t>
            </a:r>
            <a:r>
              <a:rPr lang="es-ES" b="1" dirty="0" smtClean="0">
                <a:latin typeface="Times New Roman" pitchFamily="18" charset="0"/>
              </a:rPr>
              <a:t> (</a:t>
            </a:r>
            <a:r>
              <a:rPr lang="es-ES" b="1" dirty="0" err="1" smtClean="0">
                <a:latin typeface="Times New Roman" pitchFamily="18" charset="0"/>
              </a:rPr>
              <a:t>ECT</a:t>
            </a:r>
            <a:r>
              <a:rPr lang="es-ES" b="1" dirty="0" smtClean="0">
                <a:latin typeface="Times New Roman" pitchFamily="18" charset="0"/>
              </a:rPr>
              <a:t> II), 1998.		</a:t>
            </a:r>
          </a:p>
          <a:p>
            <a:pPr marL="990600" lvl="1" indent="-533400"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3. </a:t>
            </a:r>
            <a:r>
              <a:rPr lang="es-ES" b="1" i="1" dirty="0" smtClean="0">
                <a:latin typeface="Times New Roman" pitchFamily="18" charset="0"/>
              </a:rPr>
              <a:t>Declaración Conjunta Sobre la Doctrina de la </a:t>
            </a:r>
          </a:p>
          <a:p>
            <a:pPr marL="990600" lvl="1" indent="-533400">
              <a:buFont typeface="Wingdings" pitchFamily="2" charset="2"/>
              <a:buNone/>
            </a:pPr>
            <a:r>
              <a:rPr lang="es-ES" b="1" i="1" dirty="0" smtClean="0">
                <a:latin typeface="Times New Roman" pitchFamily="18" charset="0"/>
              </a:rPr>
              <a:t>	    Justificación</a:t>
            </a:r>
            <a:r>
              <a:rPr lang="es-ES" b="1" dirty="0" smtClean="0">
                <a:latin typeface="Times New Roman" pitchFamily="18" charset="0"/>
              </a:rPr>
              <a:t> (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Acuerdo </a:t>
            </a:r>
            <a:r>
              <a:rPr lang="es-ES" b="1" dirty="0" smtClean="0">
                <a:latin typeface="Times New Roman" pitchFamily="18" charset="0"/>
              </a:rPr>
              <a:t>Luterano-Católico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), 1999.</a:t>
            </a:r>
            <a:r>
              <a:rPr lang="es-ES" dirty="0" smtClean="0">
                <a:latin typeface="Times New Roman" pitchFamily="18" charset="0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4B93DC-46EB-4BFE-95EB-6DADB9E35D9F}" type="slidenum">
              <a:rPr lang="en-US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381000"/>
            <a:ext cx="4419600" cy="5745163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n-US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3600" b="1" i="1" dirty="0" smtClean="0">
                <a:latin typeface="Times New Roman" pitchFamily="18" charset="0"/>
              </a:rPr>
              <a:t>Roma, Dulce Hogar: Nuestro viaje al catolicismo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s-ES" sz="3600" b="1" i="1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Scott y Kimberly Hahn, 1993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FEE09B-9F08-41F0-A92F-E123FCBFCDAB}" type="slidenum">
              <a:rPr lang="en-US"/>
              <a:pPr/>
              <a:t>31</a:t>
            </a:fld>
            <a:endParaRPr lang="en-US"/>
          </a:p>
        </p:txBody>
      </p:sp>
      <p:pic>
        <p:nvPicPr>
          <p:cNvPr id="82947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18297" y="389402"/>
            <a:ext cx="6488781" cy="4637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533400"/>
            <a:ext cx="3810000" cy="5791200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n-US" b="1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</a:t>
            </a:r>
            <a:r>
              <a:rPr lang="es-ES" sz="3600" b="1" i="1" dirty="0" smtClean="0">
                <a:latin typeface="Times New Roman" pitchFamily="18" charset="0"/>
              </a:rPr>
              <a:t>Evangélico 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3600" b="1" i="1" dirty="0" smtClean="0">
                <a:latin typeface="Times New Roman" pitchFamily="18" charset="0"/>
              </a:rPr>
              <a:t>	</a:t>
            </a:r>
            <a:r>
              <a:rPr lang="es-ES" sz="3600" b="1" i="1" dirty="0" smtClean="0">
                <a:latin typeface="Times New Roman" pitchFamily="18" charset="0"/>
              </a:rPr>
              <a:t>no es suficiente</a:t>
            </a:r>
            <a:endParaRPr lang="es-ES" sz="3600" b="1" i="1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s-ES" b="1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Thomas Howard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s-ES" b="1" dirty="0" smtClean="0">
              <a:solidFill>
                <a:schemeClr val="hlink"/>
              </a:solidFill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 </a:t>
            </a:r>
            <a:endParaRPr lang="es-ES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8E80C-FAFB-407F-B356-E4E92EA15414}" type="slidenum">
              <a:rPr lang="en-US"/>
              <a:pPr/>
              <a:t>32</a:t>
            </a:fld>
            <a:endParaRPr lang="en-US"/>
          </a:p>
        </p:txBody>
      </p:sp>
      <p:pic>
        <p:nvPicPr>
          <p:cNvPr id="84995" name="Picture 4" descr="Evangelical is Not Enough, Thomas How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4378" y="389352"/>
            <a:ext cx="3108491" cy="504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reflection stA="50000" endPos="75000" dist="127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pPr marL="1117600" indent="-1117600"/>
            <a:r>
              <a:rPr lang="es-ES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IV. Exaltación del </a:t>
            </a:r>
            <a:r>
              <a:rPr lang="es-ES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domingo</a:t>
            </a:r>
            <a:r>
              <a:rPr lang="es-ES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Preparación para la </a:t>
            </a:r>
            <a:r>
              <a:rPr lang="es-ES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marca </a:t>
            </a:r>
            <a:r>
              <a:rPr lang="es-ES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de la </a:t>
            </a:r>
            <a:r>
              <a:rPr lang="es-ES" sz="3600" b="1" dirty="0" err="1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vestia</a:t>
            </a:r>
            <a:endParaRPr lang="es-ES" sz="36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A. </a:t>
            </a:r>
            <a:r>
              <a:rPr lang="es-ES" b="1" dirty="0" err="1" smtClean="0">
                <a:latin typeface="Times New Roman" pitchFamily="18" charset="0"/>
              </a:rPr>
              <a:t>Apoc</a:t>
            </a:r>
            <a:r>
              <a:rPr lang="es-ES" b="1" dirty="0" smtClean="0">
                <a:latin typeface="Times New Roman" pitchFamily="18" charset="0"/>
              </a:rPr>
              <a:t>. 13:14-17	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B. La marca de la bestia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involucrará la aplicación civil de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la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observancia del domingo.</a:t>
            </a:r>
            <a:r>
              <a:rPr lang="es-ES" b="1" dirty="0" smtClean="0">
                <a:latin typeface="Times New Roman" pitchFamily="18" charset="0"/>
              </a:rPr>
              <a:t> 	</a:t>
            </a:r>
          </a:p>
          <a:p>
            <a:pPr lvl="1">
              <a:lnSpc>
                <a:spcPct val="90000"/>
              </a:lnSpc>
              <a:buClr>
                <a:srgbClr val="558ED5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1. Nadie ha recibido la marca de la bestia, todavía.</a:t>
            </a:r>
          </a:p>
          <a:p>
            <a:pPr lvl="1">
              <a:lnSpc>
                <a:spcPct val="90000"/>
              </a:lnSpc>
              <a:buClr>
                <a:srgbClr val="558ED5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2. Pero la fase preliminar, exaltación del domingo, está en progreso (</a:t>
            </a:r>
            <a:r>
              <a:rPr lang="es-ES" b="1" i="1" dirty="0" smtClean="0">
                <a:latin typeface="Times New Roman" pitchFamily="18" charset="0"/>
              </a:rPr>
              <a:t>Ms</a:t>
            </a:r>
            <a:r>
              <a:rPr lang="es-ES" b="1" dirty="0" smtClean="0">
                <a:latin typeface="Times New Roman" pitchFamily="18" charset="0"/>
              </a:rPr>
              <a:t> 51, 1899, en </a:t>
            </a:r>
            <a:r>
              <a:rPr lang="es-ES" b="1" i="1" dirty="0" smtClean="0">
                <a:latin typeface="Times New Roman" pitchFamily="18" charset="0"/>
              </a:rPr>
              <a:t>El evangelismo,</a:t>
            </a:r>
            <a:r>
              <a:rPr lang="es-ES" b="1" dirty="0" smtClean="0">
                <a:latin typeface="Times New Roman" pitchFamily="18" charset="0"/>
              </a:rPr>
              <a:t> p. 174-175).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C. Marca de la Bestia dada en la: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    Frente: conformidad basada en creencia;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    Mano: conformidad sin creencia.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E9DB4-8695-4386-8B63-2789D5DD6573}" type="slidenum">
              <a:rPr lang="en-US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Apostolic Letter - Dies Domini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-42997" r="-42997"/>
          <a:stretch>
            <a:fillRect/>
          </a:stretch>
        </p:blipFill>
        <p:spPr>
          <a:xfrm>
            <a:off x="2514600" y="1295400"/>
            <a:ext cx="5943600" cy="4226101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4A461-7DE8-485C-B46A-5D34DCDB3D78}" type="slidenum">
              <a:rPr lang="en-US"/>
              <a:pPr/>
              <a:t>34</a:t>
            </a:fld>
            <a:endParaRPr lang="en-US"/>
          </a:p>
        </p:txBody>
      </p:sp>
      <p:sp>
        <p:nvSpPr>
          <p:cNvPr id="336899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388620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ctr" eaLnBrk="0" hangingPunct="0"/>
            <a:r>
              <a:rPr lang="es-ES" sz="36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Encíclica</a:t>
            </a:r>
          </a:p>
          <a:p>
            <a:pPr marL="342900" indent="-342900" algn="ctr" eaLnBrk="0" hangingPunct="0"/>
            <a:r>
              <a:rPr lang="es-ES" sz="4000" b="1" i="1" dirty="0" err="1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Dies</a:t>
            </a:r>
            <a:r>
              <a:rPr lang="es-ES" sz="4000" b="1" i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 </a:t>
            </a:r>
            <a:r>
              <a:rPr lang="es-ES" sz="4000" b="1" i="1" dirty="0" err="1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Domini</a:t>
            </a:r>
            <a:endParaRPr lang="es-ES" sz="4000" b="1" i="1" dirty="0" smtClean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 algn="ctr" eaLnBrk="0" hangingPunct="0"/>
            <a:r>
              <a:rPr lang="es-ES" sz="36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1998</a:t>
            </a:r>
          </a:p>
          <a:p>
            <a:pPr marL="342900" indent="-342900" eaLnBrk="0" hangingPunct="0"/>
            <a:endParaRPr lang="es-ES" sz="2400" b="1" dirty="0" smtClean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 eaLnBrk="0" hangingPunct="0"/>
            <a:endParaRPr lang="en-US" sz="24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Apostolic Letter - Dies Domini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-42997" r="-42997"/>
          <a:stretch>
            <a:fillRect/>
          </a:stretch>
        </p:blipFill>
        <p:spPr>
          <a:xfrm>
            <a:off x="3200400" y="1828800"/>
            <a:ext cx="5181600" cy="3684294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C7439-328A-4653-98D9-8DBEA42DAD58}" type="slidenum">
              <a:rPr lang="en-US"/>
              <a:pPr/>
              <a:t>35</a:t>
            </a:fld>
            <a:endParaRPr lang="en-US"/>
          </a:p>
        </p:txBody>
      </p:sp>
      <p:sp>
        <p:nvSpPr>
          <p:cNvPr id="411651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38862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0" hangingPunct="0"/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    Puntos principales: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El sábado es sagrado desde la Creación (pár. 15 cita a A. J. </a:t>
            </a:r>
            <a:r>
              <a:rPr lang="es-ES" sz="2400" b="1" dirty="0" err="1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Heschel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 sobre la </a:t>
            </a:r>
            <a:r>
              <a:rPr lang="es-ES" sz="24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“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arquitectura sacra” del tiempo).</a:t>
            </a:r>
          </a:p>
          <a:p>
            <a:pPr marL="342900" indent="-342900" eaLnBrk="0" hangingPunct="0"/>
            <a:endParaRPr lang="es-ES" sz="2400" b="1" dirty="0" smtClean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 eaLnBrk="0" hangingPunct="0"/>
            <a:endParaRPr lang="es-ES" sz="24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Apostolic Letter - Dies Domini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-42997" r="-42997"/>
          <a:stretch>
            <a:fillRect/>
          </a:stretch>
        </p:blipFill>
        <p:spPr>
          <a:xfrm>
            <a:off x="3124200" y="1371600"/>
            <a:ext cx="5722319" cy="4068763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0BAAA-A7C8-4D9A-B9F7-612B3ACA0D29}" type="slidenum">
              <a:rPr lang="en-US"/>
              <a:pPr/>
              <a:t>36</a:t>
            </a:fld>
            <a:endParaRPr lang="en-US"/>
          </a:p>
        </p:txBody>
      </p:sp>
      <p:sp>
        <p:nvSpPr>
          <p:cNvPr id="403459" name="Text Box 3"/>
          <p:cNvSpPr txBox="1">
            <a:spLocks noChangeArrowheads="1"/>
          </p:cNvSpPr>
          <p:nvPr/>
        </p:nvSpPr>
        <p:spPr bwMode="auto">
          <a:xfrm>
            <a:off x="152400" y="609600"/>
            <a:ext cx="38862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0" hangingPunct="0"/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Puntos principales: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El sábado es sagrado desde la Creación (pár. 15 cita a A. J. </a:t>
            </a:r>
            <a:r>
              <a:rPr lang="es-ES" sz="2400" b="1" dirty="0" err="1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Heschel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 sobre la </a:t>
            </a:r>
            <a:r>
              <a:rPr lang="es-ES" sz="24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“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arquitectura sacra” del tiempo).</a:t>
            </a:r>
          </a:p>
          <a:p>
            <a:pPr marL="342900" indent="-342900" eaLnBrk="0" hangingPunct="0"/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2.	El domingo es el sábado de la Nueva Alianza (pár. 13, 59). La Iglesia estaba “autorizad[a]” a “trasladar” el significado del sábado al domingo (pár. 63).</a:t>
            </a:r>
          </a:p>
          <a:p>
            <a:pPr marL="342900" indent="-342900" eaLnBrk="0" hangingPunct="0">
              <a:buFontTx/>
              <a:buAutoNum type="arabicPeriod"/>
            </a:pPr>
            <a:endParaRPr lang="es-ES" sz="2400" b="1" dirty="0" smtClean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 eaLnBrk="0" hangingPunct="0"/>
            <a:endParaRPr lang="es-ES" sz="2400" b="1" dirty="0" smtClean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 eaLnBrk="0" hangingPunct="0"/>
            <a:endParaRPr lang="es-ES" sz="24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Apostolic Letter - Dies Domini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 l="-42997" r="-42997"/>
          <a:stretch>
            <a:fillRect/>
          </a:stretch>
        </p:blipFill>
        <p:spPr>
          <a:xfrm>
            <a:off x="3657600" y="1295400"/>
            <a:ext cx="5486400" cy="3901017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ADD88-C20D-4C0B-A3E1-1E19A8169245}" type="slidenum">
              <a:rPr lang="en-US"/>
              <a:pPr/>
              <a:t>37</a:t>
            </a:fld>
            <a:endParaRPr lang="en-US"/>
          </a:p>
        </p:txBody>
      </p:sp>
      <p:sp>
        <p:nvSpPr>
          <p:cNvPr id="405507" name="Text Box 3"/>
          <p:cNvSpPr txBox="1">
            <a:spLocks noChangeArrowheads="1"/>
          </p:cNvSpPr>
          <p:nvPr/>
        </p:nvSpPr>
        <p:spPr bwMode="auto">
          <a:xfrm>
            <a:off x="152400" y="533400"/>
            <a:ext cx="40386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eaLnBrk="0" hangingPunct="0"/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Puntos principales:</a:t>
            </a:r>
          </a:p>
          <a:p>
            <a:pPr marL="342900" indent="-342900" eaLnBrk="0" hangingPunct="0">
              <a:buFontTx/>
              <a:buAutoNum type="arabicPeriod"/>
            </a:pP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El sábado es sagrado desde la Creación (</a:t>
            </a:r>
            <a:r>
              <a:rPr lang="es-ES" sz="1400" b="1" dirty="0" smtClean="0">
                <a:effectLst>
                  <a:outerShdw blurRad="38100" dist="38100" dir="2700000" algn="tl">
                    <a:srgbClr val="1F497D"/>
                  </a:outerShdw>
                </a:effectLst>
                <a:latin typeface="WP TypographicSymbols" pitchFamily="2" charset="0"/>
              </a:rPr>
              <a:t>§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15 cita a A. J. </a:t>
            </a:r>
            <a:r>
              <a:rPr lang="es-ES" sz="2400" b="1" dirty="0" err="1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Heschel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 sobre la </a:t>
            </a:r>
            <a:r>
              <a:rPr lang="es-ES" sz="24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“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arquitectura sacra” del tiempo).</a:t>
            </a:r>
          </a:p>
          <a:p>
            <a:pPr marL="342900" indent="-342900" eaLnBrk="0" hangingPunct="0">
              <a:buFontTx/>
              <a:buAutoNum type="arabicPeriod" startAt="2"/>
            </a:pP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El domingo es el sábado de la Nueva Alianza (</a:t>
            </a:r>
            <a:r>
              <a:rPr lang="es-ES" sz="1400" b="1" dirty="0" smtClean="0">
                <a:effectLst>
                  <a:outerShdw blurRad="38100" dist="38100" dir="2700000" algn="tl">
                    <a:srgbClr val="1F497D"/>
                  </a:outerShdw>
                </a:effectLst>
                <a:latin typeface="WP TypographicSymbols" pitchFamily="2" charset="0"/>
              </a:rPr>
              <a:t>§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13, </a:t>
            </a:r>
            <a:r>
              <a:rPr lang="es-ES" sz="1400" b="1" dirty="0" smtClean="0">
                <a:effectLst>
                  <a:outerShdw blurRad="38100" dist="38100" dir="2700000" algn="tl">
                    <a:srgbClr val="1F497D"/>
                  </a:outerShdw>
                </a:effectLst>
                <a:latin typeface="WP TypographicSymbols" pitchFamily="2" charset="0"/>
              </a:rPr>
              <a:t>§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59). La Iglesia está “autorizad[a]” a “trasladar” el “sentido” del sábado al domingo (</a:t>
            </a:r>
            <a:r>
              <a:rPr lang="es-ES" sz="1400" b="1" dirty="0">
                <a:effectLst>
                  <a:outerShdw blurRad="38100" dist="38100" dir="2700000" algn="tl">
                    <a:srgbClr val="1F497D"/>
                  </a:outerShdw>
                </a:effectLst>
                <a:latin typeface="WP TypographicSymbols" pitchFamily="2" charset="0"/>
              </a:rPr>
              <a:t>§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63).</a:t>
            </a:r>
          </a:p>
          <a:p>
            <a:pPr marL="342900" indent="-342900" eaLnBrk="0" hangingPunct="0">
              <a:buFontTx/>
              <a:buAutoNum type="arabicPeriod" startAt="2"/>
            </a:pP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La Iglesia aprueba </a:t>
            </a:r>
            <a:r>
              <a:rPr lang="es-ES" sz="24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la 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legislación dominical pasada, comenzando con la de Constantino en 321 (</a:t>
            </a:r>
            <a:r>
              <a:rPr lang="es-ES" sz="1400" b="1" dirty="0">
                <a:effectLst>
                  <a:outerShdw blurRad="38100" dist="38100" dir="2700000" algn="tl">
                    <a:srgbClr val="1F497D"/>
                  </a:outerShdw>
                </a:effectLst>
                <a:latin typeface="WP TypographicSymbols" pitchFamily="2" charset="0"/>
              </a:rPr>
              <a:t>§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64).</a:t>
            </a:r>
            <a:endParaRPr lang="es-ES" sz="24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Apostolic Letter - Dies Domini"/>
          <p:cNvPicPr>
            <a:picLocks noGrp="1" noChangeAspect="1" noChangeArrowheads="1"/>
          </p:cNvPicPr>
          <p:nvPr>
            <p:ph/>
          </p:nvPr>
        </p:nvPicPr>
        <p:blipFill>
          <a:blip r:embed="rId3"/>
          <a:srcRect/>
          <a:stretch>
            <a:fillRect/>
          </a:stretch>
        </p:blipFill>
        <p:spPr>
          <a:xfrm>
            <a:off x="5029200" y="1219200"/>
            <a:ext cx="3124200" cy="4132213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B3C6-F8F6-45C0-8915-6EC1C371D1D5}" type="slidenum">
              <a:rPr lang="en-US"/>
              <a:pPr/>
              <a:t>38</a:t>
            </a:fld>
            <a:endParaRPr lang="en-US"/>
          </a:p>
        </p:txBody>
      </p:sp>
      <p:sp>
        <p:nvSpPr>
          <p:cNvPr id="401411" name="Text Box 3"/>
          <p:cNvSpPr txBox="1">
            <a:spLocks noChangeArrowheads="1"/>
          </p:cNvSpPr>
          <p:nvPr/>
        </p:nvSpPr>
        <p:spPr bwMode="auto">
          <a:xfrm>
            <a:off x="0" y="685800"/>
            <a:ext cx="40386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0" hangingPunct="0"/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Puntos principales:</a:t>
            </a:r>
          </a:p>
          <a:p>
            <a:pPr marL="342900" indent="-342900" eaLnBrk="0" hangingPunct="0"/>
            <a:endParaRPr lang="es-ES" sz="2400" b="1" dirty="0" smtClean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 eaLnBrk="0" hangingPunct="0">
              <a:buFontTx/>
              <a:buAutoNum type="arabicPeriod" startAt="4"/>
            </a:pP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El “descanso dominical [es] un derecho del trabajador que el Estado debe garantizar</a:t>
            </a:r>
            <a:r>
              <a:rPr lang="es-ES" sz="24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” 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(</a:t>
            </a:r>
            <a:r>
              <a:rPr lang="es-ES" sz="1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§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66, nota 110, citando al Papa León XIII en </a:t>
            </a:r>
            <a:r>
              <a:rPr lang="es-ES" sz="2400" b="1" i="1" dirty="0" err="1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Rerum</a:t>
            </a:r>
            <a:r>
              <a:rPr lang="es-ES" sz="2400" b="1" i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 </a:t>
            </a:r>
            <a:r>
              <a:rPr lang="es-ES" sz="2400" b="1" i="1" dirty="0" err="1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Novarum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, 1891).</a:t>
            </a:r>
          </a:p>
          <a:p>
            <a:pPr marL="342900" indent="-342900" eaLnBrk="0" hangingPunct="0">
              <a:buFontTx/>
              <a:buAutoNum type="arabicPeriod" startAt="4"/>
            </a:pPr>
            <a:endParaRPr lang="es-ES" sz="2400" b="1" dirty="0" smtClean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marL="342900" indent="-342900" eaLnBrk="0" hangingPunct="0">
              <a:buFontTx/>
              <a:buAutoNum type="arabicPeriod" startAt="4"/>
            </a:pP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En “nuestro tiempo” que los cristianos “procuren que […] </a:t>
            </a:r>
            <a:r>
              <a:rPr lang="es-ES" sz="24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la 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legislación </a:t>
            </a:r>
            <a:r>
              <a:rPr lang="es-ES" sz="24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civil 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tenga en cuenta su deber de santificar </a:t>
            </a:r>
            <a:r>
              <a:rPr lang="es-ES" sz="24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el domingo” (</a:t>
            </a:r>
            <a:r>
              <a:rPr lang="es-ES" sz="14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§</a:t>
            </a:r>
            <a:r>
              <a:rPr lang="es-ES" sz="24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67</a:t>
            </a:r>
            <a:r>
              <a:rPr lang="es-ES" sz="24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).</a:t>
            </a:r>
          </a:p>
          <a:p>
            <a:pPr marL="342900" indent="-342900" eaLnBrk="0" hangingPunct="0">
              <a:buFontTx/>
              <a:buAutoNum type="arabicPeriod" startAt="4"/>
            </a:pPr>
            <a:endParaRPr lang="es-ES" sz="24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latin typeface="Times New Roman" pitchFamily="18" charset="0"/>
              </a:rPr>
              <a:t>2000, </a:t>
            </a:r>
            <a:r>
              <a:rPr lang="es-ES" sz="4000" b="1" i="1" dirty="0" err="1" smtClean="0">
                <a:latin typeface="Times New Roman" pitchFamily="18" charset="0"/>
              </a:rPr>
              <a:t>Dominus</a:t>
            </a:r>
            <a:r>
              <a:rPr lang="es-ES" sz="4000" b="1" i="1" dirty="0" smtClean="0">
                <a:latin typeface="Times New Roman" pitchFamily="18" charset="0"/>
              </a:rPr>
              <a:t> </a:t>
            </a:r>
            <a:r>
              <a:rPr lang="es-ES" sz="4000" b="1" i="1" dirty="0" err="1" smtClean="0">
                <a:latin typeface="Times New Roman" pitchFamily="18" charset="0"/>
              </a:rPr>
              <a:t>Iesus</a:t>
            </a:r>
            <a:endParaRPr lang="es-ES" sz="4000" b="1" i="1" dirty="0" smtClean="0">
              <a:latin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23E32-0E3C-432E-B037-D66CA041943D}" type="slidenum">
              <a:rPr lang="en-US"/>
              <a:pPr/>
              <a:t>39</a:t>
            </a:fld>
            <a:endParaRPr lang="en-US"/>
          </a:p>
        </p:txBody>
      </p:sp>
      <p:pic>
        <p:nvPicPr>
          <p:cNvPr id="99333" name="Picture 6" descr="002412_id24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1650" y="1085850"/>
            <a:ext cx="5562600" cy="3707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6261" name="Text Box 5"/>
          <p:cNvSpPr txBox="1">
            <a:spLocks noChangeArrowheads="1"/>
          </p:cNvSpPr>
          <p:nvPr/>
        </p:nvSpPr>
        <p:spPr bwMode="auto">
          <a:xfrm>
            <a:off x="228600" y="5130800"/>
            <a:ext cx="89154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s-ES" sz="2800" b="1" dirty="0" smtClean="0"/>
              <a:t>Los protestantes y </a:t>
            </a:r>
            <a:r>
              <a:rPr lang="es-ES" sz="2800" b="1" dirty="0"/>
              <a:t>otras </a:t>
            </a:r>
            <a:r>
              <a:rPr lang="es-ES" sz="2800" b="1" dirty="0" smtClean="0"/>
              <a:t>denominaciones cristianas no son verdaderas “iglesias” sino </a:t>
            </a:r>
            <a:r>
              <a:rPr lang="es-ES" sz="2800" b="1" smtClean="0"/>
              <a:t>meras </a:t>
            </a:r>
            <a:r>
              <a:rPr lang="es-ES" sz="2800" b="1" smtClean="0"/>
              <a:t>“comunidades </a:t>
            </a:r>
            <a:r>
              <a:rPr lang="es-ES" sz="2800" b="1" dirty="0" smtClean="0"/>
              <a:t>eclesiales” porque </a:t>
            </a:r>
            <a:r>
              <a:rPr lang="es-ES" sz="2800" b="1" i="1" dirty="0" smtClean="0"/>
              <a:t>ellas no tienen los “medios de salvación”.</a:t>
            </a:r>
            <a:r>
              <a:rPr lang="es-ES" dirty="0" smtClean="0"/>
              <a:t>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3352800"/>
            <a:ext cx="1778000" cy="1333500"/>
          </a:xfrm>
          <a:prstGeom prst="rect">
            <a:avLst/>
          </a:prstGeom>
          <a:noFill/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dist="50800" dir="2700000" algn="tl" rotWithShape="0">
              <a:srgbClr val="808080">
                <a:alpha val="39999"/>
              </a:srgbClr>
            </a:outerShdw>
          </a:effectLst>
        </p:spPr>
      </p:pic>
      <p:sp>
        <p:nvSpPr>
          <p:cNvPr id="1720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s-ES" sz="3600" dirty="0" smtClean="0">
                <a:latin typeface="Times New Roman" pitchFamily="18" charset="0"/>
              </a:rPr>
              <a:t>Estados Unidos </a:t>
            </a:r>
            <a:r>
              <a:rPr lang="es-ES" sz="3600" dirty="0">
                <a:latin typeface="Times New Roman" pitchFamily="18" charset="0"/>
              </a:rPr>
              <a:t>d</a:t>
            </a:r>
            <a:r>
              <a:rPr lang="es-ES" sz="3600" dirty="0" smtClean="0">
                <a:latin typeface="Times New Roman" pitchFamily="18" charset="0"/>
              </a:rPr>
              <a:t>ominante</a:t>
            </a:r>
            <a:endParaRPr lang="es-ES" sz="3600" dirty="0" smtClean="0">
              <a:latin typeface="Times New Roman" pitchFamily="18" charset="0"/>
            </a:endParaRPr>
          </a:p>
        </p:txBody>
      </p:sp>
      <p:sp>
        <p:nvSpPr>
          <p:cNvPr id="172035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534400" cy="5004447"/>
          </a:xfrm>
        </p:spPr>
        <p:txBody>
          <a:bodyPr>
            <a:spAutoFit/>
          </a:bodyPr>
          <a:lstStyle/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A.  Apocalipsis 13:11	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	1. “Después vi” = cómo la </a:t>
            </a:r>
            <a:r>
              <a:rPr lang="es-ES" sz="2800" b="1" dirty="0" smtClean="0">
                <a:latin typeface="Times New Roman" pitchFamily="18" charset="0"/>
              </a:rPr>
              <a:t>be</a:t>
            </a:r>
            <a:r>
              <a:rPr lang="es-ES" sz="2800" b="1" dirty="0" smtClean="0">
                <a:latin typeface="Times New Roman" pitchFamily="18" charset="0"/>
              </a:rPr>
              <a:t>stia </a:t>
            </a:r>
            <a:r>
              <a:rPr lang="es-ES" sz="2800" b="1" dirty="0" smtClean="0">
                <a:latin typeface="Times New Roman" pitchFamily="18" charset="0"/>
              </a:rPr>
              <a:t>del </a:t>
            </a:r>
            <a:r>
              <a:rPr lang="es-ES" sz="2800" b="1" dirty="0" smtClean="0">
                <a:latin typeface="Times New Roman" pitchFamily="18" charset="0"/>
              </a:rPr>
              <a:t>mar </a:t>
            </a:r>
            <a:r>
              <a:rPr lang="es-ES" sz="2800" b="1" dirty="0" smtClean="0">
                <a:latin typeface="Times New Roman" pitchFamily="18" charset="0"/>
              </a:rPr>
              <a:t>fue herida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	2. “Otra bestia” = Bestia de la Tierra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	3. Cuernos = forma de gobierno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	4. Semejante a un cordero = semejante a Cristo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	5. Dos Cuernos = 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		a. Libertad civil (democracia)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		b. Libertad religiosa (separación de iglesia y del estado).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62D454-23B0-4A2B-AEB9-F8705F344B71}" type="slidenum">
              <a:rPr lang="en-US"/>
              <a:pPr/>
              <a:t>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2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2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2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2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2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20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2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20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0"/>
            <a:ext cx="8229600" cy="838200"/>
          </a:xfrm>
        </p:spPr>
        <p:txBody>
          <a:bodyPr>
            <a:noAutofit/>
          </a:bodyPr>
          <a:lstStyle/>
          <a:p>
            <a:r>
              <a:rPr lang="es-ES" sz="3200" b="1" dirty="0" smtClean="0">
                <a:latin typeface="Times New Roman" pitchFamily="18" charset="0"/>
              </a:rPr>
              <a:t>12 de setiembre de 2006, </a:t>
            </a:r>
            <a:r>
              <a:rPr lang="es-ES" sz="3200" b="1" dirty="0" smtClean="0">
                <a:latin typeface="Times New Roman" pitchFamily="18" charset="0"/>
              </a:rPr>
              <a:t>discurso </a:t>
            </a:r>
            <a:r>
              <a:rPr lang="es-ES" sz="3200" b="1" dirty="0" smtClean="0">
                <a:latin typeface="Times New Roman" pitchFamily="18" charset="0"/>
              </a:rPr>
              <a:t>en la Universidad de </a:t>
            </a:r>
            <a:r>
              <a:rPr lang="es-ES" sz="3200" b="1" dirty="0">
                <a:latin typeface="Times New Roman" pitchFamily="18" charset="0"/>
              </a:rPr>
              <a:t>R</a:t>
            </a:r>
            <a:r>
              <a:rPr lang="es-ES" sz="3200" b="1" dirty="0" smtClean="0">
                <a:latin typeface="Times New Roman" pitchFamily="18" charset="0"/>
              </a:rPr>
              <a:t>atisbona</a:t>
            </a:r>
            <a:endParaRPr lang="es-ES" sz="3200" b="1" i="1" dirty="0" smtClean="0">
              <a:latin typeface="Times New Roman" pitchFamily="18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D29D12CD-5943-4CA5-B777-713526E02452}" type="slidenum">
              <a:rPr lang="en-US" sz="1200">
                <a:solidFill>
                  <a:srgbClr val="FFFFFF"/>
                </a:solidFill>
              </a:rPr>
              <a:pPr algn="r"/>
              <a:t>40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99333" name="Picture 6" descr="002412_id24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71650" y="1085850"/>
            <a:ext cx="5562600" cy="3707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228600" y="5130800"/>
            <a:ext cx="868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2400" b="1" dirty="0" smtClean="0"/>
              <a:t>Benedicto XVI </a:t>
            </a:r>
            <a:r>
              <a:rPr lang="es-ES" sz="2400" b="1" dirty="0"/>
              <a:t>citó un </a:t>
            </a:r>
            <a:r>
              <a:rPr lang="es-ES" sz="2400" b="1" dirty="0" smtClean="0"/>
              <a:t>diálogo histórico (</a:t>
            </a:r>
            <a:r>
              <a:rPr lang="es-ES" sz="2400" b="1" dirty="0" err="1" smtClean="0"/>
              <a:t>ca</a:t>
            </a:r>
            <a:r>
              <a:rPr lang="es-ES" sz="2400" b="1" dirty="0" smtClean="0"/>
              <a:t>. 1391) entre </a:t>
            </a:r>
            <a:r>
              <a:rPr lang="es-ES" sz="2400" b="1" dirty="0"/>
              <a:t>el </a:t>
            </a:r>
            <a:r>
              <a:rPr lang="es-ES" sz="2400" b="1" dirty="0" smtClean="0"/>
              <a:t>emperador bizantino Manuel II Paleólogo y </a:t>
            </a:r>
            <a:r>
              <a:rPr lang="es-ES" sz="2400" b="1" dirty="0"/>
              <a:t>un </a:t>
            </a:r>
            <a:r>
              <a:rPr lang="es-ES" sz="2400" b="1" dirty="0" smtClean="0"/>
              <a:t>persa educado, sobre el tema del cristianismo y el islam y la verdad de ambos.</a:t>
            </a:r>
            <a:r>
              <a:rPr lang="es-ES" b="1" dirty="0" smtClean="0"/>
              <a:t> </a:t>
            </a:r>
            <a:endParaRPr lang="es-E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0"/>
            <a:ext cx="8229600" cy="1219200"/>
          </a:xfrm>
        </p:spPr>
        <p:txBody>
          <a:bodyPr>
            <a:noAutofit/>
          </a:bodyPr>
          <a:lstStyle/>
          <a:p>
            <a:r>
              <a:rPr lang="es-ES" sz="3600" b="1" dirty="0" smtClean="0">
                <a:latin typeface="Times New Roman" pitchFamily="18" charset="0"/>
              </a:rPr>
              <a:t>12 de setiembre de 2006, discurso en la Universidad de Ratisbona</a:t>
            </a:r>
            <a:endParaRPr lang="es-ES" sz="3600" b="1" i="1" dirty="0" smtClean="0">
              <a:latin typeface="Times New Roman" pitchFamily="18" charset="0"/>
            </a:endParaRP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DDC0FC1C-4BB7-4297-B911-DA211052C412}" type="slidenum">
              <a:rPr lang="en-US" sz="1200">
                <a:solidFill>
                  <a:srgbClr val="FFFFFF"/>
                </a:solidFill>
              </a:rPr>
              <a:pPr algn="r"/>
              <a:t>41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99333" name="Picture 6" descr="002412_id24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371600"/>
            <a:ext cx="5562600" cy="3707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228600" y="5130800"/>
            <a:ext cx="8686800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2400" b="1" dirty="0" smtClean="0"/>
              <a:t>Por medio de este diálogo, el Papa afirmó que “la </a:t>
            </a:r>
            <a:r>
              <a:rPr lang="es-ES" sz="2400" b="1" dirty="0"/>
              <a:t>difusión de la fe mediante la violencia es algo insensato” </a:t>
            </a:r>
            <a:r>
              <a:rPr lang="es-ES" sz="2400" b="1" dirty="0" smtClean="0"/>
              <a:t>y que</a:t>
            </a:r>
            <a:r>
              <a:rPr lang="es-ES" sz="2400" dirty="0" smtClean="0"/>
              <a:t> </a:t>
            </a:r>
            <a:r>
              <a:rPr lang="es-ES" sz="2400" b="1" dirty="0" smtClean="0"/>
              <a:t>“no </a:t>
            </a:r>
            <a:r>
              <a:rPr lang="es-ES" sz="2400" b="1" dirty="0"/>
              <a:t>actuar según la </a:t>
            </a:r>
            <a:r>
              <a:rPr lang="es-ES" sz="2400" b="1" dirty="0" smtClean="0"/>
              <a:t>razón es </a:t>
            </a:r>
            <a:r>
              <a:rPr lang="es-ES" sz="2400" b="1" dirty="0"/>
              <a:t>contrario a la naturaleza de Dios”.</a:t>
            </a:r>
            <a:r>
              <a:rPr lang="es-ES" b="1" dirty="0" smtClean="0"/>
              <a:t>                                              </a:t>
            </a:r>
            <a:r>
              <a:rPr lang="es-ES" sz="1600" b="1" i="1" dirty="0" smtClean="0"/>
              <a:t>Discurso del Papa en Ratisbona (texto completo)</a:t>
            </a:r>
            <a:r>
              <a:rPr lang="es-ES" sz="1600" b="1" dirty="0" smtClean="0"/>
              <a:t>  </a:t>
            </a:r>
            <a:r>
              <a:rPr lang="es-ES" sz="1400" b="1" dirty="0" smtClean="0">
                <a:hlinkClick r:id="rId4"/>
              </a:rPr>
              <a:t>http</a:t>
            </a:r>
            <a:r>
              <a:rPr lang="es-ES" sz="1400" b="1" dirty="0">
                <a:hlinkClick r:id="rId4"/>
              </a:rPr>
              <a:t>://w2.vatican.va/content/benedict-xvi/es/speeches/2006/september/documents/hf_ben-xvi_spe_20060912_university-regensburg.html#_</a:t>
            </a:r>
            <a:r>
              <a:rPr lang="es-ES" sz="1400" b="1" dirty="0" smtClean="0">
                <a:hlinkClick r:id="rId4"/>
              </a:rPr>
              <a:t>ftnref5/</a:t>
            </a:r>
            <a:r>
              <a:rPr lang="es-ES" sz="1400" b="1" dirty="0" smtClean="0"/>
              <a:t>.</a:t>
            </a:r>
            <a:endParaRPr lang="es-E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dirty="0" smtClean="0">
                <a:latin typeface="Garamond" pitchFamily="18" charset="0"/>
              </a:rPr>
              <a:t>12 de setiembre de 2006, discurso en la </a:t>
            </a:r>
            <a:br>
              <a:rPr lang="es-ES" sz="3600" b="1" dirty="0" smtClean="0">
                <a:latin typeface="Garamond" pitchFamily="18" charset="0"/>
              </a:rPr>
            </a:br>
            <a:r>
              <a:rPr lang="es-ES" sz="3600" b="1" dirty="0" smtClean="0">
                <a:latin typeface="Garamond" pitchFamily="18" charset="0"/>
              </a:rPr>
              <a:t>Universidad de Ratisbona</a:t>
            </a:r>
          </a:p>
        </p:txBody>
      </p:sp>
      <p:sp>
        <p:nvSpPr>
          <p:cNvPr id="17920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s-ES" b="1" dirty="0">
                <a:solidFill>
                  <a:schemeClr val="tx1"/>
                </a:solidFill>
                <a:latin typeface="Garamond" pitchFamily="18" charset="0"/>
              </a:rPr>
              <a:t>La </a:t>
            </a:r>
            <a:r>
              <a:rPr lang="es-ES" b="1" dirty="0" smtClean="0">
                <a:solidFill>
                  <a:schemeClr val="tx1"/>
                </a:solidFill>
                <a:latin typeface="Garamond" pitchFamily="18" charset="0"/>
              </a:rPr>
              <a:t>referencia del Papa a </a:t>
            </a:r>
            <a:r>
              <a:rPr lang="es-ES" b="1" dirty="0">
                <a:solidFill>
                  <a:schemeClr val="tx1"/>
                </a:solidFill>
                <a:latin typeface="Garamond" pitchFamily="18" charset="0"/>
              </a:rPr>
              <a:t>la </a:t>
            </a:r>
            <a:r>
              <a:rPr lang="es-ES" b="1" dirty="0" smtClean="0">
                <a:solidFill>
                  <a:schemeClr val="tx1"/>
                </a:solidFill>
                <a:latin typeface="Garamond" pitchFamily="18" charset="0"/>
              </a:rPr>
              <a:t>yihad islámica </a:t>
            </a:r>
            <a:r>
              <a:rPr lang="es-ES" b="1" dirty="0">
                <a:solidFill>
                  <a:schemeClr val="tx1"/>
                </a:solidFill>
                <a:latin typeface="Garamond" pitchFamily="18" charset="0"/>
              </a:rPr>
              <a:t>provocó </a:t>
            </a:r>
            <a:r>
              <a:rPr lang="es-ES" b="1" dirty="0" smtClean="0">
                <a:solidFill>
                  <a:schemeClr val="tx1"/>
                </a:solidFill>
                <a:latin typeface="Garamond" pitchFamily="18" charset="0"/>
              </a:rPr>
              <a:t>controversia instantánea internacional, que a su vez llevó al diálogo directo inmediato entre musulmanes </a:t>
            </a:r>
            <a:r>
              <a:rPr lang="es-ES" b="1" dirty="0">
                <a:solidFill>
                  <a:schemeClr val="tx1"/>
                </a:solidFill>
                <a:latin typeface="Garamond" pitchFamily="18" charset="0"/>
              </a:rPr>
              <a:t>y </a:t>
            </a:r>
            <a:r>
              <a:rPr lang="es-ES" b="1" dirty="0" smtClean="0">
                <a:solidFill>
                  <a:schemeClr val="tx1"/>
                </a:solidFill>
                <a:latin typeface="Garamond" pitchFamily="18" charset="0"/>
              </a:rPr>
              <a:t>católicos romanos y a un nuevo grado de entendimiento entre ellos.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s-ES" b="1" dirty="0" smtClean="0">
                <a:solidFill>
                  <a:schemeClr val="tx1"/>
                </a:solidFill>
                <a:latin typeface="Garamond" pitchFamily="18" charset="0"/>
              </a:rPr>
              <a:t>Pero </a:t>
            </a:r>
            <a:r>
              <a:rPr lang="es-ES" b="1" dirty="0">
                <a:solidFill>
                  <a:schemeClr val="tx1"/>
                </a:solidFill>
                <a:latin typeface="Garamond" pitchFamily="18" charset="0"/>
              </a:rPr>
              <a:t>tal </a:t>
            </a:r>
            <a:r>
              <a:rPr lang="es-ES" b="1" dirty="0" smtClean="0">
                <a:solidFill>
                  <a:schemeClr val="tx1"/>
                </a:solidFill>
                <a:latin typeface="Garamond" pitchFamily="18" charset="0"/>
              </a:rPr>
              <a:t>antagonismo deliberado, ¿fue sólo un medio </a:t>
            </a:r>
            <a:r>
              <a:rPr lang="es-ES" b="1" dirty="0">
                <a:solidFill>
                  <a:schemeClr val="tx1"/>
                </a:solidFill>
                <a:latin typeface="Garamond" pitchFamily="18" charset="0"/>
              </a:rPr>
              <a:t>para el </a:t>
            </a:r>
            <a:r>
              <a:rPr lang="es-ES" b="1" dirty="0" smtClean="0">
                <a:solidFill>
                  <a:schemeClr val="tx1"/>
                </a:solidFill>
                <a:latin typeface="Garamond" pitchFamily="18" charset="0"/>
              </a:rPr>
              <a:t>diálogo musulmán-católico? Pienso que fue una cortina de humo para desviar la atención del mundo del resto del discurso.</a:t>
            </a:r>
            <a:endParaRPr lang="es-ES" dirty="0" smtClean="0"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dirty="0" smtClean="0">
                <a:latin typeface="Garamond" pitchFamily="18" charset="0"/>
              </a:rPr>
              <a:t>El Discurso en Ratisbona:</a:t>
            </a:r>
            <a:br>
              <a:rPr lang="es-ES" sz="3600" b="1" dirty="0" smtClean="0">
                <a:latin typeface="Garamond" pitchFamily="18" charset="0"/>
              </a:rPr>
            </a:br>
            <a:r>
              <a:rPr lang="es-ES" sz="3600" b="1" dirty="0" smtClean="0">
                <a:latin typeface="Garamond" pitchFamily="18" charset="0"/>
              </a:rPr>
              <a:t>El </a:t>
            </a:r>
            <a:r>
              <a:rPr lang="es-ES" sz="3600" b="1" dirty="0" smtClean="0">
                <a:latin typeface="Garamond" pitchFamily="18" charset="0"/>
              </a:rPr>
              <a:t>resto </a:t>
            </a:r>
            <a:r>
              <a:rPr lang="es-ES" sz="3600" b="1" dirty="0" smtClean="0">
                <a:latin typeface="Garamond" pitchFamily="18" charset="0"/>
              </a:rPr>
              <a:t>de la </a:t>
            </a:r>
            <a:r>
              <a:rPr lang="es-ES" sz="3600" b="1" dirty="0" smtClean="0">
                <a:latin typeface="Garamond" pitchFamily="18" charset="0"/>
              </a:rPr>
              <a:t>historia</a:t>
            </a:r>
            <a:endParaRPr lang="es-ES" sz="3600" b="1" dirty="0" smtClean="0">
              <a:latin typeface="Garamond" pitchFamily="18" charset="0"/>
            </a:endParaRPr>
          </a:p>
        </p:txBody>
      </p:sp>
      <p:sp>
        <p:nvSpPr>
          <p:cNvPr id="18227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s-ES" b="1" dirty="0" smtClean="0">
                <a:latin typeface="Garamond" pitchFamily="18" charset="0"/>
              </a:rPr>
              <a:t>El Papa pasó a argumentar que la </a:t>
            </a:r>
            <a:r>
              <a:rPr lang="es-ES" b="1" i="1" dirty="0" smtClean="0">
                <a:solidFill>
                  <a:srgbClr val="FFC000"/>
                </a:solidFill>
                <a:latin typeface="Garamond" pitchFamily="18" charset="0"/>
              </a:rPr>
              <a:t>fe</a:t>
            </a:r>
            <a:r>
              <a:rPr lang="es-ES" b="1" dirty="0" smtClean="0">
                <a:solidFill>
                  <a:srgbClr val="FFC000"/>
                </a:solidFill>
                <a:latin typeface="Garamond" pitchFamily="18" charset="0"/>
              </a:rPr>
              <a:t> bíblica </a:t>
            </a:r>
            <a:r>
              <a:rPr lang="es-ES" b="1" dirty="0" smtClean="0">
                <a:latin typeface="Garamond" pitchFamily="18" charset="0"/>
              </a:rPr>
              <a:t>debe ser moderada por la unión con la </a:t>
            </a:r>
            <a:r>
              <a:rPr lang="es-ES" b="1" i="1" dirty="0" smtClean="0">
                <a:solidFill>
                  <a:srgbClr val="FFC000"/>
                </a:solidFill>
                <a:latin typeface="Garamond" pitchFamily="18" charset="0"/>
              </a:rPr>
              <a:t>razón</a:t>
            </a:r>
            <a:r>
              <a:rPr lang="es-ES" b="1" dirty="0" smtClean="0">
                <a:solidFill>
                  <a:srgbClr val="FFC000"/>
                </a:solidFill>
                <a:latin typeface="Garamond" pitchFamily="18" charset="0"/>
              </a:rPr>
              <a:t> filosófica griega </a:t>
            </a:r>
            <a:r>
              <a:rPr lang="es-ES" b="1" dirty="0" smtClean="0">
                <a:latin typeface="Garamond" pitchFamily="18" charset="0"/>
              </a:rPr>
              <a:t>para mantener </a:t>
            </a:r>
            <a:r>
              <a:rPr lang="es-ES" b="1" dirty="0">
                <a:latin typeface="Garamond" pitchFamily="18" charset="0"/>
              </a:rPr>
              <a:t>un </a:t>
            </a:r>
            <a:r>
              <a:rPr lang="es-ES" b="1" dirty="0" smtClean="0">
                <a:latin typeface="Garamond" pitchFamily="18" charset="0"/>
              </a:rPr>
              <a:t>cristianismo equilibrado.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s-ES" b="1" dirty="0" smtClean="0">
                <a:latin typeface="Garamond" pitchFamily="18" charset="0"/>
              </a:rPr>
              <a:t>[Esta unión es necesaria para la</a:t>
            </a:r>
            <a:r>
              <a:rPr lang="es-ES" b="1" dirty="0">
                <a:latin typeface="Garamond" pitchFamily="18" charset="0"/>
              </a:rPr>
              <a:t> </a:t>
            </a:r>
            <a:r>
              <a:rPr lang="es-ES" b="1" dirty="0" smtClean="0">
                <a:latin typeface="Garamond" pitchFamily="18" charset="0"/>
              </a:rPr>
              <a:t>teología católica romana porque la </a:t>
            </a:r>
            <a:r>
              <a:rPr lang="es-ES" b="1" dirty="0" smtClean="0">
                <a:solidFill>
                  <a:srgbClr val="FFC000"/>
                </a:solidFill>
                <a:latin typeface="Garamond" pitchFamily="18" charset="0"/>
              </a:rPr>
              <a:t>inmortalidad del alma</a:t>
            </a:r>
            <a:r>
              <a:rPr lang="es-ES" b="1" dirty="0" smtClean="0">
                <a:latin typeface="Garamond" pitchFamily="18" charset="0"/>
              </a:rPr>
              <a:t> y muchos conceptos relacionados no se los puede sostener sólo desde la Escritura. Estos conceptos fueron importados </a:t>
            </a:r>
            <a:r>
              <a:rPr lang="es-ES" b="1" dirty="0">
                <a:latin typeface="Garamond" pitchFamily="18" charset="0"/>
              </a:rPr>
              <a:t>al </a:t>
            </a:r>
            <a:r>
              <a:rPr lang="es-ES" b="1" dirty="0" smtClean="0">
                <a:latin typeface="Garamond" pitchFamily="18" charset="0"/>
              </a:rPr>
              <a:t>cristianismo </a:t>
            </a:r>
            <a:r>
              <a:rPr lang="es-ES" b="1" dirty="0" err="1" smtClean="0">
                <a:latin typeface="Garamond" pitchFamily="18" charset="0"/>
              </a:rPr>
              <a:t>posapostólico</a:t>
            </a:r>
            <a:r>
              <a:rPr lang="es-ES" b="1" dirty="0" smtClean="0">
                <a:latin typeface="Garamond" pitchFamily="18" charset="0"/>
              </a:rPr>
              <a:t> </a:t>
            </a:r>
            <a:r>
              <a:rPr lang="es-ES" b="1" dirty="0" smtClean="0">
                <a:latin typeface="Garamond" pitchFamily="18" charset="0"/>
              </a:rPr>
              <a:t>y </a:t>
            </a:r>
            <a:r>
              <a:rPr lang="es-ES" b="1" dirty="0">
                <a:latin typeface="Garamond" pitchFamily="18" charset="0"/>
              </a:rPr>
              <a:t>medieval </a:t>
            </a:r>
            <a:r>
              <a:rPr lang="es-ES" b="1" dirty="0" smtClean="0">
                <a:latin typeface="Garamond" pitchFamily="18" charset="0"/>
              </a:rPr>
              <a:t>de la </a:t>
            </a:r>
            <a:r>
              <a:rPr lang="es-ES" b="1" dirty="0" smtClean="0">
                <a:solidFill>
                  <a:srgbClr val="FFC000"/>
                </a:solidFill>
                <a:latin typeface="Garamond" pitchFamily="18" charset="0"/>
              </a:rPr>
              <a:t>filosofía griega].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</a:rPr>
              <a:t> </a:t>
            </a:r>
            <a:endParaRPr lang="es-ES" dirty="0" smtClean="0">
              <a:solidFill>
                <a:srgbClr val="FFC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dirty="0" smtClean="0">
                <a:latin typeface="Garamond" pitchFamily="18" charset="0"/>
              </a:rPr>
              <a:t>El Discurso en Ratisbona:</a:t>
            </a:r>
            <a:br>
              <a:rPr lang="es-ES" sz="3600" b="1" dirty="0" smtClean="0">
                <a:latin typeface="Garamond" pitchFamily="18" charset="0"/>
              </a:rPr>
            </a:br>
            <a:r>
              <a:rPr lang="es-ES" sz="3600" b="1" dirty="0" smtClean="0">
                <a:latin typeface="Garamond" pitchFamily="18" charset="0"/>
              </a:rPr>
              <a:t>El </a:t>
            </a:r>
            <a:r>
              <a:rPr lang="es-ES" sz="3600" b="1" dirty="0" smtClean="0">
                <a:latin typeface="Garamond" pitchFamily="18" charset="0"/>
              </a:rPr>
              <a:t>resto </a:t>
            </a:r>
            <a:r>
              <a:rPr lang="es-ES" sz="3600" b="1" dirty="0" smtClean="0">
                <a:latin typeface="Garamond" pitchFamily="18" charset="0"/>
              </a:rPr>
              <a:t>de la </a:t>
            </a:r>
            <a:r>
              <a:rPr lang="es-ES" sz="3600" b="1" dirty="0" smtClean="0">
                <a:latin typeface="Garamond" pitchFamily="18" charset="0"/>
              </a:rPr>
              <a:t>historia</a:t>
            </a:r>
            <a:endParaRPr lang="es-ES" sz="3600" b="1" dirty="0" smtClean="0">
              <a:latin typeface="Garamond" pitchFamily="18" charset="0"/>
            </a:endParaRPr>
          </a:p>
        </p:txBody>
      </p:sp>
      <p:sp>
        <p:nvSpPr>
          <p:cNvPr id="183299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s-ES" b="1" dirty="0" smtClean="0">
                <a:latin typeface="Garamond" pitchFamily="18" charset="0"/>
              </a:rPr>
              <a:t>La </a:t>
            </a:r>
            <a:r>
              <a:rPr lang="es-ES" b="1" dirty="0" smtClean="0">
                <a:solidFill>
                  <a:srgbClr val="FFC000"/>
                </a:solidFill>
                <a:latin typeface="Garamond" pitchFamily="18" charset="0"/>
              </a:rPr>
              <a:t>Reforma</a:t>
            </a:r>
            <a:r>
              <a:rPr lang="es-ES" b="1" dirty="0" smtClean="0">
                <a:latin typeface="Garamond" pitchFamily="18" charset="0"/>
              </a:rPr>
              <a:t> Protestante</a:t>
            </a:r>
            <a:r>
              <a:rPr lang="es-ES" b="1" dirty="0" smtClean="0">
                <a:solidFill>
                  <a:srgbClr val="FFC000"/>
                </a:solidFill>
                <a:latin typeface="Garamond" pitchFamily="18" charset="0"/>
              </a:rPr>
              <a:t> se movió </a:t>
            </a:r>
            <a:r>
              <a:rPr lang="es-ES" b="1" u="sng" dirty="0" smtClean="0">
                <a:solidFill>
                  <a:srgbClr val="FFC000"/>
                </a:solidFill>
                <a:latin typeface="Garamond" pitchFamily="18" charset="0"/>
              </a:rPr>
              <a:t>hacia</a:t>
            </a:r>
            <a:r>
              <a:rPr lang="es-ES" b="1" dirty="0" smtClean="0">
                <a:solidFill>
                  <a:srgbClr val="FFC000"/>
                </a:solidFill>
                <a:latin typeface="Garamond" pitchFamily="18" charset="0"/>
              </a:rPr>
              <a:t> la </a:t>
            </a:r>
            <a:r>
              <a:rPr lang="es-ES" b="1" i="1" dirty="0" smtClean="0">
                <a:solidFill>
                  <a:srgbClr val="FFC000"/>
                </a:solidFill>
                <a:latin typeface="Garamond" pitchFamily="18" charset="0"/>
              </a:rPr>
              <a:t>sola </a:t>
            </a:r>
            <a:r>
              <a:rPr lang="es-ES" b="1" i="1" dirty="0" err="1" smtClean="0">
                <a:solidFill>
                  <a:srgbClr val="FFC000"/>
                </a:solidFill>
                <a:latin typeface="Garamond" pitchFamily="18" charset="0"/>
              </a:rPr>
              <a:t>Scriptura</a:t>
            </a:r>
            <a:r>
              <a:rPr lang="es-ES" b="1" dirty="0" smtClean="0">
                <a:solidFill>
                  <a:srgbClr val="FFC000"/>
                </a:solidFill>
                <a:latin typeface="Garamond" pitchFamily="18" charset="0"/>
              </a:rPr>
              <a:t>, </a:t>
            </a:r>
            <a:r>
              <a:rPr lang="es-ES" b="1" dirty="0" smtClean="0">
                <a:latin typeface="Garamond" pitchFamily="18" charset="0"/>
              </a:rPr>
              <a:t>pero nunca llegó al final porque </a:t>
            </a:r>
            <a:r>
              <a:rPr lang="es-ES" b="1" dirty="0" smtClean="0">
                <a:solidFill>
                  <a:srgbClr val="FFC000"/>
                </a:solidFill>
                <a:latin typeface="Garamond" pitchFamily="18" charset="0"/>
              </a:rPr>
              <a:t>los reformadores no se dieron cuenta de que su cosmovisión y sus patrones de pensamiento reflejaban </a:t>
            </a:r>
            <a:r>
              <a:rPr lang="es-ES" b="1" dirty="0">
                <a:solidFill>
                  <a:srgbClr val="FFC000"/>
                </a:solidFill>
                <a:latin typeface="Garamond" pitchFamily="18" charset="0"/>
              </a:rPr>
              <a:t>la </a:t>
            </a:r>
            <a:r>
              <a:rPr lang="es-ES" b="1" dirty="0" smtClean="0">
                <a:solidFill>
                  <a:srgbClr val="FFC000"/>
                </a:solidFill>
                <a:latin typeface="Garamond" pitchFamily="18" charset="0"/>
              </a:rPr>
              <a:t>filosofía griega.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Char char="•"/>
            </a:pPr>
            <a:r>
              <a:rPr lang="es-ES" b="1" dirty="0" smtClean="0">
                <a:latin typeface="Garamond" pitchFamily="18" charset="0"/>
              </a:rPr>
              <a:t>Lo que la Iglesia Romana llama</a:t>
            </a:r>
            <a:r>
              <a:rPr lang="es-ES" b="1" dirty="0" smtClean="0">
                <a:solidFill>
                  <a:srgbClr val="FFC000"/>
                </a:solidFill>
                <a:latin typeface="Garamond" pitchFamily="18" charset="0"/>
              </a:rPr>
              <a:t> “tradición” es en realidad un </a:t>
            </a:r>
            <a:r>
              <a:rPr lang="es-ES" b="1" i="1" dirty="0" smtClean="0">
                <a:solidFill>
                  <a:srgbClr val="FFC000"/>
                </a:solidFill>
                <a:latin typeface="Garamond" pitchFamily="18" charset="0"/>
              </a:rPr>
              <a:t>híbrido</a:t>
            </a:r>
            <a:r>
              <a:rPr lang="es-ES" b="1" dirty="0" smtClean="0">
                <a:solidFill>
                  <a:srgbClr val="FFC000"/>
                </a:solidFill>
                <a:latin typeface="Garamond" pitchFamily="18" charset="0"/>
              </a:rPr>
              <a:t> </a:t>
            </a:r>
            <a:r>
              <a:rPr lang="es-ES" b="1" dirty="0" smtClean="0">
                <a:latin typeface="Garamond" pitchFamily="18" charset="0"/>
              </a:rPr>
              <a:t>formado por la reinterpretación de la Escritura por medio de </a:t>
            </a:r>
            <a:r>
              <a:rPr lang="es-ES" b="1" dirty="0">
                <a:latin typeface="Garamond" pitchFamily="18" charset="0"/>
              </a:rPr>
              <a:t>la </a:t>
            </a:r>
            <a:r>
              <a:rPr lang="es-ES" b="1" dirty="0" smtClean="0">
                <a:latin typeface="Garamond" pitchFamily="18" charset="0"/>
              </a:rPr>
              <a:t>filosofía griega. </a:t>
            </a:r>
            <a:endParaRPr lang="es-ES" dirty="0" smtClean="0">
              <a:solidFill>
                <a:schemeClr val="tx1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dirty="0" smtClean="0">
                <a:latin typeface="Garamond" pitchFamily="18" charset="0"/>
              </a:rPr>
              <a:t>El Discurso en Ratisbona:</a:t>
            </a:r>
            <a:br>
              <a:rPr lang="es-ES" sz="3600" b="1" dirty="0" smtClean="0">
                <a:latin typeface="Garamond" pitchFamily="18" charset="0"/>
              </a:rPr>
            </a:br>
            <a:r>
              <a:rPr lang="es-ES" sz="3600" b="1" dirty="0" smtClean="0">
                <a:latin typeface="Garamond" pitchFamily="18" charset="0"/>
              </a:rPr>
              <a:t>El </a:t>
            </a:r>
            <a:r>
              <a:rPr lang="es-ES" sz="3600" b="1" dirty="0" smtClean="0">
                <a:latin typeface="Garamond" pitchFamily="18" charset="0"/>
              </a:rPr>
              <a:t>resto </a:t>
            </a:r>
            <a:r>
              <a:rPr lang="es-ES" sz="3600" b="1" dirty="0" smtClean="0">
                <a:latin typeface="Garamond" pitchFamily="18" charset="0"/>
              </a:rPr>
              <a:t>de la </a:t>
            </a:r>
            <a:r>
              <a:rPr lang="es-ES" sz="3600" b="1" dirty="0" smtClean="0">
                <a:latin typeface="Garamond" pitchFamily="18" charset="0"/>
              </a:rPr>
              <a:t>historia</a:t>
            </a:r>
            <a:endParaRPr lang="es-ES" sz="3600" b="1" dirty="0" smtClean="0">
              <a:latin typeface="Garamond" pitchFamily="18" charset="0"/>
            </a:endParaRPr>
          </a:p>
        </p:txBody>
      </p:sp>
      <p:sp>
        <p:nvSpPr>
          <p:cNvPr id="184323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s-ES" b="1" dirty="0" smtClean="0">
                <a:latin typeface="Garamond" pitchFamily="18" charset="0"/>
              </a:rPr>
              <a:t>Los adventistas son </a:t>
            </a:r>
            <a:r>
              <a:rPr lang="es-ES" b="1" dirty="0">
                <a:latin typeface="Garamond" pitchFamily="18" charset="0"/>
              </a:rPr>
              <a:t>el </a:t>
            </a:r>
            <a:r>
              <a:rPr lang="es-ES" b="1" dirty="0" smtClean="0">
                <a:latin typeface="Garamond" pitchFamily="18" charset="0"/>
              </a:rPr>
              <a:t>grupo más visible que hoy cuestiona esta unión de Escritura </a:t>
            </a:r>
            <a:r>
              <a:rPr lang="es-ES" b="1" dirty="0">
                <a:latin typeface="Garamond" pitchFamily="18" charset="0"/>
              </a:rPr>
              <a:t>y </a:t>
            </a:r>
            <a:r>
              <a:rPr lang="es-ES" b="1" dirty="0" smtClean="0">
                <a:latin typeface="Garamond" pitchFamily="18" charset="0"/>
              </a:rPr>
              <a:t>filosofía griega.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s-ES" b="1" dirty="0" smtClean="0">
                <a:latin typeface="Garamond" pitchFamily="18" charset="0"/>
              </a:rPr>
              <a:t>La mayoría de </a:t>
            </a:r>
            <a:r>
              <a:rPr lang="es-ES" b="1" dirty="0">
                <a:latin typeface="Garamond" pitchFamily="18" charset="0"/>
              </a:rPr>
              <a:t>los </a:t>
            </a:r>
            <a:r>
              <a:rPr lang="es-ES" b="1" dirty="0" smtClean="0">
                <a:latin typeface="Garamond" pitchFamily="18" charset="0"/>
              </a:rPr>
              <a:t>protestantes tradicionales, como sostienen la inmortalidad del alma, no pueden ver la incongruencia de este híbrido.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s-ES" b="1" dirty="0" smtClean="0">
                <a:latin typeface="Garamond" pitchFamily="18" charset="0"/>
              </a:rPr>
              <a:t>En el discurso en Ratisbona, el Papa hizo </a:t>
            </a:r>
            <a:r>
              <a:rPr lang="es-ES" b="1" dirty="0">
                <a:latin typeface="Garamond" pitchFamily="18" charset="0"/>
              </a:rPr>
              <a:t>un </a:t>
            </a:r>
            <a:r>
              <a:rPr lang="es-ES" b="1" dirty="0" smtClean="0">
                <a:latin typeface="Garamond" pitchFamily="18" charset="0"/>
              </a:rPr>
              <a:t>ataque directo a la </a:t>
            </a:r>
            <a:r>
              <a:rPr lang="es-ES" b="1" i="1" dirty="0" smtClean="0">
                <a:latin typeface="Garamond" pitchFamily="18" charset="0"/>
              </a:rPr>
              <a:t>sola </a:t>
            </a:r>
            <a:r>
              <a:rPr lang="es-ES" b="1" i="1" dirty="0" err="1" smtClean="0">
                <a:latin typeface="Garamond" pitchFamily="18" charset="0"/>
              </a:rPr>
              <a:t>Scriptura</a:t>
            </a:r>
            <a:r>
              <a:rPr lang="es-ES" b="1" dirty="0" smtClean="0">
                <a:latin typeface="Garamond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dirty="0" smtClean="0">
                <a:latin typeface="Garamond" pitchFamily="18" charset="0"/>
              </a:rPr>
              <a:t>El Discurso en Ratisbona:</a:t>
            </a:r>
            <a:br>
              <a:rPr lang="es-ES" sz="3600" b="1" dirty="0" smtClean="0">
                <a:latin typeface="Garamond" pitchFamily="18" charset="0"/>
              </a:rPr>
            </a:br>
            <a:r>
              <a:rPr lang="es-ES" sz="3600" b="1" dirty="0" smtClean="0">
                <a:latin typeface="Garamond" pitchFamily="18" charset="0"/>
              </a:rPr>
              <a:t>El </a:t>
            </a:r>
            <a:r>
              <a:rPr lang="es-ES" sz="3600" b="1" dirty="0" smtClean="0">
                <a:latin typeface="Garamond" pitchFamily="18" charset="0"/>
              </a:rPr>
              <a:t>resto </a:t>
            </a:r>
            <a:r>
              <a:rPr lang="es-ES" sz="3600" b="1" dirty="0" smtClean="0">
                <a:latin typeface="Garamond" pitchFamily="18" charset="0"/>
              </a:rPr>
              <a:t>de la </a:t>
            </a:r>
            <a:r>
              <a:rPr lang="es-ES" sz="3600" b="1" dirty="0" smtClean="0">
                <a:latin typeface="Garamond" pitchFamily="18" charset="0"/>
              </a:rPr>
              <a:t>historia</a:t>
            </a:r>
            <a:endParaRPr lang="es-ES" sz="3600" b="1" dirty="0" smtClean="0">
              <a:latin typeface="Garamond" pitchFamily="18" charset="0"/>
            </a:endParaRPr>
          </a:p>
        </p:txBody>
      </p:sp>
      <p:sp>
        <p:nvSpPr>
          <p:cNvPr id="186371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s-ES" sz="2800" b="1" dirty="0" smtClean="0">
                <a:latin typeface="Garamond" pitchFamily="18" charset="0"/>
              </a:rPr>
              <a:t>Benedicto XVI: “Este </a:t>
            </a: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acercamiento </a:t>
            </a:r>
            <a:r>
              <a:rPr lang="es-ES" sz="2800" b="1" dirty="0">
                <a:solidFill>
                  <a:srgbClr val="FFC000"/>
                </a:solidFill>
                <a:latin typeface="Garamond" pitchFamily="18" charset="0"/>
              </a:rPr>
              <a:t>interior recíproco que se ha dado entre la fe bíblica y el planteamiento filosófico del pensamiento griego es un dato de importancia decisiva</a:t>
            </a: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...”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 </a:t>
            </a:r>
            <a:endParaRPr lang="es-ES" sz="2800" b="1" dirty="0" smtClean="0">
              <a:latin typeface="Garamond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s-ES" sz="2800" b="1" dirty="0" smtClean="0">
                <a:latin typeface="Garamond" pitchFamily="18" charset="0"/>
              </a:rPr>
              <a:t>“Teniendo </a:t>
            </a:r>
            <a:r>
              <a:rPr lang="es-ES" sz="2800" b="1" dirty="0">
                <a:latin typeface="Garamond" pitchFamily="18" charset="0"/>
              </a:rPr>
              <a:t>en cuenta este encuentro, no sorprende que </a:t>
            </a:r>
            <a:r>
              <a:rPr lang="es-ES" sz="2800" b="1" i="1" dirty="0" smtClean="0">
                <a:solidFill>
                  <a:srgbClr val="FFC000"/>
                </a:solidFill>
                <a:latin typeface="Garamond" pitchFamily="18" charset="0"/>
              </a:rPr>
              <a:t>el cristianismo</a:t>
            </a: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,</a:t>
            </a:r>
            <a:r>
              <a:rPr lang="es-ES" sz="2800" b="1" dirty="0" smtClean="0">
                <a:latin typeface="Garamond" pitchFamily="18" charset="0"/>
              </a:rPr>
              <a:t> no </a:t>
            </a:r>
            <a:r>
              <a:rPr lang="es-ES" sz="2800" b="1" dirty="0">
                <a:latin typeface="Garamond" pitchFamily="18" charset="0"/>
              </a:rPr>
              <a:t>obstante haber tenido su origen y un importante desarrollo en Oriente, </a:t>
            </a:r>
            <a:r>
              <a:rPr lang="es-ES" sz="2800" b="1" i="1" dirty="0" smtClean="0">
                <a:solidFill>
                  <a:srgbClr val="FFC000"/>
                </a:solidFill>
                <a:latin typeface="Garamond" pitchFamily="18" charset="0"/>
              </a:rPr>
              <a:t>haya </a:t>
            </a:r>
            <a:r>
              <a:rPr lang="es-ES" sz="2800" b="1" i="1" dirty="0">
                <a:solidFill>
                  <a:srgbClr val="FFC000"/>
                </a:solidFill>
                <a:latin typeface="Garamond" pitchFamily="18" charset="0"/>
              </a:rPr>
              <a:t>encontrado finalmente su impronta decisiva</a:t>
            </a: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 en Europa” </a:t>
            </a:r>
            <a:r>
              <a:rPr lang="es-ES" sz="2800" b="1" dirty="0" smtClean="0">
                <a:latin typeface="Garamond" pitchFamily="18" charset="0"/>
              </a:rPr>
              <a:t>[refiriéndose al surgimiento del papado].</a:t>
            </a:r>
            <a:r>
              <a:rPr lang="es-ES" sz="2800" dirty="0" smtClean="0">
                <a:latin typeface="Garamond" pitchFamily="18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dirty="0" smtClean="0">
                <a:latin typeface="Garamond" pitchFamily="18" charset="0"/>
              </a:rPr>
              <a:t>El Discurso en Ratisbona:</a:t>
            </a:r>
            <a:br>
              <a:rPr lang="es-ES" sz="3600" b="1" dirty="0" smtClean="0">
                <a:latin typeface="Garamond" pitchFamily="18" charset="0"/>
              </a:rPr>
            </a:br>
            <a:r>
              <a:rPr lang="es-ES" sz="3600" b="1" dirty="0" smtClean="0">
                <a:latin typeface="Garamond" pitchFamily="18" charset="0"/>
              </a:rPr>
              <a:t>El </a:t>
            </a:r>
            <a:r>
              <a:rPr lang="es-ES" sz="3600" b="1" dirty="0" smtClean="0">
                <a:latin typeface="Garamond" pitchFamily="18" charset="0"/>
              </a:rPr>
              <a:t>resto </a:t>
            </a:r>
            <a:r>
              <a:rPr lang="es-ES" sz="3600" b="1" dirty="0" smtClean="0">
                <a:latin typeface="Garamond" pitchFamily="18" charset="0"/>
              </a:rPr>
              <a:t>de la </a:t>
            </a:r>
            <a:r>
              <a:rPr lang="es-ES" sz="3600" b="1" dirty="0" smtClean="0">
                <a:latin typeface="Garamond" pitchFamily="18" charset="0"/>
              </a:rPr>
              <a:t>historia</a:t>
            </a:r>
            <a:endParaRPr lang="es-ES" sz="3600" b="1" dirty="0" smtClean="0">
              <a:latin typeface="Garamond" pitchFamily="18" charset="0"/>
            </a:endParaRPr>
          </a:p>
        </p:txBody>
      </p:sp>
      <p:sp>
        <p:nvSpPr>
          <p:cNvPr id="187395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</p:spPr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s-ES" b="1" dirty="0" smtClean="0">
                <a:latin typeface="Garamond" pitchFamily="18" charset="0"/>
              </a:rPr>
              <a:t>Benedicto reconoció que no todos estuvieron de acuerdo con él</a:t>
            </a:r>
            <a:r>
              <a:rPr lang="es-ES" sz="2800" b="1" dirty="0" smtClean="0">
                <a:latin typeface="Garamond" pitchFamily="18" charset="0"/>
              </a:rPr>
              <a:t>: “A </a:t>
            </a:r>
            <a:r>
              <a:rPr lang="es-ES" sz="2800" b="1" dirty="0">
                <a:latin typeface="Garamond" pitchFamily="18" charset="0"/>
              </a:rPr>
              <a:t>la tesis según la cual </a:t>
            </a: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el </a:t>
            </a:r>
            <a:r>
              <a:rPr lang="es-ES" sz="2800" b="1" dirty="0">
                <a:solidFill>
                  <a:srgbClr val="FFC000"/>
                </a:solidFill>
                <a:latin typeface="Garamond" pitchFamily="18" charset="0"/>
              </a:rPr>
              <a:t>patrimonio griego, críticamente purificado, forma parte integrante de la fe cristiana</a:t>
            </a:r>
            <a:r>
              <a:rPr lang="es-ES" sz="2800" b="1" dirty="0" smtClean="0">
                <a:latin typeface="Garamond" pitchFamily="18" charset="0"/>
              </a:rPr>
              <a:t> se </a:t>
            </a:r>
            <a:r>
              <a:rPr lang="es-ES" sz="2800" b="1" dirty="0">
                <a:latin typeface="Garamond" pitchFamily="18" charset="0"/>
              </a:rPr>
              <a:t>opone la pretensión de la </a:t>
            </a:r>
            <a:r>
              <a:rPr lang="es-ES" sz="2800" b="1" i="1" dirty="0" smtClean="0">
                <a:latin typeface="Garamond" pitchFamily="18" charset="0"/>
              </a:rPr>
              <a:t>des helenización</a:t>
            </a:r>
            <a:r>
              <a:rPr lang="es-ES" sz="2800" b="1" dirty="0" smtClean="0">
                <a:latin typeface="Garamond" pitchFamily="18" charset="0"/>
              </a:rPr>
              <a:t> </a:t>
            </a:r>
            <a:r>
              <a:rPr lang="es-ES" sz="2800" b="1" dirty="0" smtClean="0">
                <a:latin typeface="Garamond" pitchFamily="18" charset="0"/>
              </a:rPr>
              <a:t>del cristianismo...”.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s-ES" sz="2800" b="1" dirty="0" smtClean="0">
              <a:latin typeface="Garamond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s-ES" sz="2800" b="1" dirty="0" smtClean="0">
                <a:latin typeface="Garamond" pitchFamily="18" charset="0"/>
              </a:rPr>
              <a:t>¿Qué quiso decir el Papa con “la </a:t>
            </a:r>
            <a:r>
              <a:rPr lang="es-ES" sz="2800" b="1" dirty="0" smtClean="0">
                <a:latin typeface="Garamond" pitchFamily="18" charset="0"/>
              </a:rPr>
              <a:t>des helenización </a:t>
            </a:r>
            <a:r>
              <a:rPr lang="es-ES" sz="2800" b="1" dirty="0" smtClean="0">
                <a:latin typeface="Garamond" pitchFamily="18" charset="0"/>
              </a:rPr>
              <a:t>del cristianismo”?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sz="2800" b="1" dirty="0" smtClean="0">
                <a:latin typeface="Garamond" pitchFamily="18" charset="0"/>
              </a:rPr>
              <a:t>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="1" dirty="0" smtClean="0">
                <a:latin typeface="Garamond" pitchFamily="18" charset="0"/>
              </a:rPr>
              <a:t>Lo que el Papa quiso decir con la </a:t>
            </a:r>
            <a:r>
              <a:rPr lang="es-ES" sz="3600" b="1" dirty="0" smtClean="0">
                <a:latin typeface="Garamond" pitchFamily="18" charset="0"/>
              </a:rPr>
              <a:t>“des helenización” </a:t>
            </a:r>
            <a:r>
              <a:rPr lang="es-ES" sz="3600" b="1" dirty="0" smtClean="0">
                <a:latin typeface="Garamond" pitchFamily="18" charset="0"/>
              </a:rPr>
              <a:t>del cristianismo</a:t>
            </a:r>
          </a:p>
        </p:txBody>
      </p:sp>
      <p:sp>
        <p:nvSpPr>
          <p:cNvPr id="188419" name="Rectangle 3"/>
          <p:cNvSpPr>
            <a:spLocks noGrp="1"/>
          </p:cNvSpPr>
          <p:nvPr>
            <p:ph type="body" idx="1"/>
          </p:nvPr>
        </p:nvSpPr>
        <p:spPr>
          <a:xfrm>
            <a:off x="457200" y="1905000"/>
            <a:ext cx="8229600" cy="4648200"/>
          </a:xfrm>
        </p:spPr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s-ES" sz="2800" b="1" dirty="0" smtClean="0">
                <a:latin typeface="Garamond" pitchFamily="18" charset="0"/>
              </a:rPr>
              <a:t>Por </a:t>
            </a:r>
            <a:r>
              <a:rPr lang="es-ES" sz="2800" b="1" dirty="0" smtClean="0">
                <a:latin typeface="Garamond" pitchFamily="18" charset="0"/>
              </a:rPr>
              <a:t>“des helenización” </a:t>
            </a:r>
            <a:r>
              <a:rPr lang="es-ES" sz="2800" b="1" dirty="0" smtClean="0">
                <a:latin typeface="Garamond" pitchFamily="18" charset="0"/>
              </a:rPr>
              <a:t>el Papa quiso decir quitar de la iglesia </a:t>
            </a:r>
            <a:r>
              <a:rPr lang="es-ES" sz="2800" b="1" dirty="0">
                <a:latin typeface="Garamond" pitchFamily="18" charset="0"/>
              </a:rPr>
              <a:t>los </a:t>
            </a:r>
            <a:r>
              <a:rPr lang="es-ES" sz="2800" b="1" dirty="0" smtClean="0">
                <a:latin typeface="Garamond" pitchFamily="18" charset="0"/>
              </a:rPr>
              <a:t>elementos filosóficos griegos para tener una fe basada en sólo la Escritura.</a:t>
            </a:r>
          </a:p>
          <a:p>
            <a:pPr>
              <a:spcBef>
                <a:spcPct val="0"/>
              </a:spcBef>
              <a:buFontTx/>
              <a:buChar char="•"/>
            </a:pPr>
            <a:endParaRPr lang="es-ES" sz="2800" b="1" dirty="0" smtClean="0">
              <a:latin typeface="Garamond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s-ES" sz="2800" b="1" dirty="0" smtClean="0">
                <a:latin typeface="Garamond" pitchFamily="18" charset="0"/>
              </a:rPr>
              <a:t>Él condenó como “</a:t>
            </a:r>
            <a:r>
              <a:rPr lang="es-ES" sz="2800" b="1" dirty="0" err="1" smtClean="0">
                <a:latin typeface="Garamond" pitchFamily="18" charset="0"/>
              </a:rPr>
              <a:t>fals</a:t>
            </a:r>
            <a:r>
              <a:rPr lang="es-ES" sz="2800" b="1" dirty="0" smtClean="0">
                <a:latin typeface="Garamond" pitchFamily="18" charset="0"/>
              </a:rPr>
              <a:t>[o]” el concepto de </a:t>
            </a:r>
            <a:r>
              <a:rPr lang="es-ES" sz="2800" b="1" dirty="0">
                <a:latin typeface="Garamond" pitchFamily="18" charset="0"/>
              </a:rPr>
              <a:t>que las </a:t>
            </a:r>
            <a:r>
              <a:rPr lang="es-ES" sz="2800" b="1" dirty="0" smtClean="0">
                <a:latin typeface="Garamond" pitchFamily="18" charset="0"/>
              </a:rPr>
              <a:t>culturas no europeas “deberían </a:t>
            </a:r>
            <a:r>
              <a:rPr lang="es-ES" sz="2800" b="1" dirty="0">
                <a:latin typeface="Garamond" pitchFamily="18" charset="0"/>
              </a:rPr>
              <a:t>tener derecho a volver atrás […] [</a:t>
            </a:r>
            <a:r>
              <a:rPr lang="es-ES" sz="2800" b="1" dirty="0" smtClean="0">
                <a:latin typeface="Garamond" pitchFamily="18" charset="0"/>
              </a:rPr>
              <a:t>a]l </a:t>
            </a:r>
            <a:r>
              <a:rPr lang="es-ES" sz="2800" b="1" dirty="0">
                <a:latin typeface="Garamond" pitchFamily="18" charset="0"/>
              </a:rPr>
              <a:t>mensaje puro del Nuevo Testamento” </a:t>
            </a:r>
            <a:r>
              <a:rPr lang="es-ES" sz="2800" b="1" dirty="0" smtClean="0">
                <a:latin typeface="Garamond" pitchFamily="18" charset="0"/>
              </a:rPr>
              <a:t>antes de que fuera combinado con la filosofía griega.</a:t>
            </a:r>
            <a:endParaRPr lang="es-ES" sz="2800" dirty="0" smtClean="0">
              <a:latin typeface="Garamond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endParaRPr lang="es-ES" sz="2800" b="1" dirty="0" smtClean="0">
              <a:latin typeface="Garamond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s-ES" sz="2800" b="1" dirty="0" smtClean="0">
              <a:latin typeface="Garamond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s-ES" dirty="0" smtClean="0">
              <a:latin typeface="Garamond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s-ES" sz="3600" b="1" dirty="0" smtClean="0">
                <a:latin typeface="Garamond" pitchFamily="18" charset="0"/>
              </a:rPr>
              <a:t>Resumen: El Discurso en Ratisbona</a:t>
            </a:r>
          </a:p>
        </p:txBody>
      </p:sp>
      <p:sp>
        <p:nvSpPr>
          <p:cNvPr id="190467" name="Rectangle 3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229600" cy="5638800"/>
          </a:xfrm>
        </p:spPr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r>
              <a:rPr lang="es-ES" sz="2800" b="1" dirty="0" smtClean="0">
                <a:latin typeface="Garamond" pitchFamily="18" charset="0"/>
              </a:rPr>
              <a:t>El papa </a:t>
            </a: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rechazó </a:t>
            </a:r>
            <a:r>
              <a:rPr lang="es-ES" sz="2800" b="1" dirty="0">
                <a:solidFill>
                  <a:srgbClr val="FFC000"/>
                </a:solidFill>
                <a:latin typeface="Garamond" pitchFamily="18" charset="0"/>
              </a:rPr>
              <a:t>la </a:t>
            </a: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Reforma Protestante</a:t>
            </a:r>
            <a:r>
              <a:rPr lang="es-ES" sz="2800" b="1" dirty="0" smtClean="0">
                <a:latin typeface="Garamond" pitchFamily="18" charset="0"/>
              </a:rPr>
              <a:t> por intelectualmente y teológicamente irracional; y </a:t>
            </a: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rechazó la Escritura sola </a:t>
            </a:r>
            <a:r>
              <a:rPr lang="es-ES" sz="2800" b="1" dirty="0" smtClean="0">
                <a:latin typeface="Garamond" pitchFamily="18" charset="0"/>
              </a:rPr>
              <a:t>por ser una base </a:t>
            </a:r>
            <a:r>
              <a:rPr lang="es-ES" sz="2800" b="1" dirty="0">
                <a:latin typeface="Garamond" pitchFamily="18" charset="0"/>
              </a:rPr>
              <a:t>inadecuada </a:t>
            </a:r>
            <a:r>
              <a:rPr lang="es-ES" sz="2800" b="1" dirty="0" smtClean="0">
                <a:latin typeface="Garamond" pitchFamily="18" charset="0"/>
              </a:rPr>
              <a:t>para </a:t>
            </a:r>
            <a:r>
              <a:rPr lang="es-ES" sz="2800" b="1" dirty="0">
                <a:latin typeface="Garamond" pitchFamily="18" charset="0"/>
              </a:rPr>
              <a:t>la </a:t>
            </a:r>
            <a:r>
              <a:rPr lang="es-ES" sz="2800" b="1" dirty="0" smtClean="0">
                <a:latin typeface="Garamond" pitchFamily="18" charset="0"/>
              </a:rPr>
              <a:t>fe razonable</a:t>
            </a:r>
            <a:r>
              <a:rPr lang="es-ES" sz="2800" b="1" dirty="0">
                <a:latin typeface="Garamond" pitchFamily="18" charset="0"/>
              </a:rPr>
              <a:t>. </a:t>
            </a:r>
            <a:endParaRPr lang="es-ES" sz="2800" b="1" dirty="0" smtClean="0">
              <a:latin typeface="Garamond" pitchFamily="18" charset="0"/>
            </a:endParaRPr>
          </a:p>
          <a:p>
            <a:pPr>
              <a:spcBef>
                <a:spcPct val="0"/>
              </a:spcBef>
              <a:buFontTx/>
              <a:buChar char="•"/>
            </a:pPr>
            <a:r>
              <a:rPr lang="es-ES" sz="2800" b="1" dirty="0" smtClean="0">
                <a:latin typeface="Garamond" pitchFamily="18" charset="0"/>
              </a:rPr>
              <a:t>Argumentó que seguir </a:t>
            </a:r>
            <a:r>
              <a:rPr lang="es-ES" sz="2800" b="1" i="1" u="sng" dirty="0" smtClean="0">
                <a:latin typeface="Garamond" pitchFamily="18" charset="0"/>
              </a:rPr>
              <a:t>sólo la Escritura</a:t>
            </a:r>
            <a:r>
              <a:rPr lang="es-ES" sz="2800" dirty="0" smtClean="0">
                <a:latin typeface="Garamond" pitchFamily="18" charset="0"/>
              </a:rPr>
              <a:t> </a:t>
            </a:r>
            <a:r>
              <a:rPr lang="es-ES" sz="2800" b="1" dirty="0" smtClean="0">
                <a:latin typeface="Garamond" pitchFamily="18" charset="0"/>
              </a:rPr>
              <a:t>lleva al fanatismo y a la violencia, pero </a:t>
            </a:r>
            <a:r>
              <a:rPr lang="es-ES" sz="2800" b="1" dirty="0">
                <a:latin typeface="Garamond" pitchFamily="18" charset="0"/>
              </a:rPr>
              <a:t>la </a:t>
            </a:r>
            <a:r>
              <a:rPr lang="es-ES" sz="2800" b="1" dirty="0" smtClean="0">
                <a:latin typeface="Garamond" pitchFamily="18" charset="0"/>
              </a:rPr>
              <a:t>filosofía griega trajo al cristianismo a la madurez, como se ve en </a:t>
            </a:r>
            <a:r>
              <a:rPr lang="es-ES" sz="2800" b="1" dirty="0">
                <a:latin typeface="Garamond" pitchFamily="18" charset="0"/>
              </a:rPr>
              <a:t>la </a:t>
            </a:r>
            <a:r>
              <a:rPr lang="es-ES" sz="2800" b="1" dirty="0" smtClean="0">
                <a:latin typeface="Garamond" pitchFamily="18" charset="0"/>
              </a:rPr>
              <a:t>fe católica romana y </a:t>
            </a:r>
            <a:r>
              <a:rPr lang="es-ES" sz="2800" b="1" dirty="0">
                <a:latin typeface="Garamond" pitchFamily="18" charset="0"/>
              </a:rPr>
              <a:t>en la </a:t>
            </a:r>
            <a:r>
              <a:rPr lang="es-ES" sz="2800" b="1" dirty="0" smtClean="0">
                <a:latin typeface="Garamond" pitchFamily="18" charset="0"/>
              </a:rPr>
              <a:t>cultura europea. </a:t>
            </a:r>
          </a:p>
          <a:p>
            <a:pPr>
              <a:spcBef>
                <a:spcPct val="0"/>
              </a:spcBef>
              <a:buFontTx/>
              <a:buChar char="•"/>
            </a:pP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Este discurso fue asalto </a:t>
            </a:r>
            <a:r>
              <a:rPr lang="es-ES" sz="2800" b="1" dirty="0">
                <a:solidFill>
                  <a:srgbClr val="FFC000"/>
                </a:solidFill>
                <a:latin typeface="Garamond" pitchFamily="18" charset="0"/>
              </a:rPr>
              <a:t>frontal</a:t>
            </a: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 directo a </a:t>
            </a:r>
            <a:r>
              <a:rPr lang="es-ES" sz="2800" b="1" dirty="0">
                <a:solidFill>
                  <a:srgbClr val="FFC000"/>
                </a:solidFill>
                <a:latin typeface="Garamond" pitchFamily="18" charset="0"/>
              </a:rPr>
              <a:t>la </a:t>
            </a: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premisa básica de </a:t>
            </a:r>
            <a:r>
              <a:rPr lang="es-ES" sz="2800" b="1" dirty="0">
                <a:solidFill>
                  <a:srgbClr val="FFC000"/>
                </a:solidFill>
                <a:latin typeface="Garamond" pitchFamily="18" charset="0"/>
              </a:rPr>
              <a:t>la </a:t>
            </a: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Reforma Protestante, que la Escritura es </a:t>
            </a:r>
            <a:r>
              <a:rPr lang="es-ES" sz="2800" b="1" dirty="0">
                <a:solidFill>
                  <a:srgbClr val="FFC000"/>
                </a:solidFill>
                <a:latin typeface="Garamond" pitchFamily="18" charset="0"/>
              </a:rPr>
              <a:t>la </a:t>
            </a: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autoridad suprema y no necesita a la tradición o a la filosofía para interpretarla. </a:t>
            </a:r>
            <a:endParaRPr lang="es-ES" dirty="0" smtClean="0">
              <a:solidFill>
                <a:srgbClr val="FFC00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alphaModFix/>
          </a:blip>
          <a:srcRect l="12303" t="64747" r="14826" b="12698"/>
          <a:stretch>
            <a:fillRect/>
          </a:stretch>
        </p:blipFill>
        <p:spPr>
          <a:xfrm>
            <a:off x="990600" y="4890408"/>
            <a:ext cx="7162800" cy="16627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71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Autofit/>
          </a:bodyPr>
          <a:lstStyle/>
          <a:p>
            <a:pPr algn="l"/>
            <a:r>
              <a:rPr lang="es-ES" sz="3600" dirty="0" smtClean="0">
                <a:latin typeface="Times New Roman" pitchFamily="18" charset="0"/>
              </a:rPr>
              <a:t>Estados Unidos dominante</a:t>
            </a:r>
            <a:endParaRPr lang="es-ES" sz="3600" dirty="0" smtClean="0">
              <a:latin typeface="Times New Roman" pitchFamily="18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8763000" cy="5638800"/>
          </a:xfrm>
        </p:spPr>
        <p:txBody>
          <a:bodyPr>
            <a:normAutofit/>
          </a:bodyPr>
          <a:lstStyle/>
          <a:p>
            <a:pPr marL="609600" indent="-609600"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1851:  J. N. Andrews fue el primero en identificar a los </a:t>
            </a:r>
            <a:r>
              <a:rPr lang="es-ES" sz="2800" b="1" dirty="0" smtClean="0">
                <a:latin typeface="Times New Roman" pitchFamily="18" charset="0"/>
              </a:rPr>
              <a:t>Estados Unidos </a:t>
            </a:r>
            <a:r>
              <a:rPr lang="es-ES" sz="2800" b="1" dirty="0" smtClean="0">
                <a:latin typeface="Times New Roman" pitchFamily="18" charset="0"/>
              </a:rPr>
              <a:t>como la </a:t>
            </a:r>
            <a:r>
              <a:rPr lang="es-ES" sz="2800" b="1" dirty="0" smtClean="0">
                <a:latin typeface="Times New Roman" pitchFamily="18" charset="0"/>
              </a:rPr>
              <a:t>bestia </a:t>
            </a:r>
            <a:r>
              <a:rPr lang="es-ES" sz="2800" b="1" dirty="0" smtClean="0">
                <a:latin typeface="Times New Roman" pitchFamily="18" charset="0"/>
              </a:rPr>
              <a:t>de la Tierra (</a:t>
            </a:r>
            <a:r>
              <a:rPr lang="es-ES" sz="2800" b="1" i="1" dirty="0" smtClean="0">
                <a:latin typeface="Times New Roman" pitchFamily="18" charset="0"/>
              </a:rPr>
              <a:t>RH,</a:t>
            </a:r>
            <a:r>
              <a:rPr lang="es-ES" sz="2800" b="1" dirty="0">
                <a:latin typeface="Times New Roman" pitchFamily="18" charset="0"/>
              </a:rPr>
              <a:t> </a:t>
            </a:r>
            <a:r>
              <a:rPr lang="es-ES" sz="2800" b="1" dirty="0" smtClean="0">
                <a:latin typeface="Times New Roman" pitchFamily="18" charset="0"/>
              </a:rPr>
              <a:t>19 de mayo de 1851).</a:t>
            </a:r>
          </a:p>
          <a:p>
            <a:pPr marL="609600" indent="-609600"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1888:  </a:t>
            </a:r>
            <a:r>
              <a:rPr lang="es-ES" sz="2800" b="1" dirty="0" smtClean="0">
                <a:latin typeface="Times New Roman" pitchFamily="18" charset="0"/>
              </a:rPr>
              <a:t>Elena de </a:t>
            </a:r>
            <a:r>
              <a:rPr lang="es-ES" sz="2800" b="1" dirty="0" smtClean="0">
                <a:latin typeface="Times New Roman" pitchFamily="18" charset="0"/>
              </a:rPr>
              <a:t>White expresó el consenso establecido de los adventistas del séptimo día: “Una </a:t>
            </a:r>
            <a:r>
              <a:rPr lang="es-ES" sz="2800" b="1" dirty="0">
                <a:latin typeface="Times New Roman" pitchFamily="18" charset="0"/>
              </a:rPr>
              <a:t>nación, y sólo una, responde a los datos y rasgos característicos de esta profecía; no hay duda de que se trata aquí de los Estados Unidos de Norteamérica</a:t>
            </a:r>
            <a:r>
              <a:rPr lang="es-ES" sz="2800" b="1" dirty="0" smtClean="0">
                <a:latin typeface="Times New Roman" pitchFamily="18" charset="0"/>
              </a:rPr>
              <a:t>”. </a:t>
            </a:r>
            <a:r>
              <a:rPr lang="es-ES" sz="2800" b="1" i="1" dirty="0" smtClean="0">
                <a:latin typeface="Times New Roman" pitchFamily="18" charset="0"/>
              </a:rPr>
              <a:t>El conflicto de los siglos</a:t>
            </a:r>
            <a:r>
              <a:rPr lang="es-ES" sz="2800" b="1" dirty="0" smtClean="0">
                <a:latin typeface="Times New Roman" pitchFamily="18" charset="0"/>
              </a:rPr>
              <a:t> (1888</a:t>
            </a:r>
            <a:r>
              <a:rPr lang="es-ES" sz="2800" b="1" dirty="0">
                <a:latin typeface="Times New Roman" pitchFamily="18" charset="0"/>
              </a:rPr>
              <a:t>), </a:t>
            </a:r>
            <a:r>
              <a:rPr lang="es-ES" sz="2800" b="1" dirty="0" smtClean="0">
                <a:latin typeface="Times New Roman" pitchFamily="18" charset="0"/>
              </a:rPr>
              <a:t>p. 493.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2AB25-929E-4EBB-83F1-7BE170225FFB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57200" y="0"/>
            <a:ext cx="8229600" cy="990600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latin typeface="Garamond" pitchFamily="18" charset="0"/>
              </a:rPr>
              <a:t>2009, </a:t>
            </a:r>
            <a:r>
              <a:rPr lang="es-ES" sz="4000" b="1" i="1" dirty="0" smtClean="0">
                <a:latin typeface="Garamond" pitchFamily="18" charset="0"/>
              </a:rPr>
              <a:t>Caritas in </a:t>
            </a:r>
            <a:r>
              <a:rPr lang="es-ES" sz="4000" b="1" i="1" dirty="0" err="1" smtClean="0">
                <a:latin typeface="Garamond" pitchFamily="18" charset="0"/>
              </a:rPr>
              <a:t>Veritate</a:t>
            </a:r>
            <a:r>
              <a:rPr lang="es-ES" sz="4000" b="1" i="1" dirty="0" smtClean="0">
                <a:latin typeface="Times New Roman" pitchFamily="18" charset="0"/>
              </a:rPr>
              <a:t/>
            </a:r>
            <a:br>
              <a:rPr lang="es-ES" sz="4000" b="1" i="1" dirty="0" smtClean="0">
                <a:latin typeface="Times New Roman" pitchFamily="18" charset="0"/>
              </a:rPr>
            </a:br>
            <a:r>
              <a:rPr lang="es-ES" sz="4000" b="1" dirty="0" smtClean="0">
                <a:latin typeface="Times New Roman" pitchFamily="18" charset="0"/>
              </a:rPr>
              <a:t>“Caridad en la Verdad”</a:t>
            </a: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CD37EE7A-B1EB-4915-B57D-0A8C9BC35FAF}" type="slidenum">
              <a:rPr lang="en-US" sz="1200">
                <a:solidFill>
                  <a:srgbClr val="FFFFFF"/>
                </a:solidFill>
              </a:rPr>
              <a:pPr algn="r"/>
              <a:t>50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99333" name="Picture 6" descr="002412_id24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295400"/>
            <a:ext cx="5562600" cy="37076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1493" name="Text Box 5"/>
          <p:cNvSpPr txBox="1">
            <a:spLocks noChangeArrowheads="1"/>
          </p:cNvSpPr>
          <p:nvPr/>
        </p:nvSpPr>
        <p:spPr bwMode="auto">
          <a:xfrm>
            <a:off x="228600" y="5130800"/>
            <a:ext cx="8686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2800" b="1" dirty="0" smtClean="0"/>
              <a:t>Justo antes de la cumbre G-8 en L’Aquila, Italia, en julio de 2009, Benedicto XVI publicó una encíclica en la cual sugirió una solución para la economía mundial</a:t>
            </a:r>
            <a:r>
              <a:rPr lang="es-ES" sz="2800" b="1" dirty="0"/>
              <a:t> enferma</a:t>
            </a:r>
            <a:r>
              <a:rPr lang="es-ES" sz="2800" b="1" dirty="0" smtClean="0"/>
              <a:t>.</a:t>
            </a:r>
            <a:r>
              <a:rPr lang="es-ES" dirty="0" smtClean="0"/>
              <a:t>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dirty="0" smtClean="0">
                <a:latin typeface="Garamond" pitchFamily="18" charset="0"/>
              </a:rPr>
              <a:t>El Papa </a:t>
            </a:r>
            <a:r>
              <a:rPr lang="es-ES" sz="4000" b="1" dirty="0" smtClean="0">
                <a:latin typeface="Garamond" pitchFamily="18" charset="0"/>
              </a:rPr>
              <a:t>exige </a:t>
            </a:r>
            <a:r>
              <a:rPr lang="es-ES" sz="4000" b="1" dirty="0">
                <a:latin typeface="Garamond" pitchFamily="18" charset="0"/>
              </a:rPr>
              <a:t>una </a:t>
            </a:r>
            <a:r>
              <a:rPr lang="es-ES" sz="4000" b="1" dirty="0" smtClean="0">
                <a:latin typeface="Garamond" pitchFamily="18" charset="0"/>
              </a:rPr>
              <a:t>Autoridad Política Mundial</a:t>
            </a:r>
          </a:p>
        </p:txBody>
      </p:sp>
      <p:sp>
        <p:nvSpPr>
          <p:cNvPr id="1740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800" dirty="0" smtClean="0">
                <a:latin typeface="Garamond" pitchFamily="18" charset="0"/>
              </a:rPr>
              <a:t>“Para </a:t>
            </a:r>
            <a:r>
              <a:rPr lang="es-ES" sz="2800" dirty="0">
                <a:latin typeface="Garamond" pitchFamily="18" charset="0"/>
              </a:rPr>
              <a:t>gobernar la economía mundial, para sanear las economías afectadas por la </a:t>
            </a:r>
            <a:r>
              <a:rPr lang="es-ES" sz="2800" dirty="0" smtClean="0">
                <a:latin typeface="Garamond" pitchFamily="18" charset="0"/>
              </a:rPr>
              <a:t>crisis, [...] </a:t>
            </a:r>
            <a:r>
              <a:rPr lang="es-ES" sz="2800" b="1" dirty="0" smtClean="0">
                <a:latin typeface="Garamond" pitchFamily="18" charset="0"/>
              </a:rPr>
              <a:t>urge </a:t>
            </a:r>
            <a:r>
              <a:rPr lang="es-ES" sz="2800" b="1" dirty="0">
                <a:latin typeface="Garamond" pitchFamily="18" charset="0"/>
              </a:rPr>
              <a:t>la presencia de una verdadera Autoridad política mundial”.</a:t>
            </a:r>
            <a:endParaRPr lang="es-ES" sz="2800" b="1" dirty="0" smtClean="0">
              <a:latin typeface="Garamond" pitchFamily="18" charset="0"/>
            </a:endParaRPr>
          </a:p>
          <a:p>
            <a:r>
              <a:rPr lang="es-ES" sz="2800" dirty="0" smtClean="0">
                <a:latin typeface="Garamond" pitchFamily="18" charset="0"/>
              </a:rPr>
              <a:t>Esta autoridad “deberá </a:t>
            </a:r>
            <a:r>
              <a:rPr lang="es-ES" sz="2800" dirty="0">
                <a:latin typeface="Garamond" pitchFamily="18" charset="0"/>
              </a:rPr>
              <a:t>estar reconocida por todos, gozar de poder efectivo</a:t>
            </a:r>
            <a:r>
              <a:rPr lang="es-ES" sz="2800" dirty="0" smtClean="0">
                <a:latin typeface="Garamond" pitchFamily="18" charset="0"/>
              </a:rPr>
              <a:t>”.</a:t>
            </a:r>
          </a:p>
          <a:p>
            <a:r>
              <a:rPr lang="es-ES" sz="2800" dirty="0" smtClean="0">
                <a:latin typeface="Garamond" pitchFamily="18" charset="0"/>
              </a:rPr>
              <a:t>El Papa exigió “la </a:t>
            </a:r>
            <a:r>
              <a:rPr lang="es-ES" sz="2800" dirty="0">
                <a:latin typeface="Garamond" pitchFamily="18" charset="0"/>
              </a:rPr>
              <a:t>reforma tanto de la Organización de las Naciones Unidas como de la arquitectura económica y financiera </a:t>
            </a:r>
            <a:r>
              <a:rPr lang="es-ES" sz="2800" dirty="0" smtClean="0">
                <a:latin typeface="Garamond" pitchFamily="18" charset="0"/>
              </a:rPr>
              <a:t>[bancos] [...] </a:t>
            </a: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para </a:t>
            </a:r>
            <a:r>
              <a:rPr lang="es-ES" sz="2800" b="1" dirty="0">
                <a:solidFill>
                  <a:srgbClr val="FFC000"/>
                </a:solidFill>
                <a:latin typeface="Garamond" pitchFamily="18" charset="0"/>
              </a:rPr>
              <a:t>que se dé una concreción real al concepto de familia de naciones</a:t>
            </a: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dirty="0" smtClean="0">
                <a:latin typeface="Times New Roman" pitchFamily="18" charset="0"/>
              </a:rPr>
              <a:t>El Papa </a:t>
            </a:r>
            <a:r>
              <a:rPr lang="es-ES" sz="4000" b="1" dirty="0" smtClean="0">
                <a:latin typeface="Times New Roman" pitchFamily="18" charset="0"/>
              </a:rPr>
              <a:t>exige </a:t>
            </a:r>
            <a:r>
              <a:rPr lang="es-ES" sz="4000" b="1" dirty="0">
                <a:latin typeface="Times New Roman" pitchFamily="18" charset="0"/>
              </a:rPr>
              <a:t>una </a:t>
            </a:r>
            <a:r>
              <a:rPr lang="es-ES" sz="4000" b="1" dirty="0" smtClean="0">
                <a:latin typeface="Times New Roman" pitchFamily="18" charset="0"/>
              </a:rPr>
              <a:t>Autoridad Política Mundial</a:t>
            </a:r>
          </a:p>
        </p:txBody>
      </p:sp>
      <p:sp>
        <p:nvSpPr>
          <p:cNvPr id="19353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La encíclica también subrayó la importancia de darle poder a las organizaciones sindicales. </a:t>
            </a:r>
            <a:r>
              <a:rPr lang="es-ES" sz="2800" b="1" dirty="0" smtClean="0">
                <a:solidFill>
                  <a:schemeClr val="tx1"/>
                </a:solidFill>
                <a:latin typeface="Garamond" pitchFamily="18" charset="0"/>
              </a:rPr>
              <a:t>Según Ellen White, los gremios jugarán un papel i</a:t>
            </a:r>
            <a:r>
              <a:rPr lang="es-ES" sz="2800" b="1" dirty="0" smtClean="0">
                <a:latin typeface="Garamond" pitchFamily="18" charset="0"/>
              </a:rPr>
              <a:t>mportante </a:t>
            </a:r>
            <a:r>
              <a:rPr lang="es-ES" sz="2800" b="1" dirty="0">
                <a:latin typeface="Garamond" pitchFamily="18" charset="0"/>
              </a:rPr>
              <a:t>en la crisis final.   </a:t>
            </a:r>
            <a:r>
              <a:rPr lang="es-ES" sz="2800" b="1" i="1" dirty="0" err="1" smtClean="0">
                <a:latin typeface="Garamond" pitchFamily="18" charset="0"/>
              </a:rPr>
              <a:t>Maranata</a:t>
            </a:r>
            <a:r>
              <a:rPr lang="es-ES" sz="2800" b="1" i="1" dirty="0" smtClean="0">
                <a:latin typeface="Garamond" pitchFamily="18" charset="0"/>
              </a:rPr>
              <a:t>,</a:t>
            </a:r>
            <a:r>
              <a:rPr lang="es-ES" sz="2800" b="1" dirty="0" smtClean="0">
                <a:latin typeface="Garamond" pitchFamily="18" charset="0"/>
              </a:rPr>
              <a:t> p. 187.</a:t>
            </a:r>
          </a:p>
          <a:p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¿Cómo podría ocurrir algo así sin el respaldo de una potencia económica y militar como los Estados Unidos?  </a:t>
            </a:r>
            <a:r>
              <a:rPr lang="es-ES" sz="2800" b="1" dirty="0" smtClean="0">
                <a:latin typeface="Garamond" pitchFamily="18" charset="0"/>
              </a:rPr>
              <a:t>No podría. Quizás esa sea la razón por la que el día después de la cumbre G-8 el papa tuvo su primera reunión con el Presidente Obama; y le dio una copia de la encíclica encuadernada en cuero blanco.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b="1" dirty="0" smtClean="0">
                <a:latin typeface="Times New Roman" pitchFamily="18" charset="0"/>
              </a:rPr>
              <a:t>El Papa </a:t>
            </a:r>
            <a:r>
              <a:rPr lang="es-ES" sz="4000" b="1" dirty="0" smtClean="0">
                <a:latin typeface="Times New Roman" pitchFamily="18" charset="0"/>
              </a:rPr>
              <a:t>exige </a:t>
            </a:r>
            <a:r>
              <a:rPr lang="es-ES" sz="4000" b="1" dirty="0">
                <a:latin typeface="Times New Roman" pitchFamily="18" charset="0"/>
              </a:rPr>
              <a:t>una </a:t>
            </a:r>
            <a:r>
              <a:rPr lang="es-ES" sz="4000" b="1" dirty="0" smtClean="0">
                <a:latin typeface="Times New Roman" pitchFamily="18" charset="0"/>
              </a:rPr>
              <a:t>Autoridad Política Mundial</a:t>
            </a:r>
          </a:p>
        </p:txBody>
      </p:sp>
      <p:sp>
        <p:nvSpPr>
          <p:cNvPr id="19456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2800" b="1" dirty="0" smtClean="0">
                <a:latin typeface="Garamond" pitchFamily="18" charset="0"/>
              </a:rPr>
              <a:t>La encíclica también propuso que </a:t>
            </a:r>
            <a:r>
              <a:rPr lang="es-ES" sz="2800" b="1" dirty="0" smtClean="0">
                <a:solidFill>
                  <a:srgbClr val="FFC000"/>
                </a:solidFill>
                <a:latin typeface="Garamond" pitchFamily="18" charset="0"/>
              </a:rPr>
              <a:t>“la </a:t>
            </a:r>
            <a:r>
              <a:rPr lang="es-ES" sz="2800" b="1" dirty="0">
                <a:solidFill>
                  <a:srgbClr val="FFC000"/>
                </a:solidFill>
                <a:latin typeface="Garamond" pitchFamily="18" charset="0"/>
              </a:rPr>
              <a:t>economía tiene necesidad de la ética para su correcto funcionamiento; no de una ética cualquiera, sino de una ética amiga de la persona”.</a:t>
            </a:r>
            <a:endParaRPr lang="es-ES" sz="2800" b="1" dirty="0" smtClean="0">
              <a:solidFill>
                <a:srgbClr val="FFC000"/>
              </a:solidFill>
              <a:latin typeface="Garamond" pitchFamily="18" charset="0"/>
            </a:endParaRPr>
          </a:p>
          <a:p>
            <a:r>
              <a:rPr lang="es-ES" sz="2800" b="1" dirty="0" smtClean="0">
                <a:latin typeface="Garamond" pitchFamily="18" charset="0"/>
              </a:rPr>
              <a:t>Si no servirá cualquier ética, ¿quién suponen que podría proveer </a:t>
            </a:r>
            <a:r>
              <a:rPr lang="es-ES" sz="2800" b="1" dirty="0">
                <a:latin typeface="Garamond" pitchFamily="18" charset="0"/>
              </a:rPr>
              <a:t>la </a:t>
            </a:r>
            <a:r>
              <a:rPr lang="es-ES" sz="2800" b="1" dirty="0" smtClean="0">
                <a:latin typeface="Garamond" pitchFamily="18" charset="0"/>
              </a:rPr>
              <a:t>autoridad </a:t>
            </a:r>
            <a:r>
              <a:rPr lang="es-ES" sz="2800" b="1" dirty="0">
                <a:latin typeface="Garamond" pitchFamily="18" charset="0"/>
              </a:rPr>
              <a:t>moral </a:t>
            </a:r>
            <a:r>
              <a:rPr lang="es-ES" sz="2800" b="1" dirty="0" smtClean="0">
                <a:latin typeface="Garamond" pitchFamily="18" charset="0"/>
              </a:rPr>
              <a:t>para guiar tal ética?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95400"/>
            <a:ext cx="708660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7794" name="Rectangle 2"/>
          <p:cNvSpPr>
            <a:spLocks noGrp="1" noRot="1" noChangeArrowheads="1"/>
          </p:cNvSpPr>
          <p:nvPr>
            <p:ph type="title" idx="4294967295"/>
          </p:nvPr>
        </p:nvSpPr>
        <p:spPr/>
        <p:txBody>
          <a:bodyPr>
            <a:noAutofit/>
          </a:bodyPr>
          <a:lstStyle/>
          <a:p>
            <a:r>
              <a:rPr lang="es-ES" sz="4000" dirty="0" smtClean="0">
                <a:latin typeface="Times New Roman" pitchFamily="18" charset="0"/>
              </a:rPr>
              <a:t>“y </a:t>
            </a:r>
            <a:r>
              <a:rPr lang="es-ES" sz="4000" dirty="0">
                <a:latin typeface="Times New Roman" pitchFamily="18" charset="0"/>
              </a:rPr>
              <a:t>se maravilló toda la tierra</a:t>
            </a:r>
            <a:r>
              <a:rPr lang="es-ES" sz="4000" dirty="0" smtClean="0">
                <a:latin typeface="Times New Roman" pitchFamily="18" charset="0"/>
              </a:rPr>
              <a:t>...”</a:t>
            </a: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AEACA006-CE06-4834-85BC-579CDAA7C818}" type="slidenum">
              <a:rPr lang="en-US" sz="1200">
                <a:solidFill>
                  <a:srgbClr val="FFFFFF"/>
                </a:solidFill>
              </a:rPr>
              <a:pPr algn="r"/>
              <a:t>54</a:t>
            </a:fld>
            <a:endParaRPr 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1295400"/>
            <a:ext cx="708660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7794" name="Rectangle 2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228600" y="274638"/>
            <a:ext cx="8839200" cy="1143000"/>
          </a:xfrm>
        </p:spPr>
        <p:txBody>
          <a:bodyPr>
            <a:noAutofit/>
          </a:bodyPr>
          <a:lstStyle/>
          <a:p>
            <a:r>
              <a:rPr lang="es-ES" sz="2800" b="1" smtClean="0">
                <a:latin typeface="Times New Roman" pitchFamily="18" charset="0"/>
              </a:rPr>
              <a:t>El </a:t>
            </a:r>
            <a:r>
              <a:rPr lang="es-ES" sz="2800" b="1" smtClean="0">
                <a:latin typeface="Times New Roman" pitchFamily="18" charset="0"/>
              </a:rPr>
              <a:t>ex primer </a:t>
            </a:r>
            <a:r>
              <a:rPr lang="es-ES" sz="2800" b="1" dirty="0" smtClean="0">
                <a:latin typeface="Times New Roman" pitchFamily="18" charset="0"/>
              </a:rPr>
              <a:t>ministro Tony Blair en 2009 dejó la Iglesia de Inglaterra para convertirse </a:t>
            </a:r>
            <a:r>
              <a:rPr lang="es-ES" sz="2800" b="1" dirty="0">
                <a:latin typeface="Times New Roman" pitchFamily="18" charset="0"/>
              </a:rPr>
              <a:t>en </a:t>
            </a:r>
            <a:r>
              <a:rPr lang="es-ES" sz="2800" b="1" dirty="0" smtClean="0">
                <a:latin typeface="Times New Roman" pitchFamily="18" charset="0"/>
              </a:rPr>
              <a:t>católico romano.</a:t>
            </a:r>
          </a:p>
        </p:txBody>
      </p:sp>
      <p:sp>
        <p:nvSpPr>
          <p:cNvPr id="8" name="Slide Number Placeholder 7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08B492C6-EB75-4CE1-83DF-6CAA62F2F1F6}" type="slidenum">
              <a:rPr lang="en-US" sz="1200">
                <a:solidFill>
                  <a:srgbClr val="FFFFFF"/>
                </a:solidFill>
              </a:rPr>
              <a:pPr algn="r"/>
              <a:t>55</a:t>
            </a:fld>
            <a:endParaRPr 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imes New Roman" pitchFamily="18" charset="0"/>
              </a:rPr>
              <a:t>La </a:t>
            </a:r>
            <a:r>
              <a:rPr lang="es-ES" dirty="0" smtClean="0">
                <a:latin typeface="Times New Roman" pitchFamily="18" charset="0"/>
              </a:rPr>
              <a:t>Corte Suprema de los </a:t>
            </a:r>
            <a:r>
              <a:rPr lang="es-ES" dirty="0" smtClean="0">
                <a:latin typeface="Times New Roman" pitchFamily="18" charset="0"/>
              </a:rPr>
              <a:t>E.U.A.</a:t>
            </a:r>
            <a:endParaRPr lang="es-ES" dirty="0" smtClean="0">
              <a:latin typeface="Times New Roman" pitchFamily="18" charset="0"/>
            </a:endParaRPr>
          </a:p>
        </p:txBody>
      </p:sp>
      <p:sp>
        <p:nvSpPr>
          <p:cNvPr id="16691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>
                <a:latin typeface="Times New Roman" pitchFamily="18" charset="0"/>
              </a:rPr>
              <a:t>En 1987, sólo 23 años atrás, </a:t>
            </a:r>
            <a:r>
              <a:rPr lang="es-ES" dirty="0">
                <a:latin typeface="Times New Roman" pitchFamily="18" charset="0"/>
              </a:rPr>
              <a:t>la </a:t>
            </a:r>
            <a:r>
              <a:rPr lang="es-ES" dirty="0" smtClean="0">
                <a:latin typeface="Times New Roman" pitchFamily="18" charset="0"/>
              </a:rPr>
              <a:t>Corte Suprema de los </a:t>
            </a:r>
            <a:r>
              <a:rPr lang="es-ES" dirty="0" smtClean="0">
                <a:latin typeface="Times New Roman" pitchFamily="18" charset="0"/>
              </a:rPr>
              <a:t>E.U.A. </a:t>
            </a:r>
            <a:r>
              <a:rPr lang="es-ES" dirty="0" smtClean="0">
                <a:latin typeface="Times New Roman" pitchFamily="18" charset="0"/>
              </a:rPr>
              <a:t>tenía </a:t>
            </a:r>
            <a:r>
              <a:rPr lang="es-ES" dirty="0">
                <a:latin typeface="Times New Roman" pitchFamily="18" charset="0"/>
              </a:rPr>
              <a:t>8 </a:t>
            </a:r>
            <a:r>
              <a:rPr lang="es-ES" dirty="0" smtClean="0">
                <a:latin typeface="Times New Roman" pitchFamily="18" charset="0"/>
              </a:rPr>
              <a:t>jueces protestantes y </a:t>
            </a:r>
            <a:r>
              <a:rPr lang="es-ES" dirty="0">
                <a:latin typeface="Times New Roman" pitchFamily="18" charset="0"/>
              </a:rPr>
              <a:t>uno </a:t>
            </a:r>
            <a:r>
              <a:rPr lang="es-ES" dirty="0" smtClean="0">
                <a:latin typeface="Times New Roman" pitchFamily="18" charset="0"/>
              </a:rPr>
              <a:t>católico romano.</a:t>
            </a:r>
          </a:p>
          <a:p>
            <a:r>
              <a:rPr lang="es-ES" dirty="0" smtClean="0">
                <a:latin typeface="Times New Roman" pitchFamily="18" charset="0"/>
              </a:rPr>
              <a:t>En 2010, había 6</a:t>
            </a:r>
            <a:r>
              <a:rPr lang="es-ES" dirty="0">
                <a:latin typeface="Times New Roman" pitchFamily="18" charset="0"/>
              </a:rPr>
              <a:t> </a:t>
            </a:r>
            <a:r>
              <a:rPr lang="es-ES" dirty="0" smtClean="0">
                <a:latin typeface="Times New Roman" pitchFamily="18" charset="0"/>
              </a:rPr>
              <a:t>jueces católicos romanos,  </a:t>
            </a:r>
            <a:r>
              <a:rPr lang="es-ES" dirty="0">
                <a:latin typeface="Times New Roman" pitchFamily="18" charset="0"/>
              </a:rPr>
              <a:t>3 </a:t>
            </a:r>
            <a:r>
              <a:rPr lang="es-ES" dirty="0" smtClean="0">
                <a:latin typeface="Times New Roman" pitchFamily="18" charset="0"/>
              </a:rPr>
              <a:t>jueces judíos y ningún protestante.</a:t>
            </a:r>
          </a:p>
          <a:p>
            <a:r>
              <a:rPr lang="es-ES" dirty="0" smtClean="0">
                <a:latin typeface="Times New Roman" pitchFamily="18" charset="0"/>
              </a:rPr>
              <a:t>Los católicos, que componen el 23% de la población de los </a:t>
            </a:r>
            <a:r>
              <a:rPr lang="es-ES" dirty="0" smtClean="0">
                <a:latin typeface="Times New Roman" pitchFamily="18" charset="0"/>
              </a:rPr>
              <a:t>E.U.A., </a:t>
            </a:r>
            <a:r>
              <a:rPr lang="es-ES" dirty="0" smtClean="0">
                <a:latin typeface="Times New Roman" pitchFamily="18" charset="0"/>
              </a:rPr>
              <a:t>ahora tienen el 67% de las bancas en </a:t>
            </a:r>
            <a:r>
              <a:rPr lang="es-ES" dirty="0">
                <a:latin typeface="Times New Roman" pitchFamily="18" charset="0"/>
              </a:rPr>
              <a:t>la </a:t>
            </a:r>
            <a:r>
              <a:rPr lang="es-ES" dirty="0" smtClean="0">
                <a:latin typeface="Times New Roman" pitchFamily="18" charset="0"/>
              </a:rPr>
              <a:t>Corte Suprema.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Autofit/>
          </a:bodyPr>
          <a:lstStyle/>
          <a:p>
            <a:r>
              <a:rPr lang="es-ES" sz="3200" dirty="0" smtClean="0">
                <a:latin typeface="Times New Roman" pitchFamily="18" charset="0"/>
              </a:rPr>
              <a:t>Apostasía Nacional </a:t>
            </a:r>
            <a:r>
              <a:rPr lang="es-ES" sz="3200" dirty="0">
                <a:latin typeface="Times New Roman" pitchFamily="18" charset="0"/>
                <a:sym typeface="Wingdings" pitchFamily="2" charset="2"/>
              </a:rPr>
              <a:t> </a:t>
            </a:r>
            <a:r>
              <a:rPr lang="es-ES" sz="3200" dirty="0" smtClean="0">
                <a:latin typeface="Times New Roman" pitchFamily="18" charset="0"/>
                <a:sym typeface="Wingdings" pitchFamily="2" charset="2"/>
              </a:rPr>
              <a:t>Ruina Nacional</a:t>
            </a:r>
            <a:endParaRPr lang="es-ES" sz="3200" dirty="0" smtClean="0">
              <a:latin typeface="Times New Roman" pitchFamily="18" charset="0"/>
            </a:endParaRPr>
          </a:p>
        </p:txBody>
      </p:sp>
      <p:sp>
        <p:nvSpPr>
          <p:cNvPr id="1024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5562600"/>
          </a:xfrm>
        </p:spPr>
        <p:txBody>
          <a:bodyPr/>
          <a:lstStyle/>
          <a:p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“Cuando nuestra nación promulgue leyes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en sus concilios legislativos 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para presionar la conciencia de los hombres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en cuanto a sus privilegios [derechos] religiosos, 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forzando la observancia del domingo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y usando un poder opresivo contra los que guardan el día de reposo del séptimo día, la ley de Dios será sin dudas invalidada en nuestro país; y </a:t>
            </a:r>
            <a:r>
              <a:rPr lang="es-ES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 la apostasía nacional seguirá la ruina de la nación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S" b="1" i="1" dirty="0" smtClean="0">
                <a:latin typeface="Times New Roman" pitchFamily="18" charset="0"/>
                <a:cs typeface="Times New Roman" pitchFamily="18" charset="0"/>
              </a:rPr>
              <a:t>RH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18-12-1888, en </a:t>
            </a:r>
            <a:r>
              <a:rPr lang="es-ES" b="1" i="1" dirty="0" err="1" smtClean="0">
                <a:latin typeface="Times New Roman" pitchFamily="18" charset="0"/>
                <a:cs typeface="Times New Roman" pitchFamily="18" charset="0"/>
              </a:rPr>
              <a:t>CBA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7, p. 988).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3F1FF1-5F38-44A4-8042-C29DE1F1B10C}" type="slidenum">
              <a:rPr lang="en-US"/>
              <a:pPr/>
              <a:t>57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381000"/>
            <a:ext cx="8229600" cy="1295400"/>
          </a:xfrm>
        </p:spPr>
        <p:txBody>
          <a:bodyPr>
            <a:noAutofit/>
          </a:bodyPr>
          <a:lstStyle/>
          <a:p>
            <a:r>
              <a:rPr lang="es-ES" sz="2800" dirty="0" smtClean="0">
                <a:latin typeface="Times New Roman" pitchFamily="18" charset="0"/>
              </a:rPr>
              <a:t>Porqué </a:t>
            </a:r>
            <a:r>
              <a:rPr lang="es-ES" sz="2800" dirty="0">
                <a:latin typeface="Times New Roman" pitchFamily="18" charset="0"/>
              </a:rPr>
              <a:t>la </a:t>
            </a:r>
            <a:r>
              <a:rPr lang="es-ES" sz="2800" dirty="0" smtClean="0">
                <a:latin typeface="Times New Roman" pitchFamily="18" charset="0"/>
              </a:rPr>
              <a:t>Apostasía Nacional Llevará a la</a:t>
            </a:r>
            <a:r>
              <a:rPr lang="es-ES" sz="2800" dirty="0" smtClean="0">
                <a:latin typeface="Times New Roman" pitchFamily="18" charset="0"/>
                <a:sym typeface="Wingdings" pitchFamily="2" charset="2"/>
              </a:rPr>
              <a:t> Ruina Nacional</a:t>
            </a:r>
            <a:br>
              <a:rPr lang="es-ES" sz="2800" dirty="0" smtClean="0">
                <a:latin typeface="Times New Roman" pitchFamily="18" charset="0"/>
                <a:sym typeface="Wingdings" pitchFamily="2" charset="2"/>
              </a:rPr>
            </a:br>
            <a:r>
              <a:rPr lang="es-ES" sz="3600" dirty="0" smtClean="0">
                <a:latin typeface="Times New Roman" pitchFamily="18" charset="0"/>
                <a:sym typeface="Wingdings" pitchFamily="2" charset="2"/>
              </a:rPr>
              <a:t> </a:t>
            </a:r>
            <a:r>
              <a:rPr lang="es-ES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sym typeface="Wingdings" pitchFamily="2" charset="2"/>
              </a:rPr>
              <a:t>¿Cuál fue la base del surgimiento de </a:t>
            </a:r>
            <a:r>
              <a:rPr lang="es-ES" sz="3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sym typeface="Wingdings" pitchFamily="2" charset="2"/>
              </a:rPr>
              <a:t>E.U.A.? </a:t>
            </a:r>
            <a:endParaRPr lang="es-ES" sz="3600" b="1" dirty="0" smtClean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sym typeface="Wingdings" pitchFamily="2" charset="2"/>
            </a:endParaRPr>
          </a:p>
        </p:txBody>
      </p:sp>
      <p:sp>
        <p:nvSpPr>
          <p:cNvPr id="409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86000"/>
            <a:ext cx="8229600" cy="5334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s-ES" b="1" dirty="0" smtClean="0">
                <a:latin typeface="Times New Roman" pitchFamily="18" charset="0"/>
              </a:rPr>
              <a:t>Libertad de </a:t>
            </a:r>
            <a:r>
              <a:rPr lang="es-ES" b="1" dirty="0" smtClean="0">
                <a:latin typeface="Times New Roman" pitchFamily="18" charset="0"/>
              </a:rPr>
              <a:t>Conciencia </a:t>
            </a:r>
            <a:r>
              <a:rPr lang="es-ES" b="1" dirty="0" smtClean="0">
                <a:latin typeface="Times New Roman" pitchFamily="18" charset="0"/>
              </a:rPr>
              <a:t>y de Religión</a:t>
            </a: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s-ES" b="1" dirty="0" smtClean="0">
                <a:latin typeface="Times New Roman" pitchFamily="18" charset="0"/>
              </a:rPr>
              <a:t>Libertad Política y el imperio de la ley</a:t>
            </a: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s-ES" b="1" dirty="0" smtClean="0">
                <a:latin typeface="Times New Roman" pitchFamily="18" charset="0"/>
              </a:rPr>
              <a:t>Libertad Económica, libre empresa</a:t>
            </a: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s-ES" b="1" dirty="0" smtClean="0">
                <a:latin typeface="Times New Roman" pitchFamily="18" charset="0"/>
              </a:rPr>
              <a:t>Libertad Jurídica, se presume inocente hasta que se demuestra culpable</a:t>
            </a:r>
          </a:p>
          <a:p>
            <a:pPr>
              <a:lnSpc>
                <a:spcPct val="90000"/>
              </a:lnSpc>
              <a:buClr>
                <a:srgbClr val="FFFFFF"/>
              </a:buClr>
            </a:pPr>
            <a:r>
              <a:rPr lang="es-ES" b="1" dirty="0" smtClean="0">
                <a:solidFill>
                  <a:schemeClr val="accent6"/>
                </a:solidFill>
                <a:latin typeface="Times New Roman" pitchFamily="18" charset="0"/>
              </a:rPr>
              <a:t>Todos estos </a:t>
            </a:r>
            <a:r>
              <a:rPr lang="es-ES" b="1" dirty="0">
                <a:solidFill>
                  <a:schemeClr val="accent6"/>
                </a:solidFill>
                <a:latin typeface="Times New Roman" pitchFamily="18" charset="0"/>
              </a:rPr>
              <a:t>son </a:t>
            </a:r>
            <a:r>
              <a:rPr lang="es-ES" b="1" dirty="0" smtClean="0">
                <a:solidFill>
                  <a:schemeClr val="accent6"/>
                </a:solidFill>
                <a:latin typeface="Times New Roman" pitchFamily="18" charset="0"/>
              </a:rPr>
              <a:t>principios bíblicos restaurados por </a:t>
            </a:r>
            <a:r>
              <a:rPr lang="es-ES" b="1" dirty="0">
                <a:solidFill>
                  <a:schemeClr val="accent6"/>
                </a:solidFill>
                <a:latin typeface="Times New Roman" pitchFamily="18" charset="0"/>
              </a:rPr>
              <a:t>la </a:t>
            </a:r>
            <a:r>
              <a:rPr lang="es-ES" b="1" dirty="0" smtClean="0">
                <a:solidFill>
                  <a:schemeClr val="accent6"/>
                </a:solidFill>
                <a:latin typeface="Times New Roman" pitchFamily="18" charset="0"/>
              </a:rPr>
              <a:t>Reforma Protestante. </a:t>
            </a:r>
            <a:r>
              <a:rPr lang="es-ES" b="1" dirty="0" smtClean="0">
                <a:latin typeface="Times New Roman" pitchFamily="18" charset="0"/>
              </a:rPr>
              <a:t>Cuando sean pervertidos/abandonados, se perderá la grandeza de </a:t>
            </a:r>
            <a:r>
              <a:rPr lang="es-ES" b="1" dirty="0" smtClean="0">
                <a:latin typeface="Times New Roman" pitchFamily="18" charset="0"/>
              </a:rPr>
              <a:t>E.U.A.</a:t>
            </a:r>
            <a:endParaRPr lang="es-ES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buClr>
                <a:srgbClr val="FFFFFF"/>
              </a:buClr>
            </a:pPr>
            <a:endParaRPr lang="es-ES" b="1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32ABD3-26E7-413D-AF4E-3EE025E71C7C}" type="slidenum">
              <a:rPr lang="en-US"/>
              <a:pPr/>
              <a:t>58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>
                <a:latin typeface="Times New Roman" pitchFamily="18" charset="0"/>
              </a:rPr>
              <a:t>Señales </a:t>
            </a:r>
            <a:r>
              <a:rPr lang="es-ES" sz="3600" dirty="0">
                <a:latin typeface="Times New Roman" pitchFamily="18" charset="0"/>
              </a:rPr>
              <a:t>de </a:t>
            </a:r>
            <a:r>
              <a:rPr lang="es-ES" sz="3600" dirty="0" smtClean="0">
                <a:latin typeface="Times New Roman" pitchFamily="18" charset="0"/>
              </a:rPr>
              <a:t>interés renovado </a:t>
            </a:r>
            <a:r>
              <a:rPr lang="es-ES" sz="3600" dirty="0">
                <a:latin typeface="Times New Roman" pitchFamily="18" charset="0"/>
              </a:rPr>
              <a:t>en el </a:t>
            </a:r>
            <a:r>
              <a:rPr lang="es-ES" sz="3600" dirty="0" smtClean="0">
                <a:latin typeface="Times New Roman" pitchFamily="18" charset="0"/>
              </a:rPr>
              <a:t>sábado </a:t>
            </a:r>
            <a:r>
              <a:rPr lang="es-ES" sz="3600" dirty="0" smtClean="0">
                <a:latin typeface="Times New Roman" pitchFamily="18" charset="0"/>
              </a:rPr>
              <a:t>del </a:t>
            </a:r>
            <a:r>
              <a:rPr lang="es-ES" sz="3600" dirty="0" smtClean="0">
                <a:latin typeface="Times New Roman" pitchFamily="18" charset="0"/>
              </a:rPr>
              <a:t>séptimo día</a:t>
            </a:r>
            <a:endParaRPr lang="es-ES" sz="3600" dirty="0" smtClean="0">
              <a:latin typeface="Times New Roman" pitchFamily="18" charset="0"/>
            </a:endParaRP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AutoNum type="arabicPeriod"/>
            </a:pPr>
            <a:r>
              <a:rPr lang="es-ES" sz="2800" b="1" dirty="0" smtClean="0">
                <a:latin typeface="Times New Roman" pitchFamily="18" charset="0"/>
              </a:rPr>
              <a:t>Muchos libros y artículos por guardadores del domingo vinculan el omnipresente estrés al incumplimiento omnipresente del “día de reposo”.</a:t>
            </a:r>
          </a:p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AutoNum type="arabicPeriod" startAt="2"/>
            </a:pPr>
            <a:r>
              <a:rPr lang="es-ES" sz="2800" b="1" dirty="0" smtClean="0">
                <a:latin typeface="Times New Roman" pitchFamily="18" charset="0"/>
              </a:rPr>
              <a:t>Observadores del sábado en posiciones prominentes  (p. ej.: Barry Black, Capellán del Senado; Joseph Lieberman, Senador Nacional y candidato a vicepresidente en 2004</a:t>
            </a:r>
            <a:r>
              <a:rPr lang="es-ES" sz="2800" b="1" dirty="0">
                <a:latin typeface="Times New Roman" pitchFamily="18" charset="0"/>
              </a:rPr>
              <a:t>).</a:t>
            </a:r>
            <a:endParaRPr lang="es-ES" sz="2800" b="1" dirty="0" smtClean="0">
              <a:latin typeface="Times New Roman" pitchFamily="18" charset="0"/>
            </a:endParaRPr>
          </a:p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AutoNum type="arabicPeriod" startAt="2"/>
            </a:pPr>
            <a:r>
              <a:rPr lang="es-ES" sz="2800" b="1" dirty="0" smtClean="0">
                <a:latin typeface="Times New Roman" pitchFamily="18" charset="0"/>
              </a:rPr>
              <a:t>Poner el foco en el Mandamiento del Sábado lleva a la concientización de que no se puede guardar plenamente el mandamiento en el día equivocado. </a:t>
            </a:r>
          </a:p>
          <a:p>
            <a:pPr marL="609600" indent="-609600">
              <a:lnSpc>
                <a:spcPct val="80000"/>
              </a:lnSpc>
              <a:buClr>
                <a:srgbClr val="FFFFFF"/>
              </a:buClr>
              <a:buFont typeface="Wingdings" pitchFamily="2" charset="2"/>
              <a:buAutoNum type="arabicPeriod" startAt="2"/>
            </a:pPr>
            <a:r>
              <a:rPr lang="es-ES" sz="2800" b="1" dirty="0" smtClean="0">
                <a:latin typeface="Times New Roman" pitchFamily="18" charset="0"/>
              </a:rPr>
              <a:t>Muchas personas y hasta iglesias completas están aceptando el verdadero día de reposo (sábado).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0780-1511-41BE-BB4D-A044E56FAA18}" type="slidenum">
              <a:rPr lang="en-US"/>
              <a:pPr/>
              <a:t>59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1981200"/>
            <a:ext cx="8839200" cy="4648200"/>
          </a:xfrm>
        </p:spPr>
        <p:txBody>
          <a:bodyPr/>
          <a:lstStyle/>
          <a:p>
            <a:pPr marL="609600" indent="-609600"/>
            <a:r>
              <a:rPr lang="es-ES" sz="2800" b="1" dirty="0" smtClean="0">
                <a:latin typeface="Times New Roman" pitchFamily="18" charset="0"/>
              </a:rPr>
              <a:t>1979:  Algunos adventistas estaban listos para decir que la profecía había fracasado. Después de todo, había dos “superpotencias”, los </a:t>
            </a:r>
            <a:r>
              <a:rPr lang="es-ES" sz="2800" b="1" dirty="0" smtClean="0">
                <a:latin typeface="Times New Roman" pitchFamily="18" charset="0"/>
              </a:rPr>
              <a:t>E.U.A. </a:t>
            </a:r>
            <a:r>
              <a:rPr lang="es-ES" sz="2800" b="1" dirty="0" smtClean="0">
                <a:latin typeface="Times New Roman" pitchFamily="18" charset="0"/>
              </a:rPr>
              <a:t>y </a:t>
            </a:r>
            <a:r>
              <a:rPr lang="es-ES" sz="2800" b="1" dirty="0">
                <a:latin typeface="Times New Roman" pitchFamily="18" charset="0"/>
              </a:rPr>
              <a:t>la </a:t>
            </a:r>
            <a:r>
              <a:rPr lang="es-ES" sz="2800" b="1" dirty="0" smtClean="0">
                <a:latin typeface="Times New Roman" pitchFamily="18" charset="0"/>
              </a:rPr>
              <a:t>Rusia Soviética.  Algunos hablaban de la “</a:t>
            </a:r>
            <a:r>
              <a:rPr lang="es-ES" sz="2800" b="1" dirty="0" err="1" smtClean="0">
                <a:latin typeface="Times New Roman" pitchFamily="18" charset="0"/>
              </a:rPr>
              <a:t>desconfirmación</a:t>
            </a:r>
            <a:r>
              <a:rPr lang="es-ES" sz="2800" b="1" dirty="0" smtClean="0">
                <a:latin typeface="Times New Roman" pitchFamily="18" charset="0"/>
              </a:rPr>
              <a:t>” de EGW, diciendo que ella tenía “una escatología del siglo 19”.</a:t>
            </a:r>
          </a:p>
          <a:p>
            <a:pPr marL="609600" indent="-609600"/>
            <a:r>
              <a:rPr lang="es-ES" sz="2800" b="1" dirty="0" smtClean="0">
                <a:latin typeface="Times New Roman" pitchFamily="18" charset="0"/>
              </a:rPr>
              <a:t>En vista de las 2 superpotencias, ¿cómo podría hacerse realidad la interpretación de </a:t>
            </a:r>
            <a:r>
              <a:rPr lang="es-ES" sz="2800" b="1" dirty="0" err="1" smtClean="0">
                <a:latin typeface="Times New Roman" pitchFamily="18" charset="0"/>
              </a:rPr>
              <a:t>EGW</a:t>
            </a:r>
            <a:r>
              <a:rPr lang="es-ES" sz="2800" b="1" dirty="0" smtClean="0">
                <a:latin typeface="Times New Roman" pitchFamily="18" charset="0"/>
              </a:rPr>
              <a:t> de </a:t>
            </a:r>
            <a:r>
              <a:rPr lang="es-ES" sz="2800" b="1" dirty="0" err="1" smtClean="0">
                <a:latin typeface="Times New Roman" pitchFamily="18" charset="0"/>
              </a:rPr>
              <a:t>Apoc</a:t>
            </a:r>
            <a:r>
              <a:rPr lang="es-ES" sz="2800" b="1" dirty="0">
                <a:latin typeface="Times New Roman" pitchFamily="18" charset="0"/>
              </a:rPr>
              <a:t>. </a:t>
            </a:r>
            <a:r>
              <a:rPr lang="es-ES" sz="2800" b="1" dirty="0" smtClean="0">
                <a:latin typeface="Times New Roman" pitchFamily="18" charset="0"/>
              </a:rPr>
              <a:t>13, que </a:t>
            </a:r>
            <a:r>
              <a:rPr lang="es-ES" sz="2800" b="1" dirty="0" smtClean="0">
                <a:latin typeface="Times New Roman" pitchFamily="18" charset="0"/>
              </a:rPr>
              <a:t>E.U.A. </a:t>
            </a:r>
            <a:r>
              <a:rPr lang="es-ES" sz="2800" b="1" dirty="0" smtClean="0">
                <a:latin typeface="Times New Roman" pitchFamily="18" charset="0"/>
              </a:rPr>
              <a:t>dominaría al mundo? </a:t>
            </a:r>
          </a:p>
          <a:p>
            <a:pPr marL="609600" indent="-609600"/>
            <a:r>
              <a:rPr lang="es-ES" sz="2800" b="1" dirty="0" smtClean="0">
                <a:latin typeface="Times New Roman" pitchFamily="18" charset="0"/>
              </a:rPr>
              <a:t>Pero la profecía todavía no había terminado…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B3F03-7A0D-4748-B487-5040560AE551}" type="slidenum">
              <a:rPr lang="en-US"/>
              <a:pPr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r="23333" b="6667"/>
          <a:stretch>
            <a:fillRect/>
          </a:stretch>
        </p:blipFill>
        <p:spPr>
          <a:xfrm>
            <a:off x="4876800" y="381000"/>
            <a:ext cx="1752600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50000" endPos="75000" dist="127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381000"/>
            <a:ext cx="1752600" cy="10427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50000" endPos="75000" dist="127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V.  El Espiritismo </a:t>
            </a:r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infiltra </a:t>
            </a:r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el </a:t>
            </a:r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cristianismo</a:t>
            </a:r>
            <a:endParaRPr lang="es-ES" sz="36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Apocalipsis 16:13-14</a:t>
            </a:r>
          </a:p>
          <a:p>
            <a:pPr lvl="1"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“Y </a:t>
            </a:r>
            <a:r>
              <a:rPr lang="es-ES" b="1" dirty="0">
                <a:latin typeface="Times New Roman" pitchFamily="18" charset="0"/>
              </a:rPr>
              <a:t>vi salir de la boca del dragón, y de la boca de la bestia, y de la boca del falso profeta, tres espíritus inmundos a manera de ranas;</a:t>
            </a:r>
            <a:endParaRPr lang="es-ES" b="1" dirty="0" smtClean="0">
              <a:latin typeface="Times New Roman" pitchFamily="18" charset="0"/>
            </a:endParaRPr>
          </a:p>
          <a:p>
            <a:pPr lvl="1"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“pues </a:t>
            </a:r>
            <a:r>
              <a:rPr lang="es-ES" b="1" dirty="0">
                <a:latin typeface="Times New Roman" pitchFamily="18" charset="0"/>
              </a:rPr>
              <a:t>son espíritus de demonios, que hacen señales, y van a los reyes de la tierra en todo el mundo, para reunirlos a la batalla de aquel gran día del Dios Todopoderoso”.</a:t>
            </a:r>
            <a:endParaRPr lang="es-ES" b="1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FED2C-0844-469D-A79D-CA391C2E1BBC}" type="slidenum">
              <a:rPr lang="en-US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i="1" dirty="0" smtClean="0">
                <a:latin typeface="Times New Roman" pitchFamily="18" charset="0"/>
              </a:rPr>
              <a:t>El conflicto de los siglos,</a:t>
            </a:r>
            <a:r>
              <a:rPr lang="es-ES" sz="3600" dirty="0" smtClean="0">
                <a:latin typeface="Times New Roman" pitchFamily="18" charset="0"/>
              </a:rPr>
              <a:t> p. 574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“Merced </a:t>
            </a:r>
            <a:r>
              <a:rPr lang="es-E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 los dos errores capitales,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el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de la 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inmortalidad </a:t>
            </a:r>
            <a:r>
              <a:rPr lang="es-E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del alma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el de la 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santidad </a:t>
            </a:r>
            <a:r>
              <a:rPr lang="es-E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del domingo,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Satanás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prenderá a los hombres en sus redes.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Mientras 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aquel </a:t>
            </a:r>
            <a:r>
              <a:rPr lang="es-E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forma la base del espiritismo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, este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crea un lazo de simpatía con Roma”.</a:t>
            </a:r>
            <a:r>
              <a:rPr lang="es-ES" dirty="0" smtClean="0">
                <a:latin typeface="Times New Roman" pitchFamily="18" charset="0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FAABC-CC39-41A9-B5DA-591BD22EAF93}" type="slidenum">
              <a:rPr lang="en-US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Autofit/>
          </a:bodyPr>
          <a:lstStyle/>
          <a:p>
            <a:r>
              <a:rPr lang="es-ES" sz="3600" i="1" dirty="0" smtClean="0">
                <a:latin typeface="Times New Roman" pitchFamily="18" charset="0"/>
              </a:rPr>
              <a:t>El conflicto de los siglos,</a:t>
            </a:r>
            <a:r>
              <a:rPr lang="es-ES" sz="3600" dirty="0" smtClean="0">
                <a:latin typeface="Times New Roman" pitchFamily="18" charset="0"/>
              </a:rPr>
              <a:t> p. 575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“Los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miembros de las iglesias aman lo que el mundo ama y están listos para unirse con ellos; Satanás tiene resuelto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[…] robustecer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su causa 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atrayéndolos </a:t>
            </a:r>
            <a:r>
              <a:rPr lang="es-E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a todos a las filas del espiritismo”.</a:t>
            </a:r>
            <a:endParaRPr lang="es-ES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68B5BD-31DC-4596-8A84-8099A0760934}" type="slidenum">
              <a:rPr lang="en-US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Autofit/>
          </a:bodyPr>
          <a:lstStyle/>
          <a:p>
            <a:r>
              <a:rPr lang="es-ES" sz="3600" i="1" dirty="0" smtClean="0">
                <a:latin typeface="Times New Roman" pitchFamily="18" charset="0"/>
              </a:rPr>
              <a:t>El conflicto de los siglos,</a:t>
            </a:r>
            <a:r>
              <a:rPr lang="es-ES" sz="3600" dirty="0" smtClean="0">
                <a:latin typeface="Times New Roman" pitchFamily="18" charset="0"/>
              </a:rPr>
              <a:t> p. 575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5410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	   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Los católicos romanos, “los </a:t>
            </a:r>
            <a:r>
              <a:rPr lang="es-E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protestantes y los mundanos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aceptarán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igualmente la forma de la piedad sin el poder de ella, y verán en esta unión un gran movimiento para la conversión del mundo y el comienzo del milenio tan largamente esperado”.</a:t>
            </a:r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BAD7-A922-4DD3-9E83-9FB00D3FECEC}" type="slidenum">
              <a:rPr lang="en-US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>
                <a:latin typeface="Times New Roman" pitchFamily="18" charset="0"/>
              </a:rPr>
              <a:t>V.  El espiritismo </a:t>
            </a:r>
            <a:r>
              <a:rPr lang="es-ES" sz="3600" dirty="0" smtClean="0">
                <a:latin typeface="Times New Roman" pitchFamily="18" charset="0"/>
              </a:rPr>
              <a:t>infiltra </a:t>
            </a:r>
            <a:r>
              <a:rPr lang="es-ES" sz="3600" dirty="0" smtClean="0">
                <a:latin typeface="Times New Roman" pitchFamily="18" charset="0"/>
              </a:rPr>
              <a:t>el </a:t>
            </a:r>
            <a:r>
              <a:rPr lang="es-ES" sz="3600" dirty="0" smtClean="0">
                <a:latin typeface="Times New Roman" pitchFamily="18" charset="0"/>
              </a:rPr>
              <a:t>cristianismo</a:t>
            </a:r>
            <a:endParaRPr lang="es-ES" sz="3600" dirty="0" smtClean="0">
              <a:latin typeface="Times New Roman" pitchFamily="18" charset="0"/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	C. Surgimiento </a:t>
            </a:r>
            <a:r>
              <a:rPr lang="es-ES" b="1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del </a:t>
            </a:r>
            <a:r>
              <a:rPr lang="es-ES" b="1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Espiritismo Moderno:</a:t>
            </a:r>
          </a:p>
          <a:p>
            <a:pP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	“</a:t>
            </a:r>
            <a:r>
              <a:rPr lang="es-ES" b="1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Golpes misteriosos” </a:t>
            </a:r>
            <a:r>
              <a:rPr lang="es-ES" b="1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que comienzan </a:t>
            </a:r>
            <a:r>
              <a:rPr lang="es-ES" b="1" dirty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el 31 </a:t>
            </a:r>
            <a:r>
              <a:rPr lang="es-ES" b="1" dirty="0" smtClean="0"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de marzo de 1848, cerca de Rochester, New York.</a:t>
            </a:r>
            <a:r>
              <a:rPr lang="es-ES" b="1" dirty="0" smtClean="0"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endParaRPr lang="es-ES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9EC56-7198-4782-959C-26C568C07BE4}" type="slidenum">
              <a:rPr lang="en-US"/>
              <a:pPr/>
              <a:t>64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36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V.  El </a:t>
            </a:r>
            <a:r>
              <a:rPr lang="es-ES" sz="36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espiritismo infiltra </a:t>
            </a:r>
            <a:r>
              <a:rPr lang="es-ES" sz="36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el </a:t>
            </a:r>
            <a:r>
              <a:rPr lang="es-ES" sz="360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cristianismo</a:t>
            </a:r>
            <a:endParaRPr lang="es-ES" sz="360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Font typeface="Wingdings" pitchFamily="2" charset="2"/>
              <a:buNone/>
            </a:pPr>
            <a:r>
              <a:rPr lang="es-ES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es-ES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D. Verdad Bíblica sobre el espiritismo</a:t>
            </a:r>
          </a:p>
          <a:p>
            <a:pPr>
              <a:buFont typeface="Wingdings" pitchFamily="2" charset="2"/>
              <a:buNone/>
            </a:pPr>
            <a:r>
              <a:rPr lang="es-ES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		</a:t>
            </a:r>
            <a:r>
              <a:rPr lang="es-ES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Génesis 2:7 </a:t>
            </a:r>
          </a:p>
          <a:p>
            <a:pPr>
              <a:buFont typeface="Wingdings" pitchFamily="2" charset="2"/>
              <a:buNone/>
            </a:pPr>
            <a:r>
              <a:rPr lang="es-ES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		Génesis 3:4-5</a:t>
            </a:r>
          </a:p>
          <a:p>
            <a:pPr>
              <a:buFont typeface="Wingdings" pitchFamily="2" charset="2"/>
              <a:buNone/>
            </a:pPr>
            <a:r>
              <a:rPr lang="es-ES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		Eclesiastés 9:5</a:t>
            </a:r>
          </a:p>
          <a:p>
            <a:pPr>
              <a:buFont typeface="Wingdings" pitchFamily="2" charset="2"/>
              <a:buNone/>
            </a:pPr>
            <a:r>
              <a:rPr lang="es-ES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		1 Samuel 28:19</a:t>
            </a:r>
          </a:p>
          <a:p>
            <a:pPr>
              <a:buFont typeface="Wingdings" pitchFamily="2" charset="2"/>
              <a:buNone/>
            </a:pPr>
            <a:r>
              <a:rPr lang="es-ES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Arial Unicode MS" pitchFamily="34" charset="-128"/>
                <a:cs typeface="Arial Unicode MS" pitchFamily="34" charset="-128"/>
              </a:rPr>
              <a:t>		2 Corintios 11:14 </a:t>
            </a:r>
            <a:endParaRPr lang="es-ES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DEDC13-D13F-4F32-8226-254087896598}" type="slidenum">
              <a:rPr lang="en-US"/>
              <a:pPr/>
              <a:t>65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1117600" indent="-1117600"/>
            <a:r>
              <a:rPr lang="es-ES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El </a:t>
            </a:r>
            <a:r>
              <a:rPr lang="es-ES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espiritismo infiltra </a:t>
            </a:r>
            <a:r>
              <a:rPr lang="es-ES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el </a:t>
            </a:r>
            <a:r>
              <a:rPr lang="es-ES" sz="36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cristianismo</a:t>
            </a:r>
            <a:endParaRPr lang="es-ES" sz="3600" b="1" dirty="0" smtClean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2951" name="Rectangle 7"/>
          <p:cNvSpPr>
            <a:spLocks noGrp="1" noChangeArrowheads="1"/>
          </p:cNvSpPr>
          <p:nvPr>
            <p:ph sz="half" idx="2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533400" indent="-533400">
              <a:buClr>
                <a:srgbClr val="FFFFFF"/>
              </a:buClr>
              <a:buFont typeface="Wingdings" pitchFamily="2" charset="2"/>
              <a:buAutoNum type="arabicPeriod"/>
            </a:pPr>
            <a:r>
              <a:rPr lang="es-E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 promueven </a:t>
            </a:r>
            <a:r>
              <a:rPr lang="es-ES" sz="3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las </a:t>
            </a:r>
            <a:r>
              <a:rPr lang="es-E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experiencias cercanas a la muerte. </a:t>
            </a:r>
          </a:p>
          <a:p>
            <a:pPr marL="533400" indent="-533400">
              <a:buClr>
                <a:srgbClr val="FFFFFF"/>
              </a:buClr>
              <a:buFont typeface="Wingdings" pitchFamily="2" charset="2"/>
              <a:buAutoNum type="arabicPeriod"/>
            </a:pPr>
            <a:endParaRPr lang="es-ES" sz="3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33400" indent="-533400">
              <a:buClr>
                <a:srgbClr val="FFFFFF"/>
              </a:buClr>
              <a:buFont typeface="Wingdings" pitchFamily="2" charset="2"/>
              <a:buAutoNum type="arabicPeriod"/>
            </a:pPr>
            <a:r>
              <a:rPr lang="es-E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Apariciones de María.  (Según la Biblia, ¿dónde está María ahora?).</a:t>
            </a:r>
          </a:p>
          <a:p>
            <a:pPr marL="533400" indent="-533400">
              <a:buClr>
                <a:srgbClr val="FFFFFF"/>
              </a:buClr>
              <a:buFont typeface="Wingdings" pitchFamily="2" charset="2"/>
              <a:buAutoNum type="arabicPeriod"/>
            </a:pPr>
            <a:endParaRPr lang="es-ES" sz="3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533400" indent="-533400">
              <a:buClr>
                <a:srgbClr val="FFFFFF"/>
              </a:buClr>
              <a:buFont typeface="Wingdings" pitchFamily="2" charset="2"/>
              <a:buAutoNum type="arabicPeriod"/>
            </a:pPr>
            <a:r>
              <a:rPr lang="es-ES" sz="3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Halloween ahora es la 2º festividad comercial (Titular: “¿Satán está alcanzando a Jesús?”).</a:t>
            </a:r>
          </a:p>
          <a:p>
            <a:pPr marL="533400" indent="-533400">
              <a:buClr>
                <a:srgbClr val="FFFFFF"/>
              </a:buClr>
              <a:buFont typeface="Wingdings" pitchFamily="2" charset="2"/>
              <a:buNone/>
            </a:pPr>
            <a:endParaRPr lang="es-ES" sz="36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2D92A-9161-417C-8A49-58C25F0F8FD2}" type="slidenum">
              <a:rPr lang="en-US"/>
              <a:pPr/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Times New Roman" pitchFamily="18" charset="0"/>
              </a:rPr>
              <a:t>4.  Los libros </a:t>
            </a:r>
            <a:r>
              <a:rPr lang="es-ES" sz="3600" dirty="0" smtClean="0">
                <a:latin typeface="Times New Roman" pitchFamily="18" charset="0"/>
              </a:rPr>
              <a:t>de Harry </a:t>
            </a:r>
            <a:r>
              <a:rPr lang="es-ES" sz="3600" dirty="0">
                <a:latin typeface="Times New Roman" pitchFamily="18" charset="0"/>
              </a:rPr>
              <a:t>Potter: </a:t>
            </a:r>
            <a:r>
              <a:rPr lang="es-ES" sz="3600" dirty="0" smtClean="0">
                <a:latin typeface="Times New Roman" pitchFamily="18" charset="0"/>
              </a:rPr>
              <a:t/>
            </a:r>
            <a:br>
              <a:rPr lang="es-ES" sz="3600" dirty="0" smtClean="0">
                <a:latin typeface="Times New Roman" pitchFamily="18" charset="0"/>
              </a:rPr>
            </a:br>
            <a:r>
              <a:rPr lang="es-ES" sz="3600" dirty="0" smtClean="0">
                <a:latin typeface="Times New Roman" pitchFamily="18" charset="0"/>
              </a:rPr>
              <a:t>Brujería dulcificada para niños</a:t>
            </a:r>
          </a:p>
        </p:txBody>
      </p:sp>
      <p:pic>
        <p:nvPicPr>
          <p:cNvPr id="122883" name="Picture 7" descr="Ohio - Third graders &amp; Harry Potter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43000" y="1420813"/>
            <a:ext cx="6837363" cy="5129212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BB075-2AE8-4904-AE08-581537C325CC}" type="slidenum">
              <a:rPr lang="en-US"/>
              <a:pPr/>
              <a:t>67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>
                <a:latin typeface="Times New Roman" pitchFamily="18" charset="0"/>
              </a:rPr>
              <a:t>5.  El </a:t>
            </a:r>
            <a:r>
              <a:rPr lang="es-ES" sz="3600" dirty="0" smtClean="0">
                <a:latin typeface="Times New Roman" pitchFamily="18" charset="0"/>
              </a:rPr>
              <a:t>espiritismo </a:t>
            </a:r>
            <a:r>
              <a:rPr lang="es-ES" sz="3600" i="1" dirty="0" smtClean="0">
                <a:latin typeface="Times New Roman" pitchFamily="18" charset="0"/>
              </a:rPr>
              <a:t>imita</a:t>
            </a:r>
            <a:r>
              <a:rPr lang="es-ES" sz="3600" dirty="0" smtClean="0">
                <a:latin typeface="Times New Roman" pitchFamily="18" charset="0"/>
              </a:rPr>
              <a:t> al </a:t>
            </a:r>
            <a:r>
              <a:rPr lang="es-ES" sz="3600" dirty="0" smtClean="0">
                <a:latin typeface="Times New Roman" pitchFamily="18" charset="0"/>
              </a:rPr>
              <a:t>cristianismo</a:t>
            </a:r>
            <a:endParaRPr lang="es-ES" sz="3600" dirty="0" smtClean="0">
              <a:latin typeface="Times New Roman" pitchFamily="18" charset="0"/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dirty="0" smtClean="0">
                <a:latin typeface="Bodoni Bk BT" charset="0"/>
                <a:cs typeface="Times New Roman" pitchFamily="18" charset="0"/>
              </a:rPr>
              <a:t>	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“En </a:t>
            </a:r>
            <a:r>
              <a:rPr lang="es-E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la medida en que el espiritismo imita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más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de cerca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al 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cristianismo </a:t>
            </a:r>
            <a:r>
              <a:rPr lang="es-E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nominal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nuestros días, tiene también mayor poder para engañar y seducir.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[…] como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los espíritus 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profesarán </a:t>
            </a:r>
            <a:r>
              <a:rPr lang="es-ES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creer en la Biblia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s-ES" b="1" dirty="0">
                <a:latin typeface="Times New Roman" pitchFamily="18" charset="0"/>
                <a:cs typeface="Times New Roman" pitchFamily="18" charset="0"/>
              </a:rPr>
              <a:t>manifestarán respeto por las instituciones de la iglesia, su obra será aceptada como manifestación del poder divino” 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s-ES" b="1" i="1" dirty="0" smtClean="0">
                <a:latin typeface="Times New Roman" pitchFamily="18" charset="0"/>
                <a:cs typeface="Times New Roman" pitchFamily="18" charset="0"/>
              </a:rPr>
              <a:t>CS</a:t>
            </a:r>
            <a:r>
              <a:rPr lang="es-ES" b="1" dirty="0" smtClean="0">
                <a:latin typeface="Times New Roman" pitchFamily="18" charset="0"/>
                <a:cs typeface="Times New Roman" pitchFamily="18" charset="0"/>
              </a:rPr>
              <a:t>, 575).</a:t>
            </a:r>
            <a:r>
              <a:rPr lang="es-ES" dirty="0" smtClean="0">
                <a:latin typeface="Bodoni Bk BT" charset="0"/>
              </a:rPr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9A8B80-B92F-49DE-9582-8D771D5326AE}" type="slidenum">
              <a:rPr lang="en-US"/>
              <a:pPr/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rrowheads="1"/>
          </p:cNvSpPr>
          <p:nvPr>
            <p:ph type="title"/>
          </p:nvPr>
        </p:nvSpPr>
        <p:spPr>
          <a:ln>
            <a:solidFill>
              <a:srgbClr val="000000"/>
            </a:solidFill>
          </a:ln>
        </p:spPr>
        <p:txBody>
          <a:bodyPr>
            <a:noAutofit/>
          </a:bodyPr>
          <a:lstStyle/>
          <a:p>
            <a:pPr marL="1117600" indent="-1117600"/>
            <a:r>
              <a:rPr lang="es-ES" sz="3600" dirty="0" smtClean="0">
                <a:latin typeface="Times New Roman" pitchFamily="18" charset="0"/>
              </a:rPr>
              <a:t>VI.  El Evangelio en </a:t>
            </a:r>
            <a:r>
              <a:rPr lang="es-ES" sz="3600" dirty="0" smtClean="0">
                <a:latin typeface="Times New Roman" pitchFamily="18" charset="0"/>
              </a:rPr>
              <a:t>todo </a:t>
            </a:r>
            <a:r>
              <a:rPr lang="es-ES" sz="3600" dirty="0" smtClean="0">
                <a:latin typeface="Times New Roman" pitchFamily="18" charset="0"/>
              </a:rPr>
              <a:t>el </a:t>
            </a:r>
            <a:r>
              <a:rPr lang="es-ES" sz="3600" dirty="0" smtClean="0">
                <a:latin typeface="Times New Roman" pitchFamily="18" charset="0"/>
              </a:rPr>
              <a:t>mundo</a:t>
            </a:r>
            <a:endParaRPr lang="es-ES" sz="3600" dirty="0" smtClean="0">
              <a:latin typeface="Times New Roman" pitchFamily="18" charset="0"/>
            </a:endParaRP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Mateo 24:14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	“Y </a:t>
            </a:r>
            <a:r>
              <a:rPr lang="es-ES" b="1" dirty="0">
                <a:latin typeface="Times New Roman" pitchFamily="18" charset="0"/>
              </a:rPr>
              <a:t>será predicado este evangelio del reino en todo el mundo, para testimonio a todas las naciones; y entonces vendrá el fin”.</a:t>
            </a:r>
            <a:endParaRPr lang="es-ES" b="1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FE7D4-D42C-49D5-871B-89ABE4B637BA}" type="slidenum">
              <a:rPr lang="en-US"/>
              <a:pPr/>
              <a:t>69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09600" y="571500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s-ES" sz="2800" b="1" dirty="0" smtClean="0">
                <a:latin typeface="Times New Roman" pitchFamily="18" charset="0"/>
              </a:rPr>
              <a:t>1989: Caída del Comunismo como superpotencia mundial</a:t>
            </a:r>
            <a:endParaRPr lang="es-ES" sz="2800" dirty="0" smtClean="0">
              <a:latin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C1E30-A264-454F-BBD2-DF30C98CC4A5}" type="slidenum">
              <a:rPr lang="en-US"/>
              <a:pPr/>
              <a:t>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8221" y="198327"/>
            <a:ext cx="3817644" cy="5028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1117600" indent="-1117600"/>
            <a:r>
              <a:rPr lang="es-ES" sz="3600" dirty="0" smtClean="0">
                <a:latin typeface="Times New Roman" pitchFamily="18" charset="0"/>
              </a:rPr>
              <a:t>VI.  </a:t>
            </a:r>
            <a:r>
              <a:rPr lang="es-ES" sz="3600" dirty="0" smtClean="0">
                <a:latin typeface="Times New Roman" pitchFamily="18" charset="0"/>
              </a:rPr>
              <a:t>El </a:t>
            </a:r>
            <a:r>
              <a:rPr lang="es-ES" sz="3600" dirty="0">
                <a:latin typeface="Times New Roman" pitchFamily="18" charset="0"/>
              </a:rPr>
              <a:t>Evangelio en todo el mundo</a:t>
            </a:r>
            <a:endParaRPr lang="es-ES" sz="3600" dirty="0" smtClean="0">
              <a:latin typeface="Times New Roman" pitchFamily="18" charset="0"/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“[La </a:t>
            </a:r>
            <a:r>
              <a:rPr lang="es-ES" b="1" dirty="0">
                <a:latin typeface="Times New Roman" pitchFamily="18" charset="0"/>
              </a:rPr>
              <a:t>venida del Señor] no demorará más que el tiempo que tome la tarea de presentar el mensaje a toda nación, lengua y pueblo</a:t>
            </a:r>
            <a:r>
              <a:rPr lang="es-ES" b="1" dirty="0" smtClean="0">
                <a:latin typeface="Times New Roman" pitchFamily="18" charset="0"/>
              </a:rPr>
              <a:t>”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</a:t>
            </a:r>
            <a:r>
              <a:rPr lang="es-ES" sz="2800" b="1" dirty="0" smtClean="0">
                <a:latin typeface="Times New Roman" pitchFamily="18" charset="0"/>
              </a:rPr>
              <a:t>	(Ellen White en </a:t>
            </a:r>
            <a:r>
              <a:rPr lang="es-ES" sz="2800" b="1" i="1" dirty="0" err="1" smtClean="0">
                <a:latin typeface="Times New Roman" pitchFamily="18" charset="0"/>
              </a:rPr>
              <a:t>Review</a:t>
            </a:r>
            <a:r>
              <a:rPr lang="es-ES" sz="2800" b="1" i="1" dirty="0" smtClean="0">
                <a:latin typeface="Times New Roman" pitchFamily="18" charset="0"/>
              </a:rPr>
              <a:t> and </a:t>
            </a:r>
            <a:r>
              <a:rPr lang="es-ES" sz="2800" b="1" i="1" dirty="0" err="1" smtClean="0">
                <a:latin typeface="Times New Roman" pitchFamily="18" charset="0"/>
              </a:rPr>
              <a:t>Herald</a:t>
            </a:r>
            <a:r>
              <a:rPr lang="es-ES" sz="2800" b="1" dirty="0">
                <a:latin typeface="Times New Roman" pitchFamily="18" charset="0"/>
              </a:rPr>
              <a:t>, </a:t>
            </a:r>
            <a:r>
              <a:rPr lang="es-ES" sz="2800" b="1" dirty="0" smtClean="0">
                <a:latin typeface="Times New Roman" pitchFamily="18" charset="0"/>
              </a:rPr>
              <a:t>18 de junio de 1901; citado en </a:t>
            </a:r>
            <a:r>
              <a:rPr lang="es-ES" sz="2800" b="1" i="1" dirty="0" smtClean="0">
                <a:latin typeface="Times New Roman" pitchFamily="18" charset="0"/>
              </a:rPr>
              <a:t>El evangelismo,</a:t>
            </a:r>
            <a:r>
              <a:rPr lang="es-ES" sz="2800" b="1" dirty="0" smtClean="0">
                <a:latin typeface="Times New Roman" pitchFamily="18" charset="0"/>
              </a:rPr>
              <a:t> 505).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04868-CE4C-416E-BCF2-EC5926FB2A3D}" type="slidenum">
              <a:rPr lang="en-US"/>
              <a:pPr/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  <a:ln>
            <a:solidFill>
              <a:srgbClr val="000000"/>
            </a:solidFill>
          </a:ln>
        </p:spPr>
        <p:txBody>
          <a:bodyPr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s-ES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</a:rPr>
              <a:t>VII.  El </a:t>
            </a:r>
            <a:r>
              <a:rPr lang="es-ES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</a:rPr>
              <a:t>zarandeo </a:t>
            </a:r>
            <a:r>
              <a:rPr lang="es-ES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</a:rPr>
              <a:t>de la Iglesia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66800"/>
            <a:ext cx="8001000" cy="5410200"/>
          </a:xfrm>
        </p:spPr>
        <p:txBody>
          <a:bodyPr>
            <a:norm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	Hebreos 12:26-27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En Sinaí: “La voz [de Dios] [...] conmovió entonces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la </a:t>
            </a:r>
            <a:r>
              <a:rPr lang="es-ES" sz="2800" b="1" dirty="0">
                <a:latin typeface="Times New Roman" pitchFamily="18" charset="0"/>
              </a:rPr>
              <a:t>tierra, pero ahora ha </a:t>
            </a:r>
            <a:r>
              <a:rPr lang="es-ES" sz="2800" b="1" dirty="0" smtClean="0">
                <a:latin typeface="Times New Roman" pitchFamily="18" charset="0"/>
              </a:rPr>
              <a:t>prometido...: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Aún </a:t>
            </a:r>
            <a:r>
              <a:rPr lang="es-ES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una vez, y </a:t>
            </a: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conmoveré</a:t>
            </a:r>
            <a:r>
              <a:rPr lang="es-ES" sz="2800" b="1" dirty="0" smtClean="0">
                <a:latin typeface="Times New Roman" pitchFamily="18" charset="0"/>
              </a:rPr>
              <a:t> </a:t>
            </a:r>
            <a:r>
              <a:rPr lang="es-ES" sz="2800" b="1" dirty="0">
                <a:latin typeface="Times New Roman" pitchFamily="18" charset="0"/>
              </a:rPr>
              <a:t>no </a:t>
            </a:r>
            <a:r>
              <a:rPr lang="es-ES" sz="2800" b="1" dirty="0" smtClean="0">
                <a:latin typeface="Times New Roman" pitchFamily="18" charset="0"/>
              </a:rPr>
              <a:t>solamente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la </a:t>
            </a:r>
            <a:r>
              <a:rPr lang="es-ES" sz="2800" b="1" dirty="0">
                <a:latin typeface="Times New Roman" pitchFamily="18" charset="0"/>
              </a:rPr>
              <a:t>tierra, sino también el </a:t>
            </a:r>
            <a:r>
              <a:rPr lang="es-ES" sz="2800" b="1" dirty="0" smtClean="0">
                <a:latin typeface="Times New Roman" pitchFamily="18" charset="0"/>
              </a:rPr>
              <a:t>cielo.  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Y esta frase: </a:t>
            </a: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Aún una vez, </a:t>
            </a:r>
            <a:r>
              <a:rPr lang="es-ES" sz="2800" b="1" dirty="0" smtClean="0">
                <a:latin typeface="Times New Roman" pitchFamily="18" charset="0"/>
              </a:rPr>
              <a:t>indica la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remoción</a:t>
            </a:r>
            <a:r>
              <a:rPr lang="es-ES" sz="2800" b="1" dirty="0" smtClean="0">
                <a:latin typeface="Times New Roman" pitchFamily="18" charset="0"/>
              </a:rPr>
              <a:t> de las cosas movibles, [...] </a:t>
            </a: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para </a:t>
            </a:r>
            <a:r>
              <a:rPr lang="es-ES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que queden las inconmovibles</a:t>
            </a: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”.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s-ES" sz="28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>
              <a:buClr>
                <a:srgbClr val="FFFFFF"/>
              </a:buClr>
              <a:buNone/>
            </a:pPr>
            <a:endParaRPr lang="es-ES" sz="2800" b="1" dirty="0" smtClean="0">
              <a:solidFill>
                <a:schemeClr val="accent3"/>
              </a:solidFill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1592-4023-440B-9655-BCF90B1EF16D}" type="slidenum">
              <a:rPr lang="en-US"/>
              <a:pPr/>
              <a:t>71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  <a:ln>
            <a:solidFill>
              <a:srgbClr val="000000"/>
            </a:solidFill>
          </a:ln>
        </p:spPr>
        <p:txBody>
          <a:bodyPr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es-ES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</a:rPr>
              <a:t>VII.  El </a:t>
            </a:r>
            <a:r>
              <a:rPr lang="es-ES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</a:rPr>
              <a:t>zarandeo </a:t>
            </a:r>
            <a:r>
              <a:rPr lang="es-ES" sz="40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</a:rPr>
              <a:t>de la Iglesia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066800"/>
            <a:ext cx="8001000" cy="5410200"/>
          </a:xfrm>
        </p:spPr>
        <p:txBody>
          <a:bodyPr>
            <a:norm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	Hebreos 12:26-27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En Sinaí:</a:t>
            </a:r>
            <a:r>
              <a:rPr lang="es-ES" sz="2800" dirty="0" smtClean="0">
                <a:latin typeface="Times New Roman" pitchFamily="18" charset="0"/>
              </a:rPr>
              <a:t> </a:t>
            </a:r>
            <a:r>
              <a:rPr lang="es-ES" sz="2800" b="1" dirty="0" smtClean="0">
                <a:latin typeface="Times New Roman" pitchFamily="18" charset="0"/>
              </a:rPr>
              <a:t>“La voz [de Dios] [...] conmovió entonces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la tierra, pero</a:t>
            </a:r>
            <a:r>
              <a:rPr lang="es-ES" sz="2800" b="1" dirty="0">
                <a:latin typeface="Times New Roman" pitchFamily="18" charset="0"/>
              </a:rPr>
              <a:t> </a:t>
            </a:r>
            <a:r>
              <a:rPr lang="es-ES" sz="2800" b="1" dirty="0" smtClean="0">
                <a:latin typeface="Times New Roman" pitchFamily="18" charset="0"/>
              </a:rPr>
              <a:t>ahora ha prometido...: 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Aún una vez, y conmoveré</a:t>
            </a:r>
            <a:r>
              <a:rPr lang="es-ES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  <a:r>
              <a:rPr lang="es-ES" sz="2800" b="1" dirty="0" smtClean="0">
                <a:latin typeface="Times New Roman" pitchFamily="18" charset="0"/>
              </a:rPr>
              <a:t>no solamente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la tierra, sino también el cielo.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Y esta frase: </a:t>
            </a: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Aún una vez, </a:t>
            </a:r>
            <a:r>
              <a:rPr lang="es-ES" sz="2800" b="1" dirty="0" smtClean="0">
                <a:latin typeface="Times New Roman" pitchFamily="18" charset="0"/>
              </a:rPr>
              <a:t>indica la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remoción</a:t>
            </a:r>
            <a:r>
              <a:rPr lang="es-ES" sz="2800" b="1" dirty="0" smtClean="0">
                <a:latin typeface="Times New Roman" pitchFamily="18" charset="0"/>
              </a:rPr>
              <a:t> de las cosas movibles, [...]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para que queden</a:t>
            </a:r>
            <a:r>
              <a:rPr lang="es-ES" sz="28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  <a:r>
              <a:rPr lang="es-ES" sz="28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las inconmovibles”.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s-ES" sz="28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>
              <a:buClr>
                <a:srgbClr val="FFFFFF"/>
              </a:buClr>
              <a:buNone/>
            </a:pPr>
            <a:r>
              <a:rPr lang="es-ES" sz="2800" b="1" dirty="0" smtClean="0">
                <a:solidFill>
                  <a:schemeClr val="accent3"/>
                </a:solidFill>
                <a:latin typeface="Times New Roman" pitchFamily="18" charset="0"/>
              </a:rPr>
              <a:t>¿</a:t>
            </a:r>
            <a:r>
              <a:rPr lang="es-ES" sz="2800" b="1" u="sng" dirty="0" smtClean="0">
                <a:solidFill>
                  <a:schemeClr val="accent3"/>
                </a:solidFill>
                <a:latin typeface="Times New Roman" pitchFamily="18" charset="0"/>
              </a:rPr>
              <a:t>Usted</a:t>
            </a:r>
            <a:r>
              <a:rPr lang="es-ES" sz="2800" b="1" dirty="0" smtClean="0">
                <a:solidFill>
                  <a:schemeClr val="accent3"/>
                </a:solidFill>
                <a:latin typeface="Times New Roman" pitchFamily="18" charset="0"/>
              </a:rPr>
              <a:t> será removido o será inconmovible?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61592-4023-440B-9655-BCF90B1EF16D}" type="slidenum">
              <a:rPr lang="en-US"/>
              <a:pPr/>
              <a:t>72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429000" cy="4983163"/>
          </a:xfrm>
        </p:spPr>
        <p:txBody>
          <a:bodyPr>
            <a:normAutofit fontScale="92500"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    Un </a:t>
            </a:r>
            <a:r>
              <a:rPr lang="es-ES" sz="2800" b="1" dirty="0" smtClean="0">
                <a:latin typeface="Times New Roman" pitchFamily="18" charset="0"/>
              </a:rPr>
              <a:t>ex miembro </a:t>
            </a:r>
            <a:r>
              <a:rPr lang="es-ES" sz="2800" b="1" dirty="0" smtClean="0">
                <a:latin typeface="Times New Roman" pitchFamily="18" charset="0"/>
              </a:rPr>
              <a:t>que volvía después de diez años de </a:t>
            </a:r>
            <a:r>
              <a:rPr lang="es-ES" sz="2800" b="1" dirty="0">
                <a:latin typeface="Times New Roman" pitchFamily="18" charset="0"/>
              </a:rPr>
              <a:t>estar  </a:t>
            </a:r>
            <a:r>
              <a:rPr lang="es-ES" sz="2800" b="1" dirty="0" smtClean="0">
                <a:latin typeface="Times New Roman" pitchFamily="18" charset="0"/>
              </a:rPr>
              <a:t>alejado preguntó: “¿Qué pasa con la iglesia? Todos los adventistas solían creer lo mismo. Ahora parece que hay una variedad interminable de creencias”.</a:t>
            </a:r>
            <a:r>
              <a:rPr lang="es-ES" sz="2800" dirty="0" smtClean="0">
                <a:latin typeface="Times New Roman" pitchFamily="18" charset="0"/>
              </a:rPr>
              <a:t> </a:t>
            </a:r>
          </a:p>
        </p:txBody>
      </p:sp>
      <p:pic>
        <p:nvPicPr>
          <p:cNvPr id="140291" name="Picture 4" descr="ADVENTISM IN Conflic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105400" y="1143000"/>
            <a:ext cx="2565165" cy="3856038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DEB0E-312B-43DD-A5C6-CF59514ACF82}" type="slidenum">
              <a:rPr lang="en-US"/>
              <a:pPr/>
              <a:t>73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0600" y="152400"/>
            <a:ext cx="670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n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</a:rPr>
              <a:t>El </a:t>
            </a:r>
            <a:r>
              <a:rPr lang="es-ES" sz="4000" b="1" dirty="0" smtClean="0">
                <a:ln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</a:rPr>
              <a:t>zarandeo </a:t>
            </a:r>
            <a:r>
              <a:rPr lang="es-ES" sz="4000" b="1" dirty="0" smtClean="0">
                <a:ln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</a:rPr>
              <a:t>de la Iglesia</a:t>
            </a:r>
            <a:endParaRPr lang="es-ES" sz="4000" dirty="0" smtClean="0">
              <a:solidFill>
                <a:schemeClr val="accent4">
                  <a:lumMod val="20000"/>
                  <a:lumOff val="80000"/>
                </a:schemeClr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371600"/>
            <a:ext cx="4038600" cy="4754563"/>
          </a:xfrm>
        </p:spPr>
        <p:txBody>
          <a:bodyPr>
            <a:normAutofit fontScale="92500"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“Estamos </a:t>
            </a:r>
            <a:r>
              <a:rPr lang="es-ES" b="1" dirty="0">
                <a:latin typeface="Times New Roman" pitchFamily="18" charset="0"/>
              </a:rPr>
              <a:t>en el tiempo del zarandeo, en el tiempo en que todo lo que pueda ser sacudido será sacudido”.</a:t>
            </a:r>
            <a:endParaRPr lang="es-ES" b="1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s-ES" b="1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    --</a:t>
            </a:r>
            <a:r>
              <a:rPr lang="es-ES" sz="2800" b="1" dirty="0" err="1" smtClean="0">
                <a:latin typeface="Times New Roman" pitchFamily="18" charset="0"/>
              </a:rPr>
              <a:t>EGW</a:t>
            </a:r>
            <a:r>
              <a:rPr lang="es-ES" sz="2800" b="1" dirty="0" smtClean="0">
                <a:latin typeface="Times New Roman" pitchFamily="18" charset="0"/>
              </a:rPr>
              <a:t>, </a:t>
            </a:r>
            <a:r>
              <a:rPr lang="es-ES" sz="2800" b="1" i="1" dirty="0" smtClean="0">
                <a:latin typeface="Times New Roman" pitchFamily="18" charset="0"/>
              </a:rPr>
              <a:t>Testimonios para la iglesia, </a:t>
            </a:r>
            <a:r>
              <a:rPr lang="es-ES" sz="2800" b="1" dirty="0" smtClean="0">
                <a:latin typeface="Times New Roman" pitchFamily="18" charset="0"/>
              </a:rPr>
              <a:t>t. 6, p. 333.</a:t>
            </a:r>
          </a:p>
        </p:txBody>
      </p:sp>
      <p:pic>
        <p:nvPicPr>
          <p:cNvPr id="142339" name="Picture 4" descr="ADVENTISM IN Conflic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0" y="1295400"/>
            <a:ext cx="2261021" cy="3398838"/>
          </a:xfrm>
          <a:effectLst>
            <a:reflection stA="50000" endPos="75000" dist="12700" dir="5400000" sy="-100000" algn="bl" rotWithShape="0"/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F956DC-5497-4608-958A-9747AD934446}" type="slidenum">
              <a:rPr lang="en-US"/>
              <a:pPr/>
              <a:t>74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0" y="533400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381000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smtClean="0">
                <a:ln>
                  <a:prstDash val="solid"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Times New Roman" pitchFamily="18" charset="0"/>
              </a:rPr>
              <a:t> La respuesta fue . . 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371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ES" sz="4000" b="1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El </a:t>
            </a:r>
            <a:r>
              <a:rPr lang="es-ES" sz="4000" b="1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último engaño </a:t>
            </a:r>
            <a:r>
              <a:rPr lang="es-ES" sz="4000" b="1" dirty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de Satanás</a:t>
            </a:r>
            <a:r>
              <a:rPr lang="es-ES" sz="3600" b="1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es-ES" sz="3600" b="1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</a:br>
            <a:r>
              <a:rPr lang="es-ES" sz="3200" b="1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(dentro de la Iglesia Adventista)</a:t>
            </a:r>
            <a:endParaRPr lang="es-ES" sz="2800" b="1" dirty="0" smtClean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013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4000"/>
            <a:ext cx="8229600" cy="5029200"/>
          </a:xfrm>
        </p:spPr>
        <p:txBody>
          <a:bodyPr>
            <a:normAutofit fontScale="92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		</a:t>
            </a:r>
            <a:r>
              <a:rPr lang="es-ES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“Satanás </a:t>
            </a:r>
            <a:r>
              <a:rPr lang="es-ES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está... constantemente haciendo fuerza por introducir lo </a:t>
            </a:r>
            <a:r>
              <a:rPr lang="es-ES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espurio [falso] </a:t>
            </a:r>
            <a:r>
              <a:rPr lang="es-ES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a fin de apartar de la verdad. </a:t>
            </a:r>
            <a:r>
              <a:rPr lang="es-ES" b="1" u="sng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Precisamente</a:t>
            </a:r>
            <a:r>
              <a:rPr lang="es-ES" b="1" u="sng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, el último engaño de Satanás se hará para que no tenga efecto el testimonio del Espíritu de Dios</a:t>
            </a:r>
            <a:r>
              <a:rPr lang="es-ES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. "Sin </a:t>
            </a:r>
            <a:r>
              <a:rPr lang="es-ES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profecía el pueblo será disipado" </a:t>
            </a:r>
            <a:r>
              <a:rPr lang="es-ES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(Prov. 29:18, </a:t>
            </a:r>
            <a:r>
              <a:rPr lang="es-ES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RVA</a:t>
            </a:r>
            <a:r>
              <a:rPr lang="es-ES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). </a:t>
            </a:r>
            <a:r>
              <a:rPr lang="es-ES" b="1" u="sng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Satanás </a:t>
            </a:r>
            <a:r>
              <a:rPr lang="es-ES" b="1" u="sng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trabajará hábilmente en diferentes formas y mediante diferentes instrumentos para perturbar la confianza del pueblo remanente de Dios en el testimonio </a:t>
            </a:r>
            <a:r>
              <a:rPr lang="es-ES" b="1" u="sng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verdadero</a:t>
            </a:r>
            <a:r>
              <a:rPr lang="es-ES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”. </a:t>
            </a:r>
            <a:r>
              <a:rPr lang="es-ES" sz="2800" b="1" i="1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Mensajes selectos,</a:t>
            </a:r>
            <a:r>
              <a:rPr lang="es-ES" sz="2800" b="1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 t. 1, p. 54.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3D521-6BE3-486A-B2A0-09FA32EAD5B7}" type="slidenum">
              <a:rPr lang="en-US"/>
              <a:pPr/>
              <a:t>75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0"/>
            <a:ext cx="8229600" cy="1676400"/>
          </a:xfrm>
        </p:spPr>
        <p:txBody>
          <a:bodyPr>
            <a:noAutofit/>
          </a:bodyPr>
          <a:lstStyle/>
          <a:p>
            <a:r>
              <a:rPr lang="es-E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“Un </a:t>
            </a:r>
            <a:r>
              <a:rPr lang="es-E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odio satánico</a:t>
            </a:r>
            <a:r>
              <a:rPr lang="es-ES" sz="40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” </a:t>
            </a:r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/>
            </a:r>
            <a:b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</a:br>
            <a:r>
              <a:rPr lang="es-ES" sz="36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(</a:t>
            </a:r>
            <a:r>
              <a:rPr lang="es-E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tanto en origen e intensidad--Roger </a:t>
            </a:r>
            <a:r>
              <a:rPr lang="es-ES" sz="3200" b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Coon</a:t>
            </a:r>
            <a:r>
              <a:rPr lang="es-ES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1208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76400"/>
            <a:ext cx="8229600" cy="4876800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dirty="0" smtClean="0">
                <a:latin typeface="Times New Roman" pitchFamily="18" charset="0"/>
              </a:rPr>
              <a:t>	</a:t>
            </a:r>
            <a:r>
              <a:rPr lang="es-ES" b="1" dirty="0" smtClean="0">
                <a:latin typeface="Times New Roman" pitchFamily="18" charset="0"/>
              </a:rPr>
              <a:t>“</a:t>
            </a:r>
            <a:r>
              <a:rPr lang="es-ES" b="1" u="sng" dirty="0" smtClean="0">
                <a:latin typeface="Times New Roman" pitchFamily="18" charset="0"/>
              </a:rPr>
              <a:t>Se </a:t>
            </a:r>
            <a:r>
              <a:rPr lang="es-ES" b="1" u="sng" dirty="0">
                <a:latin typeface="Times New Roman" pitchFamily="18" charset="0"/>
              </a:rPr>
              <a:t>encenderá un odio satánico contra los testimonios</a:t>
            </a:r>
            <a:r>
              <a:rPr lang="es-ES" b="1" dirty="0" smtClean="0">
                <a:latin typeface="Times New Roman" pitchFamily="18" charset="0"/>
              </a:rPr>
              <a:t>. </a:t>
            </a:r>
            <a:r>
              <a:rPr lang="es-ES" sz="3000" b="1" dirty="0" smtClean="0">
                <a:latin typeface="Times New Roman" pitchFamily="18" charset="0"/>
              </a:rPr>
              <a:t>La </a:t>
            </a:r>
            <a:r>
              <a:rPr lang="es-ES" sz="3000" b="1" dirty="0" smtClean="0">
                <a:solidFill>
                  <a:srgbClr val="FFC000"/>
                </a:solidFill>
                <a:latin typeface="Times New Roman" pitchFamily="18" charset="0"/>
              </a:rPr>
              <a:t>obra de Satanás</a:t>
            </a:r>
            <a:r>
              <a:rPr lang="es-ES" sz="3000" b="1" dirty="0" smtClean="0">
                <a:latin typeface="Times New Roman" pitchFamily="18" charset="0"/>
              </a:rPr>
              <a:t> será </a:t>
            </a:r>
            <a:r>
              <a:rPr lang="es-ES" sz="3000" b="1" dirty="0" smtClean="0">
                <a:solidFill>
                  <a:srgbClr val="FFC000"/>
                </a:solidFill>
                <a:latin typeface="Times New Roman" pitchFamily="18" charset="0"/>
              </a:rPr>
              <a:t>perturbar </a:t>
            </a:r>
            <a:r>
              <a:rPr lang="es-ES" sz="3000" b="1" dirty="0">
                <a:solidFill>
                  <a:srgbClr val="FFC000"/>
                </a:solidFill>
                <a:latin typeface="Times New Roman" pitchFamily="18" charset="0"/>
              </a:rPr>
              <a:t>la fe de las iglesias en </a:t>
            </a:r>
            <a:r>
              <a:rPr lang="es-ES" sz="3000" b="1" dirty="0" smtClean="0">
                <a:solidFill>
                  <a:srgbClr val="FFC000"/>
                </a:solidFill>
                <a:latin typeface="Times New Roman" pitchFamily="18" charset="0"/>
              </a:rPr>
              <a:t>ellos [los testimonios] </a:t>
            </a:r>
            <a:r>
              <a:rPr lang="es-ES" sz="3000" b="1" dirty="0">
                <a:solidFill>
                  <a:srgbClr val="FFC000"/>
                </a:solidFill>
                <a:latin typeface="Times New Roman" pitchFamily="18" charset="0"/>
              </a:rPr>
              <a:t>por esta razón: Satanás no puede disponer de una senda tan clara para introducir sus engaños y atar a las almas con sus errores </a:t>
            </a:r>
            <a:r>
              <a:rPr lang="es-ES" sz="3000" b="1" u="sng" dirty="0" smtClean="0">
                <a:solidFill>
                  <a:srgbClr val="FFFF00"/>
                </a:solidFill>
                <a:latin typeface="Times New Roman" pitchFamily="18" charset="0"/>
              </a:rPr>
              <a:t>si </a:t>
            </a:r>
            <a:r>
              <a:rPr lang="es-ES" sz="3000" b="1" u="sng" dirty="0">
                <a:solidFill>
                  <a:srgbClr val="FFFF00"/>
                </a:solidFill>
                <a:latin typeface="Times New Roman" pitchFamily="18" charset="0"/>
              </a:rPr>
              <a:t>se obedecen las amonestaciones y reproches del Espíritu de Dios</a:t>
            </a:r>
            <a:r>
              <a:rPr lang="es-ES" sz="3000" b="1" dirty="0" smtClean="0">
                <a:solidFill>
                  <a:srgbClr val="FFFF00"/>
                </a:solidFill>
                <a:latin typeface="Times New Roman" pitchFamily="18" charset="0"/>
              </a:rPr>
              <a:t>”. 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i="1" dirty="0" smtClean="0">
                <a:latin typeface="Times New Roman" pitchFamily="18" charset="0"/>
              </a:rPr>
              <a:t>	Mensajes selectos,</a:t>
            </a:r>
            <a:r>
              <a:rPr lang="es-ES" sz="2800" b="1" dirty="0" smtClean="0">
                <a:latin typeface="Times New Roman" pitchFamily="18" charset="0"/>
              </a:rPr>
              <a:t> t. 1, p. 55.</a:t>
            </a:r>
            <a:r>
              <a:rPr lang="es-ES" sz="2800" dirty="0" smtClean="0">
                <a:latin typeface="Times New Roman" pitchFamily="18" charset="0"/>
              </a:rPr>
              <a:t>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4998F-423A-4098-8CEB-68A36EF81F83}" type="slidenum">
              <a:rPr lang="en-US"/>
              <a:pPr/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s-E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VII.  El </a:t>
            </a:r>
            <a:r>
              <a:rPr lang="es-E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zarandeo </a:t>
            </a:r>
            <a:r>
              <a:rPr lang="es-ES" sz="36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de la Iglesia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sz="3600" b="1" dirty="0" smtClean="0">
                <a:ln w="11430"/>
                <a:solidFill>
                  <a:srgbClr val="FCDDC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“Los </a:t>
            </a:r>
            <a:r>
              <a:rPr lang="es-ES" sz="3600" b="1" dirty="0">
                <a:ln w="11430"/>
                <a:solidFill>
                  <a:srgbClr val="FCDDC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enemigos más </a:t>
            </a:r>
            <a:r>
              <a:rPr lang="es-ES" sz="3600" b="1" dirty="0" smtClean="0">
                <a:ln w="11430"/>
                <a:solidFill>
                  <a:srgbClr val="FCDDC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encarnizados de </a:t>
            </a:r>
          </a:p>
          <a:p>
            <a:pPr algn="ctr"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sz="3600" b="1" dirty="0" smtClean="0">
                <a:ln w="11430"/>
                <a:solidFill>
                  <a:srgbClr val="FCDDC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[…] </a:t>
            </a:r>
            <a:r>
              <a:rPr lang="es-ES" sz="3600" b="1" dirty="0">
                <a:ln w="11430"/>
                <a:solidFill>
                  <a:srgbClr val="FCDDC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hermanos de antaño”</a:t>
            </a:r>
            <a:endParaRPr lang="es-ES" sz="3600" b="1" dirty="0" smtClean="0">
              <a:ln w="11430"/>
              <a:solidFill>
                <a:srgbClr val="FCDDC4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sz="3600" b="1" dirty="0" smtClean="0">
                <a:ln w="11430"/>
                <a:solidFill>
                  <a:srgbClr val="FCDDC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  </a:t>
            </a:r>
          </a:p>
          <a:p>
            <a:pPr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n w="11430"/>
                <a:solidFill>
                  <a:srgbClr val="FCDDC4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		</a:t>
            </a:r>
            <a:r>
              <a:rPr lang="es-ES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“Conforme </a:t>
            </a:r>
            <a:r>
              <a:rPr lang="es-ES" b="1" dirty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vaya acercándose la tempestad, muchos que profesaron creer en el mensaje del tercer ángel, pero que no fueron santificados por la obediencia a la verdad, abandonarán su fe, e irán a engrosar las filas de la oposición. </a:t>
            </a:r>
            <a:r>
              <a:rPr lang="es-ES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</a:rPr>
              <a:t>. . 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3722F4C-548F-4706-A167-D34F5A0367C7}" type="slidenum">
              <a:rPr lang="en-US"/>
              <a:pPr/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000" dirty="0" smtClean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</a:rPr>
              <a:t>“Los enemigos más encarnizados”, continuación</a:t>
            </a: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7924800" cy="5029200"/>
          </a:xfrm>
        </p:spPr>
        <p:txBody>
          <a:bodyPr>
            <a:normAutofit lnSpcReduction="10000"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	“Hombres </a:t>
            </a:r>
            <a:r>
              <a:rPr lang="es-ES" sz="2800" b="1" dirty="0">
                <a:latin typeface="Times New Roman" pitchFamily="18" charset="0"/>
              </a:rPr>
              <a:t>de talento y de elocuencia, que se gozaron un día en la verdad, emplearán sus facultades para seducir y descarriar almas. </a:t>
            </a:r>
            <a:r>
              <a:rPr lang="es-ES" sz="2800" b="1" dirty="0" smtClean="0">
                <a:latin typeface="Times New Roman" pitchFamily="18" charset="0"/>
              </a:rPr>
              <a:t>Se </a:t>
            </a:r>
            <a:r>
              <a:rPr lang="es-ES" sz="2800" b="1" dirty="0">
                <a:latin typeface="Times New Roman" pitchFamily="18" charset="0"/>
              </a:rPr>
              <a:t>convertirán en 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los </a:t>
            </a:r>
            <a:r>
              <a:rPr lang="es-E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enemigos más encarnizados </a:t>
            </a:r>
            <a:r>
              <a:rPr lang="es-ES" sz="2800" b="1" dirty="0" smtClean="0">
                <a:latin typeface="Times New Roman" pitchFamily="18" charset="0"/>
              </a:rPr>
              <a:t>de </a:t>
            </a:r>
            <a:r>
              <a:rPr lang="es-ES" sz="2800" b="1" dirty="0">
                <a:latin typeface="Times New Roman" pitchFamily="18" charset="0"/>
              </a:rPr>
              <a:t>sus hermanos de antaño. </a:t>
            </a:r>
            <a:r>
              <a:rPr lang="es-ES" sz="2800" b="1" dirty="0" smtClean="0">
                <a:latin typeface="Times New Roman" pitchFamily="18" charset="0"/>
              </a:rPr>
              <a:t>Cuando </a:t>
            </a:r>
            <a:r>
              <a:rPr lang="es-ES" sz="2800" b="1" dirty="0">
                <a:latin typeface="Times New Roman" pitchFamily="18" charset="0"/>
              </a:rPr>
              <a:t>los observadores del sábado sean llevados ante los tribunales para responder de su fe, estos apóstatas serán 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los </a:t>
            </a:r>
            <a:r>
              <a:rPr lang="es-E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agentes más activos de Satanás </a:t>
            </a:r>
            <a:r>
              <a:rPr lang="es-ES" sz="2800" b="1" dirty="0" smtClean="0">
                <a:latin typeface="Times New Roman" pitchFamily="18" charset="0"/>
              </a:rPr>
              <a:t>para </a:t>
            </a:r>
            <a:r>
              <a:rPr lang="es-ES" sz="2800" b="1" dirty="0">
                <a:latin typeface="Times New Roman" pitchFamily="18" charset="0"/>
              </a:rPr>
              <a:t>calumniarlos y acusarlos y </a:t>
            </a:r>
            <a:r>
              <a:rPr lang="es-ES" sz="2800" b="1" dirty="0" smtClean="0">
                <a:latin typeface="Times New Roman" pitchFamily="18" charset="0"/>
              </a:rPr>
              <a:t>para </a:t>
            </a:r>
            <a:r>
              <a:rPr lang="es-ES" sz="2800" b="1" dirty="0">
                <a:latin typeface="Times New Roman" pitchFamily="18" charset="0"/>
              </a:rPr>
              <a:t>incitar a los magistrados contra ellos </a:t>
            </a:r>
            <a:r>
              <a:rPr lang="es-ES" sz="2800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por </a:t>
            </a:r>
            <a:r>
              <a:rPr lang="es-E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medio de falsos informes e insinuaciones</a:t>
            </a:r>
            <a:r>
              <a:rPr lang="es-ES" sz="2800" b="1" dirty="0" smtClean="0">
                <a:latin typeface="Times New Roman" pitchFamily="18" charset="0"/>
              </a:rPr>
              <a:t>” (</a:t>
            </a:r>
            <a:r>
              <a:rPr lang="es-ES" sz="2800" b="1" i="1" dirty="0" smtClean="0">
                <a:latin typeface="Times New Roman" pitchFamily="18" charset="0"/>
              </a:rPr>
              <a:t>El conflicto de los siglos,</a:t>
            </a:r>
            <a:r>
              <a:rPr lang="es-ES" sz="2800" b="1" dirty="0" smtClean="0">
                <a:latin typeface="Times New Roman" pitchFamily="18" charset="0"/>
              </a:rPr>
              <a:t> 593).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8788D-6962-47C7-9F20-E237E08EAA04}" type="slidenum">
              <a:rPr lang="en-US"/>
              <a:pPr/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Autofit/>
          </a:bodyPr>
          <a:lstStyle/>
          <a:p>
            <a:r>
              <a:rPr lang="es-ES" sz="3600" dirty="0" smtClean="0">
                <a:latin typeface="Times New Roman" pitchFamily="18" charset="0"/>
              </a:rPr>
              <a:t>VII.  El </a:t>
            </a:r>
            <a:r>
              <a:rPr lang="es-ES" sz="3600" dirty="0" smtClean="0">
                <a:latin typeface="Times New Roman" pitchFamily="18" charset="0"/>
              </a:rPr>
              <a:t>zarandeo </a:t>
            </a:r>
            <a:r>
              <a:rPr lang="es-ES" sz="3600" dirty="0" smtClean="0">
                <a:latin typeface="Times New Roman" pitchFamily="18" charset="0"/>
              </a:rPr>
              <a:t>de la Iglesia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</a:rPr>
              <a:t>2 Tesalonicenses 2:9-10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“Inicuo </a:t>
            </a:r>
            <a:r>
              <a:rPr lang="es-ES" b="1" dirty="0">
                <a:latin typeface="Times New Roman" pitchFamily="18" charset="0"/>
              </a:rPr>
              <a:t>cuyo advenimiento es 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</a:rPr>
              <a:t>por </a:t>
            </a:r>
            <a:r>
              <a:rPr lang="es-ES" b="1" dirty="0">
                <a:solidFill>
                  <a:srgbClr val="FFC000"/>
                </a:solidFill>
                <a:latin typeface="Times New Roman" pitchFamily="18" charset="0"/>
              </a:rPr>
              <a:t>obra de Satanás,</a:t>
            </a:r>
            <a:r>
              <a:rPr lang="es-ES" b="1" dirty="0" smtClean="0">
                <a:latin typeface="Times New Roman" pitchFamily="18" charset="0"/>
              </a:rPr>
              <a:t> con </a:t>
            </a:r>
            <a:r>
              <a:rPr lang="es-ES" b="1" dirty="0">
                <a:latin typeface="Times New Roman" pitchFamily="18" charset="0"/>
              </a:rPr>
              <a:t>gran poder y señales y prodigios mentirosos, y con todo 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</a:rPr>
              <a:t>engaño </a:t>
            </a:r>
            <a:r>
              <a:rPr lang="es-ES" b="1" dirty="0">
                <a:solidFill>
                  <a:srgbClr val="FFC000"/>
                </a:solidFill>
                <a:latin typeface="Times New Roman" pitchFamily="18" charset="0"/>
              </a:rPr>
              <a:t>de iniquidad </a:t>
            </a:r>
            <a:r>
              <a:rPr lang="es-ES" b="1" dirty="0" smtClean="0">
                <a:latin typeface="Times New Roman" pitchFamily="18" charset="0"/>
              </a:rPr>
              <a:t>para 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</a:rPr>
              <a:t>los que se pierden, </a:t>
            </a:r>
            <a:r>
              <a:rPr lang="es-ES" b="1" u="sng" dirty="0" smtClean="0">
                <a:solidFill>
                  <a:srgbClr val="FFC000"/>
                </a:solidFill>
                <a:latin typeface="Times New Roman" pitchFamily="18" charset="0"/>
              </a:rPr>
              <a:t>por </a:t>
            </a:r>
            <a:r>
              <a:rPr lang="es-ES" b="1" u="sng" dirty="0">
                <a:solidFill>
                  <a:srgbClr val="FFC000"/>
                </a:solidFill>
                <a:latin typeface="Times New Roman" pitchFamily="18" charset="0"/>
              </a:rPr>
              <a:t>cuanto no recibieron el amor de la </a:t>
            </a:r>
            <a:r>
              <a:rPr lang="es-ES" b="1" u="sng" dirty="0" smtClean="0">
                <a:solidFill>
                  <a:srgbClr val="FFC000"/>
                </a:solidFill>
                <a:latin typeface="Times New Roman" pitchFamily="18" charset="0"/>
              </a:rPr>
              <a:t>verdad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</a:rPr>
              <a:t> para </a:t>
            </a:r>
            <a:r>
              <a:rPr lang="es-ES" b="1" dirty="0">
                <a:solidFill>
                  <a:srgbClr val="FFC000"/>
                </a:solidFill>
                <a:latin typeface="Times New Roman" pitchFamily="18" charset="0"/>
              </a:rPr>
              <a:t>ser salvos</a:t>
            </a:r>
            <a:r>
              <a:rPr lang="es-ES" b="1" dirty="0" smtClean="0">
                <a:solidFill>
                  <a:srgbClr val="FFC000"/>
                </a:solidFill>
                <a:latin typeface="Times New Roman" pitchFamily="18" charset="0"/>
              </a:rPr>
              <a:t>”.</a:t>
            </a:r>
            <a:r>
              <a:rPr lang="es-ES" b="1" dirty="0" smtClean="0">
                <a:latin typeface="Times New Roman" pitchFamily="18" charset="0"/>
              </a:rPr>
              <a:t>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DD500-3D40-49BB-8217-FE825385D869}" type="slidenum">
              <a:rPr lang="en-US"/>
              <a:pPr/>
              <a:t>79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457200"/>
            <a:ext cx="3810000" cy="5791200"/>
          </a:xfrm>
        </p:spPr>
        <p:txBody>
          <a:bodyPr>
            <a:normAutofit lnSpcReduction="10000"/>
          </a:bodyPr>
          <a:lstStyle/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endParaRPr lang="en-US" sz="2800" b="1" dirty="0" smtClean="0">
              <a:latin typeface="Times New Roman" pitchFamily="18" charset="0"/>
            </a:endParaRP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  1991—Después de la primera Guerra del Golfo, </a:t>
            </a:r>
            <a:r>
              <a:rPr lang="es-ES" sz="2800" b="1" i="1" dirty="0" smtClean="0">
                <a:latin typeface="Times New Roman" pitchFamily="18" charset="0"/>
              </a:rPr>
              <a:t>TIME</a:t>
            </a:r>
            <a:r>
              <a:rPr lang="es-ES" sz="2800" b="1" dirty="0" smtClean="0">
                <a:latin typeface="Times New Roman" pitchFamily="18" charset="0"/>
              </a:rPr>
              <a:t> llamó a los </a:t>
            </a:r>
            <a:r>
              <a:rPr lang="es-ES" sz="2800" b="1" dirty="0" smtClean="0">
                <a:latin typeface="Times New Roman" pitchFamily="18" charset="0"/>
              </a:rPr>
              <a:t>E.U.A. </a:t>
            </a:r>
            <a:endParaRPr lang="es-ES" sz="2800" b="1" dirty="0" smtClean="0">
              <a:latin typeface="Times New Roman" pitchFamily="18" charset="0"/>
            </a:endParaRP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	“la única superpotencia mundial que queda”.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endParaRPr lang="es-ES" sz="2800" b="1" dirty="0" smtClean="0">
              <a:latin typeface="Times New Roman" pitchFamily="18" charset="0"/>
            </a:endParaRP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  </a:t>
            </a:r>
            <a:r>
              <a:rPr lang="es-ES" sz="2800" b="1" dirty="0" err="1" smtClean="0">
                <a:latin typeface="Times New Roman" pitchFamily="18" charset="0"/>
              </a:rPr>
              <a:t>Yasir</a:t>
            </a:r>
            <a:r>
              <a:rPr lang="es-ES" sz="2800" b="1" dirty="0" smtClean="0">
                <a:latin typeface="Times New Roman" pitchFamily="18" charset="0"/>
              </a:rPr>
              <a:t> </a:t>
            </a:r>
            <a:r>
              <a:rPr lang="es-ES" sz="2800" b="1" dirty="0" smtClean="0">
                <a:latin typeface="Times New Roman" pitchFamily="18" charset="0"/>
              </a:rPr>
              <a:t>Arafat llamó a Washington, DC “la nueva Roma”.</a:t>
            </a:r>
          </a:p>
          <a:p>
            <a:pPr marL="609600" indent="-609600">
              <a:buClr>
                <a:srgbClr val="FFFFFF"/>
              </a:buClr>
              <a:buFont typeface="Wingdings" pitchFamily="2" charset="2"/>
              <a:buNone/>
            </a:pPr>
            <a:endParaRPr lang="es-ES" sz="2800" dirty="0" smtClean="0">
              <a:latin typeface="Times New Roman" pitchFamily="18" charset="0"/>
            </a:endParaRPr>
          </a:p>
        </p:txBody>
      </p:sp>
      <p:pic>
        <p:nvPicPr>
          <p:cNvPr id="32771" name="Picture 7" descr="Adventist Review - Superpower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140200" y="260350"/>
            <a:ext cx="4806950" cy="6369050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8A5300-AA4E-484A-A7EC-51A76C304612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>
                <a:latin typeface="Times New Roman" pitchFamily="18" charset="0"/>
              </a:rPr>
              <a:t>VII.  El </a:t>
            </a:r>
            <a:r>
              <a:rPr lang="es-ES" sz="3600" dirty="0" smtClean="0">
                <a:latin typeface="Times New Roman" pitchFamily="18" charset="0"/>
              </a:rPr>
              <a:t>zarandeo </a:t>
            </a:r>
            <a:r>
              <a:rPr lang="es-ES" sz="3600" dirty="0" smtClean="0">
                <a:latin typeface="Times New Roman" pitchFamily="18" charset="0"/>
              </a:rPr>
              <a:t>de la Iglesia</a:t>
            </a:r>
          </a:p>
        </p:txBody>
      </p:sp>
      <p:sp>
        <p:nvSpPr>
          <p:cNvPr id="22016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ctr">
              <a:buClr>
                <a:srgbClr val="FFFFFF"/>
              </a:buClr>
              <a:buFont typeface="Wingdings" pitchFamily="2" charset="2"/>
              <a:buNone/>
            </a:pPr>
            <a:endParaRPr lang="en-US" b="1" dirty="0" smtClean="0">
              <a:latin typeface="Times New Roman" pitchFamily="18" charset="0"/>
            </a:endParaRPr>
          </a:p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s-ES" sz="3900" b="1" dirty="0" smtClean="0">
                <a:latin typeface="Times New Roman" pitchFamily="18" charset="0"/>
              </a:rPr>
              <a:t>La cuestión de fondo no es simplemente si usted</a:t>
            </a:r>
          </a:p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s-ES" sz="3900" b="1" i="1" dirty="0" smtClean="0">
                <a:latin typeface="Times New Roman" pitchFamily="18" charset="0"/>
              </a:rPr>
              <a:t>conoce la verdad,</a:t>
            </a:r>
          </a:p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s-ES" sz="3900" b="1" dirty="0" smtClean="0">
                <a:latin typeface="Times New Roman" pitchFamily="18" charset="0"/>
              </a:rPr>
              <a:t>sino si usted</a:t>
            </a:r>
          </a:p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s-ES" sz="3900" b="1" i="1" dirty="0" smtClean="0">
                <a:latin typeface="Times New Roman" pitchFamily="18" charset="0"/>
              </a:rPr>
              <a:t>ama la verdad.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</a:t>
            </a:r>
          </a:p>
          <a:p>
            <a:pPr algn="ctr">
              <a:buClr>
                <a:srgbClr val="FFFFFF"/>
              </a:buClr>
              <a:buFont typeface="Wingdings" pitchFamily="2" charset="2"/>
              <a:buNone/>
            </a:pPr>
            <a:r>
              <a:rPr lang="es-ES" b="1" i="1" dirty="0" smtClean="0">
                <a:latin typeface="Times New Roman" pitchFamily="18" charset="0"/>
              </a:rPr>
              <a:t>¿Ama</a:t>
            </a:r>
            <a:r>
              <a:rPr lang="es-ES" b="1" dirty="0" smtClean="0">
                <a:latin typeface="Times New Roman" pitchFamily="18" charset="0"/>
              </a:rPr>
              <a:t> la verdad?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A79FA0-AF8A-4CEF-80E1-6B940ADE9F11}" type="slidenum">
              <a:rPr lang="en-US"/>
              <a:pPr/>
              <a:t>80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VII.  El </a:t>
            </a:r>
            <a:r>
              <a:rPr lang="es-E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zarandeo </a:t>
            </a:r>
            <a:r>
              <a:rPr lang="es-ES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de la Iglesia</a:t>
            </a:r>
          </a:p>
        </p:txBody>
      </p:sp>
      <p:sp>
        <p:nvSpPr>
          <p:cNvPr id="2314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5181600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b="1" dirty="0" smtClean="0">
                <a:latin typeface="Times New Roman" pitchFamily="18" charset="0"/>
              </a:rPr>
              <a:t>	</a:t>
            </a:r>
            <a:r>
              <a:rPr lang="es-ES" sz="35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“Cada alma en cada asociación, en cada parte de la viña del Señor, tiene el privilegio de conocer la verdad</a:t>
            </a:r>
            <a:r>
              <a:rPr lang="es-ES" sz="35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 </a:t>
            </a:r>
            <a:r>
              <a:rPr lang="es-ES" sz="3500" b="1" i="1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Pero la verdad no es verdad para quienes no la practican. La verdad solo es verdad cuando se la vive en la vida diaria</a:t>
            </a:r>
            <a:r>
              <a:rPr lang="es-ES" sz="3500" b="1" i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</a:t>
            </a:r>
            <a:r>
              <a:rPr lang="es-ES" sz="35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demostrando al mundo cómo deben ser las personas que finalmente son salvas”. 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	</a:t>
            </a:r>
            <a:r>
              <a:rPr lang="es-ES" sz="3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Ellen White, G</a:t>
            </a:r>
            <a:r>
              <a:rPr lang="es-ES" sz="30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eneral </a:t>
            </a:r>
            <a:r>
              <a:rPr lang="es-ES" sz="30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Conference</a:t>
            </a:r>
            <a:r>
              <a:rPr lang="es-ES" sz="30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s-ES" sz="3000" b="1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Bulletin</a:t>
            </a:r>
            <a:r>
              <a:rPr lang="es-ES" sz="3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s-ES" sz="30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April</a:t>
            </a:r>
            <a:r>
              <a:rPr lang="es-ES" sz="3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3, 1901 par. 10.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atin typeface="Times New Roman" pitchFamily="18" charset="0"/>
              </a:rPr>
              <a:t>	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14128-C8DE-458C-80A3-9438745B41F8}" type="slidenum">
              <a:rPr lang="en-US"/>
              <a:pPr/>
              <a:t>81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sz="36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¿Dos maneras de “prepararse” para el zarandeo?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600200"/>
            <a:ext cx="8229600" cy="4876800"/>
          </a:xfrm>
        </p:spPr>
        <p:txBody>
          <a:bodyPr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sz="28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	     </a:t>
            </a:r>
            <a:r>
              <a:rPr lang="es-ES" sz="32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“Conforme </a:t>
            </a:r>
            <a:r>
              <a:rPr lang="es-ES" sz="3200" b="1" dirty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vaya acercándose la tempestad, muchos que profesaron creer en el mensaje del tercer ángel, pero que no fueron santificados por la obediencia a la verdad, abandonarán su fe, e irán a engrosar las filas de la oposición. </a:t>
            </a:r>
            <a:r>
              <a:rPr lang="es-ES" sz="3200" b="1" u="sng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Uniéndose </a:t>
            </a:r>
            <a:r>
              <a:rPr lang="es-ES" sz="3200" b="1" u="sng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con el mundo y participando de su espíritu, llegarán a ver las cosas casi bajo el mismo aspecto; así que cuando llegue la hora de prueba estarán preparados para situarse del lado más fácil y de mayor </a:t>
            </a:r>
            <a:r>
              <a:rPr lang="es-ES" sz="3200" b="1" u="sng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popularidad</a:t>
            </a:r>
            <a:r>
              <a:rPr lang="es-ES" sz="3200" b="1" dirty="0" smtClean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”. </a:t>
            </a:r>
          </a:p>
          <a:p>
            <a:pPr algn="ctr">
              <a:lnSpc>
                <a:spcPct val="90000"/>
              </a:lnSpc>
              <a:buClr>
                <a:srgbClr val="FFFFFF"/>
              </a:buClr>
              <a:buFont typeface="Wingdings" pitchFamily="2" charset="2"/>
              <a:buNone/>
            </a:pPr>
            <a:r>
              <a:rPr lang="es-ES" sz="3200" b="1" i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El conflicto de los siglos</a:t>
            </a:r>
            <a:r>
              <a:rPr lang="es-ES" sz="32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</a:rPr>
              <a:t>, p. 593.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D5BE6-E9F1-4760-8DDF-95BF2E5C4FF3}" type="slidenum">
              <a:rPr lang="en-US"/>
              <a:pPr/>
              <a:t>82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6781800" cy="50863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61A2-6E1F-4E79-9A6F-1EC5A1B80677}" type="slidenum">
              <a:rPr lang="en-US"/>
              <a:pPr/>
              <a:t>83</a:t>
            </a:fld>
            <a:endParaRPr lang="en-US"/>
          </a:p>
        </p:txBody>
      </p:sp>
      <p:sp>
        <p:nvSpPr>
          <p:cNvPr id="389123" name="Text Box 3"/>
          <p:cNvSpPr txBox="1">
            <a:spLocks noChangeArrowheads="1"/>
          </p:cNvSpPr>
          <p:nvPr/>
        </p:nvSpPr>
        <p:spPr bwMode="auto">
          <a:xfrm>
            <a:off x="1447800" y="4419600"/>
            <a:ext cx="6448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8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389124" name="Text Box 4"/>
          <p:cNvSpPr txBox="1">
            <a:spLocks noChangeArrowheads="1"/>
          </p:cNvSpPr>
          <p:nvPr/>
        </p:nvSpPr>
        <p:spPr bwMode="auto">
          <a:xfrm>
            <a:off x="1295400" y="1219200"/>
            <a:ext cx="36576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Complete esta frase:</a:t>
            </a:r>
          </a:p>
          <a:p>
            <a:pPr algn="ctr" eaLnBrk="0" hangingPunct="0"/>
            <a:r>
              <a:rPr lang="es-E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“Si </a:t>
            </a:r>
            <a:r>
              <a:rPr lang="es-E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queréis salir incólumes del tiempo de angustia, debéis. </a:t>
            </a:r>
            <a:r>
              <a:rPr lang="es-E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. . </a:t>
            </a:r>
          </a:p>
          <a:p>
            <a:pPr algn="ctr" eaLnBrk="0" hangingPunct="0"/>
            <a:endParaRPr lang="es-E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algn="ctr" eaLnBrk="0" hangingPunct="0"/>
            <a:endParaRPr lang="es-E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algn="ctr" eaLnBrk="0" hangingPunct="0"/>
            <a:endParaRPr lang="es-E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algn="ctr" eaLnBrk="0" hangingPunct="0"/>
            <a:endParaRPr lang="es-E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algn="ctr" eaLnBrk="0" hangingPunct="0"/>
            <a:endParaRPr lang="es-ES" sz="2800" b="1" dirty="0" smtClean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algn="ctr" eaLnBrk="0" hangingPunct="0"/>
            <a:r>
              <a:rPr lang="es-ES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Ellen White, </a:t>
            </a:r>
            <a:r>
              <a:rPr lang="es-ES" b="1" i="1" dirty="0" err="1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Review</a:t>
            </a:r>
            <a:r>
              <a:rPr lang="es-ES" b="1" i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 and </a:t>
            </a:r>
            <a:r>
              <a:rPr lang="es-ES" b="1" i="1" dirty="0" err="1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Herald</a:t>
            </a:r>
            <a:r>
              <a:rPr lang="es-ES" b="1" i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,</a:t>
            </a:r>
            <a:r>
              <a:rPr lang="es-ES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  Nov. 22, 1892</a:t>
            </a:r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 , citado en </a:t>
            </a:r>
            <a:r>
              <a:rPr lang="es-ES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MS</a:t>
            </a:r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 1, p. </a:t>
            </a:r>
            <a:r>
              <a:rPr lang="es-E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426.</a:t>
            </a:r>
            <a:endParaRPr lang="es-ES" sz="24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  <p:sp>
        <p:nvSpPr>
          <p:cNvPr id="389125" name="Text Box 5"/>
          <p:cNvSpPr txBox="1">
            <a:spLocks noChangeArrowheads="1"/>
          </p:cNvSpPr>
          <p:nvPr/>
        </p:nvSpPr>
        <p:spPr bwMode="auto">
          <a:xfrm>
            <a:off x="152400" y="228601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s-ES" sz="40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La </a:t>
            </a:r>
            <a:r>
              <a:rPr lang="es-ES" sz="40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única preparación </a:t>
            </a:r>
            <a:r>
              <a:rPr lang="es-ES" sz="40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que </a:t>
            </a:r>
            <a:r>
              <a:rPr lang="es-ES" sz="4000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permanecerá </a:t>
            </a:r>
            <a:endParaRPr lang="es-ES" sz="40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6781800" cy="50863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61A2-6E1F-4E79-9A6F-1EC5A1B80677}" type="slidenum">
              <a:rPr lang="en-US"/>
              <a:pPr/>
              <a:t>84</a:t>
            </a:fld>
            <a:endParaRPr lang="en-US"/>
          </a:p>
        </p:txBody>
      </p:sp>
      <p:sp>
        <p:nvSpPr>
          <p:cNvPr id="389123" name="Text Box 3"/>
          <p:cNvSpPr txBox="1">
            <a:spLocks noChangeArrowheads="1"/>
          </p:cNvSpPr>
          <p:nvPr/>
        </p:nvSpPr>
        <p:spPr bwMode="auto">
          <a:xfrm>
            <a:off x="1447800" y="4419600"/>
            <a:ext cx="6448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8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389124" name="Text Box 4"/>
          <p:cNvSpPr txBox="1">
            <a:spLocks noChangeArrowheads="1"/>
          </p:cNvSpPr>
          <p:nvPr/>
        </p:nvSpPr>
        <p:spPr bwMode="auto">
          <a:xfrm>
            <a:off x="1143000" y="1219200"/>
            <a:ext cx="3810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“Si </a:t>
            </a:r>
            <a:r>
              <a:rPr lang="es-E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queréis salir incólumes del tiempo de angustia, debéis </a:t>
            </a:r>
            <a:r>
              <a:rPr lang="es-ES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conocer </a:t>
            </a:r>
            <a:r>
              <a:rPr lang="es-E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a Cristo</a:t>
            </a:r>
            <a:r>
              <a:rPr lang="es-E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 </a:t>
            </a:r>
            <a:endParaRPr lang="es-E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algn="ctr" eaLnBrk="0" hangingPunct="0"/>
            <a:r>
              <a:rPr lang="es-E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y </a:t>
            </a:r>
            <a:r>
              <a:rPr lang="es-ES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apropiaros [aceptar activamente] </a:t>
            </a:r>
            <a:r>
              <a:rPr lang="es-E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del don de su justicia</a:t>
            </a:r>
            <a:r>
              <a:rPr lang="es-E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, </a:t>
            </a:r>
          </a:p>
          <a:p>
            <a:pPr algn="ctr" eaLnBrk="0" hangingPunct="0"/>
            <a:r>
              <a:rPr lang="es-E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la </a:t>
            </a:r>
            <a:r>
              <a:rPr lang="es-E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cual imputa al pecador arrepentido</a:t>
            </a:r>
            <a:r>
              <a:rPr lang="es-E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”.</a:t>
            </a:r>
          </a:p>
          <a:p>
            <a:pPr algn="ctr" eaLnBrk="0" hangingPunct="0"/>
            <a:endParaRPr lang="es-ES" sz="2800" b="1" dirty="0" smtClean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algn="ctr" eaLnBrk="0" hangingPunct="0"/>
            <a:r>
              <a:rPr lang="es-ES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Ellen White, </a:t>
            </a:r>
            <a:r>
              <a:rPr lang="es-ES" b="1" i="1" dirty="0" err="1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Review</a:t>
            </a:r>
            <a:r>
              <a:rPr lang="es-ES" b="1" i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 and </a:t>
            </a:r>
            <a:r>
              <a:rPr lang="es-ES" b="1" i="1" dirty="0" err="1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Herald</a:t>
            </a:r>
            <a:r>
              <a:rPr lang="es-ES" b="1" i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,</a:t>
            </a:r>
            <a:r>
              <a:rPr lang="es-ES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  Nov. 22, 1892</a:t>
            </a:r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 , citado en </a:t>
            </a:r>
            <a:r>
              <a:rPr lang="es-ES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MS</a:t>
            </a:r>
            <a:r>
              <a:rPr lang="es-ES" b="1" dirty="0">
                <a:solidFill>
                  <a:prstClr val="white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 1, p. </a:t>
            </a:r>
            <a:r>
              <a:rPr lang="es-ES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426.</a:t>
            </a:r>
            <a:endParaRPr lang="es-ES" sz="24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  <p:sp>
        <p:nvSpPr>
          <p:cNvPr id="389125" name="Text Box 5"/>
          <p:cNvSpPr txBox="1">
            <a:spLocks noChangeArrowheads="1"/>
          </p:cNvSpPr>
          <p:nvPr/>
        </p:nvSpPr>
        <p:spPr bwMode="auto">
          <a:xfrm>
            <a:off x="152400" y="228601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s-ES" sz="40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La única preparación que permanecerá </a:t>
            </a:r>
            <a:endParaRPr lang="es-ES" sz="40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990600"/>
            <a:ext cx="6781800" cy="5086350"/>
          </a:xfrm>
          <a:prstGeom prst="rect">
            <a:avLst/>
          </a:prstGeom>
          <a:effectLst>
            <a:reflection stA="50000" endPos="75000" dist="12700" dir="5400000" sy="-100000" algn="bl" rotWithShape="0"/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61A2-6E1F-4E79-9A6F-1EC5A1B80677}" type="slidenum">
              <a:rPr lang="en-US"/>
              <a:pPr/>
              <a:t>85</a:t>
            </a:fld>
            <a:endParaRPr lang="en-US"/>
          </a:p>
        </p:txBody>
      </p:sp>
      <p:sp>
        <p:nvSpPr>
          <p:cNvPr id="389123" name="Text Box 3"/>
          <p:cNvSpPr txBox="1">
            <a:spLocks noChangeArrowheads="1"/>
          </p:cNvSpPr>
          <p:nvPr/>
        </p:nvSpPr>
        <p:spPr bwMode="auto">
          <a:xfrm>
            <a:off x="1447800" y="4419600"/>
            <a:ext cx="64484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28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</p:txBody>
      </p:sp>
      <p:sp>
        <p:nvSpPr>
          <p:cNvPr id="389124" name="Text Box 4"/>
          <p:cNvSpPr txBox="1">
            <a:spLocks noChangeArrowheads="1"/>
          </p:cNvSpPr>
          <p:nvPr/>
        </p:nvSpPr>
        <p:spPr bwMode="auto">
          <a:xfrm>
            <a:off x="1143000" y="1219200"/>
            <a:ext cx="3810000" cy="532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“Si </a:t>
            </a:r>
            <a:r>
              <a:rPr lang="es-E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queréis salir incólumes del tiempo de angustia, debéis </a:t>
            </a:r>
            <a:r>
              <a:rPr lang="es-ES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conocer a Cristo</a:t>
            </a:r>
            <a:r>
              <a:rPr lang="es-E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 </a:t>
            </a:r>
          </a:p>
          <a:p>
            <a:pPr algn="ctr" eaLnBrk="0" hangingPunct="0"/>
            <a:r>
              <a:rPr lang="es-E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y </a:t>
            </a:r>
            <a:r>
              <a:rPr lang="es-ES" sz="2800" b="1" i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apropiaros [aceptar activamente] del </a:t>
            </a:r>
            <a:r>
              <a:rPr lang="es-ES" sz="2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don de su justicia</a:t>
            </a:r>
            <a:r>
              <a:rPr lang="es-E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, </a:t>
            </a:r>
          </a:p>
          <a:p>
            <a:pPr algn="ctr" eaLnBrk="0" hangingPunct="0"/>
            <a:r>
              <a:rPr lang="es-E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la </a:t>
            </a:r>
            <a:r>
              <a:rPr lang="es-E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</a:rPr>
              <a:t>cual imputa al pecador arrepentido”</a:t>
            </a:r>
            <a:endParaRPr lang="es-ES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algn="ctr" eaLnBrk="0" hangingPunct="0"/>
            <a:endParaRPr lang="es-ES" sz="2800" b="1" dirty="0" smtClean="0">
              <a:effectLst>
                <a:outerShdw blurRad="38100" dist="38100" dir="2700000" algn="tl">
                  <a:srgbClr val="1F497D"/>
                </a:outerShdw>
              </a:effectLst>
            </a:endParaRPr>
          </a:p>
          <a:p>
            <a:pPr algn="ctr" eaLnBrk="0" hangingPunct="0"/>
            <a:r>
              <a:rPr lang="es-ES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Ellen White, </a:t>
            </a:r>
            <a:r>
              <a:rPr lang="es-ES" b="1" i="1" dirty="0" err="1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Review</a:t>
            </a:r>
            <a:r>
              <a:rPr lang="es-ES" b="1" i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 and </a:t>
            </a:r>
            <a:r>
              <a:rPr lang="es-ES" b="1" i="1" dirty="0" err="1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Herald</a:t>
            </a:r>
            <a:r>
              <a:rPr lang="es-ES" b="1" i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,</a:t>
            </a:r>
            <a:r>
              <a:rPr lang="es-ES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  Nov. 22, 1892, citado en </a:t>
            </a:r>
            <a:r>
              <a:rPr lang="es-ES" b="1" i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MS</a:t>
            </a:r>
            <a:r>
              <a:rPr lang="es-ES" b="1" dirty="0" smtClean="0">
                <a:effectLst>
                  <a:outerShdw blurRad="38100" dist="38100" dir="2700000" algn="tl">
                    <a:srgbClr val="1F497D"/>
                  </a:outerShdw>
                </a:effectLst>
              </a:rPr>
              <a:t> 1, p. 426.</a:t>
            </a:r>
            <a:endParaRPr lang="es-ES" sz="24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  <p:sp>
        <p:nvSpPr>
          <p:cNvPr id="389125" name="Text Box 5"/>
          <p:cNvSpPr txBox="1">
            <a:spLocks noChangeArrowheads="1"/>
          </p:cNvSpPr>
          <p:nvPr/>
        </p:nvSpPr>
        <p:spPr bwMode="auto">
          <a:xfrm>
            <a:off x="152400" y="228601"/>
            <a:ext cx="8839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s-ES" sz="4000" b="1" dirty="0">
                <a:effectLst>
                  <a:outerShdw blurRad="38100" dist="38100" dir="2700000" algn="tl">
                    <a:srgbClr val="1F497D"/>
                  </a:outerShdw>
                </a:effectLst>
              </a:rPr>
              <a:t>La única preparación que permanecerá </a:t>
            </a:r>
            <a:endParaRPr lang="es-ES" sz="4000" b="1" dirty="0">
              <a:effectLst>
                <a:outerShdw blurRad="38100" dist="38100" dir="2700000" algn="tl">
                  <a:srgbClr val="1F497D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89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5EFBF304-EC64-4835-B207-423ECFD42498}" type="slidenum">
              <a:rPr lang="en-US" sz="1200">
                <a:solidFill>
                  <a:srgbClr val="FFFFFF"/>
                </a:solidFill>
              </a:rPr>
              <a:pPr algn="r"/>
              <a:t>86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64868" name="TextBox 5"/>
          <p:cNvSpPr txBox="1">
            <a:spLocks noChangeArrowheads="1"/>
          </p:cNvSpPr>
          <p:nvPr/>
        </p:nvSpPr>
        <p:spPr bwMode="auto">
          <a:xfrm>
            <a:off x="381000" y="304800"/>
            <a:ext cx="2667000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3100" dirty="0" smtClean="0">
                <a:latin typeface="Papyrus" pitchFamily="66" charset="0"/>
              </a:rPr>
              <a:t>Aguardando </a:t>
            </a:r>
            <a:r>
              <a:rPr lang="es-ES" sz="3100" dirty="0">
                <a:latin typeface="Papyrus" pitchFamily="66" charset="0"/>
              </a:rPr>
              <a:t>la esperanza bienaventurada y la manifestaci</a:t>
            </a:r>
            <a:r>
              <a:rPr lang="es-ES" sz="1800" dirty="0">
                <a:latin typeface="+mn-lt"/>
              </a:rPr>
              <a:t>ó</a:t>
            </a:r>
            <a:r>
              <a:rPr lang="es-ES" sz="3100" dirty="0">
                <a:latin typeface="Papyrus" pitchFamily="66" charset="0"/>
              </a:rPr>
              <a:t>n gloriosa de nuestro gran Dios y Salvador Jesucristo…</a:t>
            </a:r>
            <a:endParaRPr lang="es-ES" sz="3100" dirty="0" smtClean="0">
              <a:latin typeface="Papyrus" pitchFamily="66" charset="0"/>
            </a:endParaRPr>
          </a:p>
          <a:p>
            <a:endParaRPr lang="es-ES" sz="3100" dirty="0" smtClean="0">
              <a:latin typeface="Papyrus" pitchFamily="66" charset="0"/>
            </a:endParaRPr>
          </a:p>
          <a:p>
            <a:pPr algn="r"/>
            <a:r>
              <a:rPr lang="es-ES" sz="3100" dirty="0" smtClean="0">
                <a:latin typeface="Papyrus" pitchFamily="66" charset="0"/>
              </a:rPr>
              <a:t>Tito 2:13</a:t>
            </a:r>
            <a:endParaRPr lang="es-ES" sz="3100" dirty="0">
              <a:latin typeface="Papyru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5EFBF304-EC64-4835-B207-423ECFD42498}" type="slidenum">
              <a:rPr lang="en-US" sz="1200">
                <a:solidFill>
                  <a:srgbClr val="FFFFFF"/>
                </a:solidFill>
              </a:rPr>
              <a:pPr algn="r"/>
              <a:t>87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64868" name="TextBox 5"/>
          <p:cNvSpPr txBox="1">
            <a:spLocks noChangeArrowheads="1"/>
          </p:cNvSpPr>
          <p:nvPr/>
        </p:nvSpPr>
        <p:spPr bwMode="auto">
          <a:xfrm>
            <a:off x="381000" y="304800"/>
            <a:ext cx="2667000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s-ES" sz="3100" dirty="0" smtClean="0">
                <a:latin typeface="Papyrus" pitchFamily="66" charset="0"/>
              </a:rPr>
              <a:t>Aguardando </a:t>
            </a:r>
            <a:r>
              <a:rPr lang="es-ES" sz="3100" dirty="0">
                <a:latin typeface="Papyrus" pitchFamily="66" charset="0"/>
              </a:rPr>
              <a:t>la esperanza bienaventurada y la </a:t>
            </a:r>
            <a:r>
              <a:rPr lang="es-ES" sz="3100" dirty="0" smtClean="0">
                <a:latin typeface="Papyrus" pitchFamily="66" charset="0"/>
              </a:rPr>
              <a:t>manifestaci</a:t>
            </a:r>
            <a:r>
              <a:rPr lang="es-ES" sz="1800" dirty="0" smtClean="0">
                <a:latin typeface="+mn-lt"/>
              </a:rPr>
              <a:t>ó</a:t>
            </a:r>
            <a:r>
              <a:rPr lang="es-ES" sz="3100" dirty="0" smtClean="0">
                <a:latin typeface="Papyrus" pitchFamily="66" charset="0"/>
              </a:rPr>
              <a:t>n </a:t>
            </a:r>
            <a:r>
              <a:rPr lang="es-ES" sz="3100" dirty="0">
                <a:latin typeface="Papyrus" pitchFamily="66" charset="0"/>
              </a:rPr>
              <a:t>gloriosa de nuestro gran Dios y Salvador Jesucristo…</a:t>
            </a:r>
            <a:endParaRPr lang="es-ES" sz="3100" dirty="0" smtClean="0">
              <a:latin typeface="Papyrus" pitchFamily="66" charset="0"/>
            </a:endParaRPr>
          </a:p>
          <a:p>
            <a:endParaRPr lang="es-ES" sz="3100" dirty="0" smtClean="0">
              <a:latin typeface="Papyrus" pitchFamily="66" charset="0"/>
            </a:endParaRPr>
          </a:p>
          <a:p>
            <a:pPr algn="r"/>
            <a:r>
              <a:rPr lang="es-ES" sz="3100" dirty="0" smtClean="0">
                <a:latin typeface="Papyrus" pitchFamily="66" charset="0"/>
              </a:rPr>
              <a:t>Tito 2:13</a:t>
            </a:r>
            <a:endParaRPr lang="es-ES" sz="3100" dirty="0">
              <a:latin typeface="Papyru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Direcciones Web</a:t>
            </a:r>
          </a:p>
        </p:txBody>
      </p:sp>
      <p:sp>
        <p:nvSpPr>
          <p:cNvPr id="15258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FFFF"/>
              </a:buClr>
              <a:buFont typeface="Arial" pitchFamily="34" charset="0"/>
              <a:buNone/>
            </a:pPr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</a:t>
            </a: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www.andrews.edu/~jmoon</a:t>
            </a:r>
          </a:p>
          <a:p>
            <a:pPr>
              <a:buClr>
                <a:srgbClr val="FFFFFF"/>
              </a:buClr>
              <a:buFont typeface="Arial" pitchFamily="34" charset="0"/>
              <a:buNone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www.andrews.edu/~fortind</a:t>
            </a:r>
          </a:p>
          <a:p>
            <a:pPr>
              <a:buClr>
                <a:srgbClr val="FFFFFF"/>
              </a:buClr>
              <a:buFont typeface="Arial" pitchFamily="34" charset="0"/>
              <a:buNone/>
            </a:pPr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	www.WhiteEstate.org</a:t>
            </a: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n-US" sz="4800" b="1" dirty="0" smtClean="0">
              <a:latin typeface="Times New Roman" pitchFamily="18" charset="0"/>
            </a:endParaRPr>
          </a:p>
          <a:p>
            <a:pPr>
              <a:buClr>
                <a:srgbClr val="FFFFFF"/>
              </a:buClr>
              <a:buFont typeface="Wingdings" pitchFamily="2" charset="2"/>
              <a:buNone/>
            </a:pPr>
            <a:endParaRPr lang="en-US" dirty="0" smtClean="0">
              <a:latin typeface="Times New Roman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3EDF-E571-439F-9C24-C355B333D3D2}" type="slidenum">
              <a:rPr lang="en-US"/>
              <a:pPr/>
              <a:t>88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3276600"/>
            <a:ext cx="4292600" cy="2676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reflection stA="50000" endPos="19000" dist="12700" dir="5400000" sy="-100000" algn="bl" rotWithShape="0"/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8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FFFF"/>
              </a:buClr>
            </a:pPr>
            <a:r>
              <a:rPr lang="es-ES" b="1" dirty="0" smtClean="0">
                <a:latin typeface="Times New Roman" pitchFamily="18" charset="0"/>
              </a:rPr>
              <a:t>El </a:t>
            </a:r>
            <a:r>
              <a:rPr lang="es-ES" b="1" i="1" dirty="0" smtClean="0">
                <a:latin typeface="Times New Roman" pitchFamily="18" charset="0"/>
              </a:rPr>
              <a:t>Washington Post</a:t>
            </a:r>
            <a:r>
              <a:rPr lang="es-ES" b="1" dirty="0" smtClean="0">
                <a:latin typeface="Times New Roman" pitchFamily="18" charset="0"/>
              </a:rPr>
              <a:t> dijo que la importancia de </a:t>
            </a:r>
            <a:r>
              <a:rPr lang="es-ES" b="1" dirty="0">
                <a:latin typeface="Times New Roman" pitchFamily="18" charset="0"/>
              </a:rPr>
              <a:t>la </a:t>
            </a:r>
            <a:r>
              <a:rPr lang="es-ES" b="1" dirty="0" smtClean="0">
                <a:latin typeface="Times New Roman" pitchFamily="18" charset="0"/>
              </a:rPr>
              <a:t>victoria en la Guerra del Golfo de 1991 fue que “Ahora </a:t>
            </a:r>
            <a:r>
              <a:rPr lang="es-ES" b="1" dirty="0" smtClean="0">
                <a:latin typeface="Times New Roman" pitchFamily="18" charset="0"/>
              </a:rPr>
              <a:t>E.U.A. </a:t>
            </a:r>
            <a:r>
              <a:rPr lang="es-ES" b="1" dirty="0" smtClean="0">
                <a:latin typeface="Times New Roman" pitchFamily="18" charset="0"/>
              </a:rPr>
              <a:t>determinaría </a:t>
            </a:r>
            <a:r>
              <a:rPr lang="es-ES" b="1" dirty="0">
                <a:latin typeface="Times New Roman" pitchFamily="18" charset="0"/>
              </a:rPr>
              <a:t>todos los </a:t>
            </a:r>
            <a:r>
              <a:rPr lang="es-ES" b="1" dirty="0" smtClean="0">
                <a:latin typeface="Times New Roman" pitchFamily="18" charset="0"/>
              </a:rPr>
              <a:t>eventos globales importantes”.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CAC36-0E20-424E-9C11-C5C2DF04D7F6}" type="slidenum">
              <a:rPr lang="en-US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Theme50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heme12">
  <a:themeElements>
    <a:clrScheme name="Office Theme 14">
      <a:dk1>
        <a:srgbClr val="000000"/>
      </a:dk1>
      <a:lt1>
        <a:srgbClr val="FFFFFF"/>
      </a:lt1>
      <a:dk2>
        <a:srgbClr val="8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0000"/>
        </a:dk1>
        <a:lt1>
          <a:srgbClr val="FFFFFF"/>
        </a:lt1>
        <a:dk2>
          <a:srgbClr val="660033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14">
        <a:dk1>
          <a:srgbClr val="000000"/>
        </a:dk1>
        <a:lt1>
          <a:srgbClr val="FFFFFF"/>
        </a:lt1>
        <a:dk2>
          <a:srgbClr val="8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eme2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heme2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eme2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Theme2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heme26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heme6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eme9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heme122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F79646"/>
      </a:accent2>
      <a:accent3>
        <a:srgbClr val="9BBB59"/>
      </a:accent3>
      <a:accent4>
        <a:srgbClr val="8064A2"/>
      </a:accent4>
      <a:accent5>
        <a:srgbClr val="4BACC6"/>
      </a:accent5>
      <a:accent6>
        <a:srgbClr val="C0504D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11390</TotalTime>
  <Words>3894</Words>
  <Application>Microsoft Macintosh PowerPoint</Application>
  <PresentationFormat>Presentación en pantalla (4:3)</PresentationFormat>
  <Paragraphs>523</Paragraphs>
  <Slides>88</Slides>
  <Notes>88</Notes>
  <HiddenSlides>4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88</vt:i4>
      </vt:variant>
    </vt:vector>
  </HeadingPairs>
  <TitlesOfParts>
    <vt:vector size="115" baseType="lpstr">
      <vt:lpstr>Arial Unicode MS</vt:lpstr>
      <vt:lpstr>Bodoni Bk BT</vt:lpstr>
      <vt:lpstr>Calibri</vt:lpstr>
      <vt:lpstr>Comic Sans MS</vt:lpstr>
      <vt:lpstr>Eras Medium ITC</vt:lpstr>
      <vt:lpstr>Franklin Gothic Book</vt:lpstr>
      <vt:lpstr>Franklin Gothic Medium</vt:lpstr>
      <vt:lpstr>Garamond</vt:lpstr>
      <vt:lpstr>ＭＳ Ｐゴシック</vt:lpstr>
      <vt:lpstr>Papyrus</vt:lpstr>
      <vt:lpstr>Perpetua</vt:lpstr>
      <vt:lpstr>Times New Roman</vt:lpstr>
      <vt:lpstr>Verdana</vt:lpstr>
      <vt:lpstr>Wingdings</vt:lpstr>
      <vt:lpstr>WP TypographicSymbols</vt:lpstr>
      <vt:lpstr>Arial</vt:lpstr>
      <vt:lpstr>Office Theme</vt:lpstr>
      <vt:lpstr>Theme20</vt:lpstr>
      <vt:lpstr>1_Theme20</vt:lpstr>
      <vt:lpstr>Theme21</vt:lpstr>
      <vt:lpstr>1_Theme21</vt:lpstr>
      <vt:lpstr>Theme26</vt:lpstr>
      <vt:lpstr>Theme60</vt:lpstr>
      <vt:lpstr>Theme99</vt:lpstr>
      <vt:lpstr>Theme122</vt:lpstr>
      <vt:lpstr>Theme50</vt:lpstr>
      <vt:lpstr>Theme12</vt:lpstr>
      <vt:lpstr>Siete profecías importantes en proceso de cumplimiento</vt:lpstr>
      <vt:lpstr>Propósito de esta presentación</vt:lpstr>
      <vt:lpstr>I.  Dominación estadounidense del Mundo</vt:lpstr>
      <vt:lpstr>Estados Unidos dominante</vt:lpstr>
      <vt:lpstr>Estados Unidos dominante</vt:lpstr>
      <vt:lpstr>Presentación de PowerPoint</vt:lpstr>
      <vt:lpstr>1989: Caída del Comunismo como superpotencia mundial</vt:lpstr>
      <vt:lpstr>Presentación de PowerPoint</vt:lpstr>
      <vt:lpstr>Presentación de PowerPoint</vt:lpstr>
      <vt:lpstr>Semanario alemán Der Speigel  (2003)</vt:lpstr>
      <vt:lpstr> “…hablaba como dragón…”</vt:lpstr>
      <vt:lpstr>Presentación de PowerPoint</vt:lpstr>
      <vt:lpstr> Así, hablar “como dragón” según Apoc. 13:11-17 significa:</vt:lpstr>
      <vt:lpstr>1.  Dimensiones militares de “hablar como dragón”</vt:lpstr>
      <vt:lpstr>1.  Dimensiones militares de “hablar como dragón”, continuación</vt:lpstr>
      <vt:lpstr>2. Dimensiones políticas de “hablar como dragón”</vt:lpstr>
      <vt:lpstr>3. Dimensiones judiciales de “hablar como dragón”</vt:lpstr>
      <vt:lpstr>3. Dimensiones judiciales de “hablar como dragón”</vt:lpstr>
      <vt:lpstr>4. Dimensiones religiosas de  “hablar como dragón”.</vt:lpstr>
      <vt:lpstr>4. Dimensiones religiosas de  “hablar como dragón”.</vt:lpstr>
      <vt:lpstr>Lectura adicional: Clifford Goldstein</vt:lpstr>
      <vt:lpstr>II. La “herida mortal” de Apocalipsis 13 completamente sanada</vt:lpstr>
      <vt:lpstr>La “herida mortal” de  Apocalipsis 13</vt:lpstr>
      <vt:lpstr>La “herida mortal” de  Apocalipsis 13</vt:lpstr>
      <vt:lpstr>La “herida mortal” será  sanada completamente</vt:lpstr>
      <vt:lpstr>Presentación de PowerPoint</vt:lpstr>
      <vt:lpstr>III.  Ecumenismo: La madurez  de la Babilonia espiritual</vt:lpstr>
      <vt:lpstr>Ecumenismo: La madurez  de la Babilonia espiritual</vt:lpstr>
      <vt:lpstr>Ecumenismo: La madurez  de la Babilonia espiritual</vt:lpstr>
      <vt:lpstr>Ecumenismo: La madurez  de la Babilonia espiritual</vt:lpstr>
      <vt:lpstr>Presentación de PowerPoint</vt:lpstr>
      <vt:lpstr>Presentación de PowerPoint</vt:lpstr>
      <vt:lpstr>IV. Exaltación del domingo: Preparación para la marca de la vestia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2000, Dominus Iesus</vt:lpstr>
      <vt:lpstr>12 de setiembre de 2006, discurso en la Universidad de Ratisbona</vt:lpstr>
      <vt:lpstr>12 de setiembre de 2006, discurso en la Universidad de Ratisbona</vt:lpstr>
      <vt:lpstr>12 de setiembre de 2006, discurso en la  Universidad de Ratisbona</vt:lpstr>
      <vt:lpstr>El Discurso en Ratisbona: El resto de la historia</vt:lpstr>
      <vt:lpstr>El Discurso en Ratisbona: El resto de la historia</vt:lpstr>
      <vt:lpstr>El Discurso en Ratisbona: El resto de la historia</vt:lpstr>
      <vt:lpstr>El Discurso en Ratisbona: El resto de la historia</vt:lpstr>
      <vt:lpstr>El Discurso en Ratisbona: El resto de la historia</vt:lpstr>
      <vt:lpstr>Lo que el Papa quiso decir con la “des helenización” del cristianismo</vt:lpstr>
      <vt:lpstr>Resumen: El Discurso en Ratisbona</vt:lpstr>
      <vt:lpstr>2009, Caritas in Veritate “Caridad en la Verdad”</vt:lpstr>
      <vt:lpstr>El Papa exige una Autoridad Política Mundial</vt:lpstr>
      <vt:lpstr>El Papa exige una Autoridad Política Mundial</vt:lpstr>
      <vt:lpstr>El Papa exige una Autoridad Política Mundial</vt:lpstr>
      <vt:lpstr>“y se maravilló toda la tierra...”</vt:lpstr>
      <vt:lpstr>El ex primer ministro Tony Blair en 2009 dejó la Iglesia de Inglaterra para convertirse en católico romano.</vt:lpstr>
      <vt:lpstr>La Corte Suprema de los E.U.A.</vt:lpstr>
      <vt:lpstr>Apostasía Nacional  Ruina Nacional</vt:lpstr>
      <vt:lpstr>Porqué la Apostasía Nacional Llevará a la Ruina Nacional  ¿Cuál fue la base del surgimiento de E.U.A.? </vt:lpstr>
      <vt:lpstr>Señales de interés renovado en el sábado del séptimo día</vt:lpstr>
      <vt:lpstr>V.  El Espiritismo infiltra el cristianismo</vt:lpstr>
      <vt:lpstr>El conflicto de los siglos, p. 574</vt:lpstr>
      <vt:lpstr>El conflicto de los siglos, p. 575</vt:lpstr>
      <vt:lpstr>El conflicto de los siglos, p. 575</vt:lpstr>
      <vt:lpstr>V.  El espiritismo infiltra el cristianismo</vt:lpstr>
      <vt:lpstr>V.  El espiritismo infiltra el cristianismo</vt:lpstr>
      <vt:lpstr>El espiritismo infiltra el cristianismo</vt:lpstr>
      <vt:lpstr>4.  Los libros de Harry Potter:  Brujería dulcificada para niños</vt:lpstr>
      <vt:lpstr>5.  El espiritismo imita al cristianismo</vt:lpstr>
      <vt:lpstr>VI.  El Evangelio en todo el mundo</vt:lpstr>
      <vt:lpstr>VI.  El Evangelio en todo el mundo</vt:lpstr>
      <vt:lpstr>VII.  El zarandeo de la Iglesia</vt:lpstr>
      <vt:lpstr>VII.  El zarandeo de la Iglesia</vt:lpstr>
      <vt:lpstr>Presentación de PowerPoint</vt:lpstr>
      <vt:lpstr>Presentación de PowerPoint</vt:lpstr>
      <vt:lpstr>El último engaño de Satanás (dentro de la Iglesia Adventista)</vt:lpstr>
      <vt:lpstr>“Un odio satánico”  (tanto en origen e intensidad--Roger Coon)</vt:lpstr>
      <vt:lpstr>VII.  El zarandeo de la Iglesia</vt:lpstr>
      <vt:lpstr>“Los enemigos más encarnizados”, continuación</vt:lpstr>
      <vt:lpstr>VII.  El zarandeo de la Iglesia</vt:lpstr>
      <vt:lpstr>VII.  El zarandeo de la Iglesia</vt:lpstr>
      <vt:lpstr>VII.  El zarandeo de la Iglesia</vt:lpstr>
      <vt:lpstr>¿Dos maneras de “prepararse” para el zarandeo?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Direcciones Web</vt:lpstr>
    </vt:vector>
  </TitlesOfParts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Jerry Moon’s Presentation</dc:title>
  <dc:creator>Joshua A. Loucks</dc:creator>
  <cp:lastModifiedBy>Usuario de Microsoft Office</cp:lastModifiedBy>
  <cp:revision>424</cp:revision>
  <dcterms:created xsi:type="dcterms:W3CDTF">2009-08-21T00:43:12Z</dcterms:created>
  <dcterms:modified xsi:type="dcterms:W3CDTF">2017-09-21T20:12:27Z</dcterms:modified>
</cp:coreProperties>
</file>