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00" r:id="rId3"/>
    <p:sldId id="257" r:id="rId4"/>
    <p:sldId id="259" r:id="rId5"/>
    <p:sldId id="260" r:id="rId6"/>
    <p:sldId id="261" r:id="rId7"/>
    <p:sldId id="288" r:id="rId8"/>
    <p:sldId id="289" r:id="rId9"/>
    <p:sldId id="267" r:id="rId10"/>
    <p:sldId id="270" r:id="rId11"/>
    <p:sldId id="272" r:id="rId12"/>
    <p:sldId id="266" r:id="rId13"/>
    <p:sldId id="290" r:id="rId14"/>
    <p:sldId id="268" r:id="rId15"/>
    <p:sldId id="291" r:id="rId16"/>
    <p:sldId id="292" r:id="rId17"/>
    <p:sldId id="281" r:id="rId18"/>
    <p:sldId id="271" r:id="rId19"/>
    <p:sldId id="293" r:id="rId20"/>
    <p:sldId id="294" r:id="rId21"/>
    <p:sldId id="295" r:id="rId22"/>
    <p:sldId id="296" r:id="rId23"/>
    <p:sldId id="297" r:id="rId24"/>
    <p:sldId id="298" r:id="rId25"/>
    <p:sldId id="279" r:id="rId26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337"/>
    <a:srgbClr val="8E1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270" d="100"/>
          <a:sy n="270" d="100"/>
        </p:scale>
        <p:origin x="-768" y="-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1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06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1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5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7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000126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000126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1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6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5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7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88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9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210799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Una vez que Eva y Adán cedieron a la tentación del orgullo, la </a:t>
            </a:r>
            <a:r>
              <a:rPr lang="es-ES" sz="2400" b="1" dirty="0" smtClean="0"/>
              <a:t>autoridad de </a:t>
            </a:r>
            <a:r>
              <a:rPr lang="es-ES" sz="2400" b="1" dirty="0"/>
              <a:t>Dios fue dejada de lado y los seres humanos comenzaron a tomar decisiones</a:t>
            </a:r>
          </a:p>
          <a:p>
            <a:pPr algn="ctr"/>
            <a:r>
              <a:rPr lang="es-ES" sz="2400" b="1" dirty="0"/>
              <a:t>de manera independiente.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9640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145991"/>
            <a:ext cx="41124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</a:t>
            </a:r>
            <a:r>
              <a:rPr lang="es-ES" sz="2400" b="1" dirty="0" smtClean="0"/>
              <a:t>Entonces fueron </a:t>
            </a:r>
            <a:r>
              <a:rPr lang="es-ES" sz="2400" b="1" dirty="0"/>
              <a:t>abiertos los ojos de ambos y se dieron cuenta de que estaban desnudos</a:t>
            </a:r>
            <a:r>
              <a:rPr lang="es-ES" sz="2400" b="1" dirty="0" smtClean="0"/>
              <a:t>.” E </a:t>
            </a:r>
            <a:r>
              <a:rPr lang="es-ES" sz="2400" b="1" dirty="0"/>
              <a:t>inmediatamente tuvieron que buscar una solución humana para esta</a:t>
            </a:r>
          </a:p>
          <a:p>
            <a:pPr algn="ctr"/>
            <a:r>
              <a:rPr lang="es-ES" sz="2400" b="1" dirty="0"/>
              <a:t>situación: “Cosieron, pues, hojas de higuera y se hicieron delantales</a:t>
            </a:r>
            <a:r>
              <a:rPr lang="es-ES" sz="2400" b="1" dirty="0" smtClean="0"/>
              <a:t>”.</a:t>
            </a:r>
          </a:p>
          <a:p>
            <a:pPr algn="ctr"/>
            <a:r>
              <a:rPr lang="pt-BR" sz="2400" b="1" dirty="0" smtClean="0"/>
              <a:t>Génesis 3:7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40966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951571"/>
            <a:ext cx="3977326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Por </a:t>
            </a:r>
            <a:r>
              <a:rPr lang="es-ES" sz="2800" b="1" dirty="0"/>
              <a:t>detrás de las actitudes de orgullo, autosuficiencia e</a:t>
            </a:r>
          </a:p>
          <a:p>
            <a:pPr algn="ctr"/>
            <a:r>
              <a:rPr lang="es-ES" sz="2800" b="1" dirty="0"/>
              <a:t>incluso prepotencia se esconden sentimientos de autoestima baja</a:t>
            </a:r>
            <a:r>
              <a:rPr lang="es-ES" sz="2800" b="1" dirty="0" smtClean="0"/>
              <a:t>.</a:t>
            </a:r>
          </a:p>
          <a:p>
            <a:pPr algn="ctr"/>
            <a:endParaRPr lang="pt-BR" sz="2800" b="1" dirty="0" smtClean="0"/>
          </a:p>
          <a:p>
            <a:pPr algn="ctr"/>
            <a:r>
              <a:rPr lang="pt-BR" sz="2800" b="1" i="1" dirty="0" smtClean="0"/>
              <a:t>Terry </a:t>
            </a:r>
            <a:r>
              <a:rPr lang="pt-BR" sz="2800" b="1" i="1" dirty="0"/>
              <a:t>Cooper</a:t>
            </a:r>
          </a:p>
        </p:txBody>
      </p:sp>
    </p:spTree>
    <p:extLst>
      <p:ext uri="{BB962C8B-B14F-4D97-AF65-F5344CB8AC3E}">
        <p14:creationId xmlns:p14="http://schemas.microsoft.com/office/powerpoint/2010/main" val="20606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814602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2"/>
            <a:ext cx="9484344" cy="1534763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177156"/>
            <a:ext cx="9164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Ruptura de relaciones humanas y aislamiento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9613" y="1210799"/>
            <a:ext cx="64466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EFECTO 3 DEL ORGULLO:</a:t>
            </a:r>
          </a:p>
        </p:txBody>
      </p:sp>
    </p:spTree>
    <p:extLst>
      <p:ext uri="{BB962C8B-B14F-4D97-AF65-F5344CB8AC3E}">
        <p14:creationId xmlns:p14="http://schemas.microsoft.com/office/powerpoint/2010/main" val="18657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821956"/>
            <a:ext cx="3672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Una </a:t>
            </a:r>
            <a:r>
              <a:rPr lang="es-ES" sz="2400" b="1" dirty="0"/>
              <a:t>vez que el hombre le da </a:t>
            </a:r>
            <a:r>
              <a:rPr lang="es-ES" sz="2400" b="1" dirty="0" smtClean="0"/>
              <a:t>la espalda </a:t>
            </a:r>
            <a:r>
              <a:rPr lang="es-ES" sz="2400" b="1" dirty="0"/>
              <a:t>a Dios, también pierde la capacidad de construir relaciones saludables</a:t>
            </a:r>
          </a:p>
          <a:p>
            <a:pPr algn="ctr"/>
            <a:r>
              <a:rPr lang="es-ES" sz="2400" b="1" dirty="0"/>
              <a:t>con otras personas. Esto no es difícil de entender si </a:t>
            </a:r>
            <a:r>
              <a:rPr lang="es-ES" sz="2400" b="1" dirty="0" smtClean="0"/>
              <a:t>recordamos que </a:t>
            </a:r>
            <a:r>
              <a:rPr lang="es-ES" sz="2400" b="1" dirty="0"/>
              <a:t>Dios es la única fuente de amor verdadero (1 Juan 4:8).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34179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821956"/>
            <a:ext cx="3672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“Le preguntó Dios —¿Quién te dijo que estabas desnudo? ¿Acaso</a:t>
            </a:r>
          </a:p>
          <a:p>
            <a:pPr algn="ctr"/>
            <a:r>
              <a:rPr lang="es-ES" sz="2400" b="1" dirty="0"/>
              <a:t>has comido del árbol que te mandé que no comieses? Él hombre respondió</a:t>
            </a:r>
            <a:r>
              <a:rPr lang="es-ES" sz="2400" b="1" dirty="0" smtClean="0"/>
              <a:t>: —</a:t>
            </a:r>
            <a:r>
              <a:rPr lang="es-ES" sz="2400" b="1" dirty="0"/>
              <a:t>La mujer que me diste por compañera, ella me dio del árbol, y yo comí</a:t>
            </a:r>
            <a:r>
              <a:rPr lang="es-ES" sz="2400" b="1" dirty="0" smtClean="0"/>
              <a:t>”. </a:t>
            </a:r>
            <a:r>
              <a:rPr lang="pt-BR" sz="2400" b="1" dirty="0" smtClean="0"/>
              <a:t>Génesis </a:t>
            </a:r>
            <a:r>
              <a:rPr lang="pt-BR" sz="2400" b="1" dirty="0"/>
              <a:t>3:11-12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7175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145993"/>
            <a:ext cx="3672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El </a:t>
            </a:r>
            <a:r>
              <a:rPr lang="es-ES" sz="2400" b="1" dirty="0"/>
              <a:t>relato bíblico muestra</a:t>
            </a:r>
          </a:p>
          <a:p>
            <a:pPr algn="ctr"/>
            <a:r>
              <a:rPr lang="es-ES" sz="2400" b="1" dirty="0"/>
              <a:t>que Eva fue engañada por la serpiente pero Adán no. Él simplemente</a:t>
            </a:r>
          </a:p>
          <a:p>
            <a:pPr algn="ctr"/>
            <a:r>
              <a:rPr lang="es-ES" sz="2400" b="1" dirty="0"/>
              <a:t>accedió a la invitación que le hizo Eva para comer del fruto prohibido</a:t>
            </a:r>
          </a:p>
          <a:p>
            <a:pPr algn="ctr"/>
            <a:r>
              <a:rPr lang="es-ES" sz="2400" b="1" dirty="0"/>
              <a:t>por Dios.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86489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081184"/>
            <a:ext cx="41124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Esta suele ser</a:t>
            </a:r>
          </a:p>
          <a:p>
            <a:pPr algn="ctr"/>
            <a:r>
              <a:rPr lang="es-ES" sz="2400" b="1" dirty="0"/>
              <a:t>la manera de actuar convencional de las personas orgullosas. No están</a:t>
            </a:r>
          </a:p>
          <a:p>
            <a:pPr algn="ctr"/>
            <a:r>
              <a:rPr lang="es-ES" sz="2400" b="1" dirty="0"/>
              <a:t>dispuestas a reconocer sus propios fallos. Siempre buscan la manera </a:t>
            </a:r>
            <a:r>
              <a:rPr lang="es-ES" sz="2400" b="1" dirty="0" smtClean="0"/>
              <a:t>de hacer </a:t>
            </a:r>
            <a:r>
              <a:rPr lang="es-ES" sz="2400" b="1" dirty="0"/>
              <a:t>responsables a otros. Así van alejando a las personas de su alrededor.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9379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470028"/>
            <a:ext cx="9324528" cy="1944216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607188"/>
            <a:ext cx="9484344" cy="1700962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0" y="1871935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LA SOLUCIÓN PARA EL PROBLEMA DEL ORGULLO: QUE JESÚS REINE</a:t>
            </a:r>
          </a:p>
          <a:p>
            <a:pPr algn="ctr"/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EN EL CORAZÓN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2985" y="627534"/>
            <a:ext cx="411246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En el Sermón del Monte, Jesús</a:t>
            </a:r>
          </a:p>
          <a:p>
            <a:pPr algn="ctr"/>
            <a:r>
              <a:rPr lang="es-ES" sz="2400" b="1" dirty="0"/>
              <a:t>invitó a sus seguidores a buscar primeramente el reino de Dios y su justicia</a:t>
            </a:r>
          </a:p>
          <a:p>
            <a:pPr algn="ctr"/>
            <a:r>
              <a:rPr lang="es-ES" sz="2400" b="1" dirty="0"/>
              <a:t>(la norma moral de Dios) y se comprometió a suplir las necesidades de</a:t>
            </a:r>
          </a:p>
          <a:p>
            <a:pPr algn="ctr"/>
            <a:r>
              <a:rPr lang="es-ES" sz="2400" b="1" dirty="0"/>
              <a:t>todos aquellos que están dispuestos a confiar en él, obedeciendo fielmente</a:t>
            </a:r>
          </a:p>
          <a:p>
            <a:pPr algn="ctr"/>
            <a:r>
              <a:rPr lang="es-ES" sz="2400" b="1" dirty="0"/>
              <a:t>su voluntad (Mateo 6:33).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01024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VINHETA_SS_2017_ES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026"/>
            <a:ext cx="9158268" cy="51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9000" y="821956"/>
            <a:ext cx="32403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“Si alguno quiere venir en pos de mí, niéguese a sí </a:t>
            </a:r>
            <a:r>
              <a:rPr lang="es-ES" sz="2400" b="1" dirty="0" smtClean="0"/>
              <a:t>mismo, tome </a:t>
            </a:r>
            <a:r>
              <a:rPr lang="es-ES" sz="2400" b="1" dirty="0"/>
              <a:t>su cruz cada día y sígame. Porque el que quiera salvar su vida, la</a:t>
            </a:r>
          </a:p>
          <a:p>
            <a:pPr algn="ctr"/>
            <a:r>
              <a:rPr lang="es-ES" sz="2400" b="1" dirty="0"/>
              <a:t>perderá; pero el que pierda su vida por causa de mí, la salvará”.</a:t>
            </a:r>
            <a:endParaRPr lang="pt-BR" sz="2400" b="1" dirty="0" smtClean="0"/>
          </a:p>
          <a:p>
            <a:pPr algn="ctr"/>
            <a:r>
              <a:rPr lang="pt-BR" sz="2400" b="1" dirty="0" smtClean="0"/>
              <a:t>Lucas </a:t>
            </a:r>
            <a:r>
              <a:rPr lang="pt-BR" sz="2400" b="1" dirty="0"/>
              <a:t>9:23, 24</a:t>
            </a:r>
          </a:p>
        </p:txBody>
      </p:sp>
    </p:spTree>
    <p:extLst>
      <p:ext uri="{BB962C8B-B14F-4D97-AF65-F5344CB8AC3E}">
        <p14:creationId xmlns:p14="http://schemas.microsoft.com/office/powerpoint/2010/main" val="17498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081185"/>
            <a:ext cx="4066976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La </a:t>
            </a:r>
            <a:r>
              <a:rPr lang="es-ES" sz="2800" b="1" dirty="0"/>
              <a:t>Biblia deja en claro que es el pecado el que en última instancia</a:t>
            </a:r>
          </a:p>
          <a:p>
            <a:pPr algn="ctr"/>
            <a:r>
              <a:rPr lang="es-ES" sz="2800" b="1" dirty="0"/>
              <a:t>controla nuestra vida y nos conduce por el sendero de la autodestrucción</a:t>
            </a:r>
          </a:p>
          <a:p>
            <a:pPr algn="ctr"/>
            <a:r>
              <a:rPr lang="es-ES" sz="2800" b="1" dirty="0"/>
              <a:t>(Romanos 6:12-13).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95218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821956"/>
            <a:ext cx="3634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Por otro lado, está la opción de seguir el ejemplo de un hombre </a:t>
            </a:r>
            <a:r>
              <a:rPr lang="es-ES" sz="2400" b="1" dirty="0" smtClean="0"/>
              <a:t>conocido en </a:t>
            </a:r>
            <a:r>
              <a:rPr lang="es-ES" sz="2400" b="1" dirty="0"/>
              <a:t>el evangelio como el publicano. Este hombre humildemente </a:t>
            </a:r>
            <a:r>
              <a:rPr lang="es-ES" sz="2400" b="1" dirty="0" smtClean="0"/>
              <a:t>reconoció su </a:t>
            </a:r>
            <a:r>
              <a:rPr lang="es-ES" sz="2400" b="1" dirty="0"/>
              <a:t>pecado y, por consiguiente, su incapacidad para salvarse a sí mismo.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6916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9000" y="1016377"/>
            <a:ext cx="3240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Cuando estamos dispuestos a renunciar a salvarnos a nosotros </a:t>
            </a:r>
            <a:r>
              <a:rPr lang="es-ES" sz="2400" b="1" dirty="0" smtClean="0"/>
              <a:t>mismos y </a:t>
            </a:r>
            <a:r>
              <a:rPr lang="es-ES" sz="2400" b="1" dirty="0"/>
              <a:t>dejamos de confiar en nuestras propias soluciones, es cuando Dios</a:t>
            </a:r>
          </a:p>
          <a:p>
            <a:pPr algn="ctr"/>
            <a:r>
              <a:rPr lang="es-ES" sz="2400" b="1" dirty="0"/>
              <a:t>puede tomar el control de nuestra existencia.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21256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729258"/>
            <a:ext cx="3778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Todo ser humano debe tomar la decisión de quién reinará en su </a:t>
            </a:r>
            <a:r>
              <a:rPr lang="es-ES" sz="2800" b="1" dirty="0" smtClean="0"/>
              <a:t>vida: su </a:t>
            </a:r>
            <a:r>
              <a:rPr lang="es-ES" sz="2800" b="1" dirty="0"/>
              <a:t>propio ego o Cristo Jesús.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9547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1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43818" y="3345595"/>
            <a:ext cx="2837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Génesis </a:t>
            </a:r>
            <a:r>
              <a:rPr lang="pt-BR" sz="2800" dirty="0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3:1-6</a:t>
            </a:r>
            <a:endParaRPr lang="pt-BR" sz="2800" dirty="0">
              <a:solidFill>
                <a:srgbClr val="162337"/>
              </a:solidFill>
              <a:effectLst>
                <a:glow rad="177800">
                  <a:schemeClr val="bg1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425758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858871"/>
            <a:ext cx="9484344" cy="1296144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008807"/>
            <a:ext cx="9164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Cuestionamiento de la bondad y sabiduría </a:t>
            </a:r>
            <a:r>
              <a:rPr lang="es-E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del gobierno </a:t>
            </a:r>
            <a:r>
              <a:rPr lang="es-E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Divino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9613" y="1210799"/>
            <a:ext cx="67346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EFECTO 1 DEL ORGULLO:</a:t>
            </a:r>
          </a:p>
        </p:txBody>
      </p:sp>
    </p:spTree>
    <p:extLst>
      <p:ext uri="{BB962C8B-B14F-4D97-AF65-F5344CB8AC3E}">
        <p14:creationId xmlns:p14="http://schemas.microsoft.com/office/powerpoint/2010/main" val="18433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951570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El orgullo es </a:t>
            </a:r>
            <a:r>
              <a:rPr lang="es-ES" sz="2400" b="1" dirty="0"/>
              <a:t>un intento de reemplazar a Dios como el centro de la existencia </a:t>
            </a:r>
            <a:r>
              <a:rPr lang="es-ES" sz="2400" b="1" dirty="0" smtClean="0"/>
              <a:t>humana. Al </a:t>
            </a:r>
            <a:r>
              <a:rPr lang="es-ES" sz="2400" b="1" dirty="0"/>
              <a:t>reemplazar la confianza en Dios por una total dependencia en las </a:t>
            </a:r>
            <a:r>
              <a:rPr lang="es-ES" sz="2400" b="1" dirty="0" smtClean="0"/>
              <a:t>capacidades humanas</a:t>
            </a:r>
            <a:r>
              <a:rPr lang="es-ES" sz="2400" b="1" dirty="0"/>
              <a:t>, cometemos una especie de idolatría.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4929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4511" y="951570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“Entonces la serpiente dijo a </a:t>
            </a:r>
            <a:r>
              <a:rPr lang="es-ES" sz="2400" b="1" dirty="0" smtClean="0"/>
              <a:t>la mujer</a:t>
            </a:r>
            <a:r>
              <a:rPr lang="es-ES" sz="2400" b="1" dirty="0"/>
              <a:t>: Ciertamente no moriréis. Es que Dios sabe que el día que comáis de él,</a:t>
            </a:r>
          </a:p>
          <a:p>
            <a:pPr algn="ctr"/>
            <a:r>
              <a:rPr lang="es-ES" sz="2400" b="1" dirty="0"/>
              <a:t>vuestros ojos serán abiertos, y seréis como Dios, conociendo el bien y el mal</a:t>
            </a:r>
            <a:r>
              <a:rPr lang="es-ES" sz="2400" b="1" dirty="0" smtClean="0"/>
              <a:t>”. </a:t>
            </a:r>
            <a:r>
              <a:rPr lang="pt-BR" sz="2400" b="1" dirty="0" smtClean="0"/>
              <a:t>Génesis 3: 4-5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6117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145993"/>
            <a:ext cx="388843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“Si te </a:t>
            </a:r>
            <a:r>
              <a:rPr lang="pt-BR" sz="5400" b="1" dirty="0" err="1"/>
              <a:t>gusta</a:t>
            </a:r>
            <a:r>
              <a:rPr lang="pt-BR" sz="5400" b="1" dirty="0"/>
              <a:t>, </a:t>
            </a:r>
            <a:r>
              <a:rPr lang="pt-BR" sz="5400" b="1" dirty="0" err="1"/>
              <a:t>hazlo</a:t>
            </a:r>
            <a:r>
              <a:rPr lang="pt-BR" sz="5400" b="1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9425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757149"/>
            <a:ext cx="4176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“Esta nova geração</a:t>
            </a:r>
          </a:p>
          <a:p>
            <a:pPr algn="ctr"/>
            <a:r>
              <a:rPr lang="pt-BR" sz="2800" b="1" dirty="0"/>
              <a:t>foi ensinada, de forma consistente, a pôr suas necessidades em primeiro</a:t>
            </a:r>
          </a:p>
          <a:p>
            <a:pPr algn="ctr"/>
            <a:r>
              <a:rPr lang="pt-BR" sz="2800" b="1" dirty="0"/>
              <a:t>lugar e a focar em tudo aquilo que a faz se sentir bem</a:t>
            </a:r>
            <a:r>
              <a:rPr lang="pt-BR" sz="2800" b="1" dirty="0" smtClean="0"/>
              <a:t>”.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i="1" dirty="0" smtClean="0"/>
              <a:t>Dra</a:t>
            </a:r>
            <a:r>
              <a:rPr lang="pt-BR" sz="2800" b="1" i="1" dirty="0"/>
              <a:t>. Jean </a:t>
            </a:r>
            <a:r>
              <a:rPr lang="pt-BR" sz="2800" b="1" i="1" dirty="0" err="1"/>
              <a:t>Twenge</a:t>
            </a:r>
            <a:endParaRPr lang="pt-BR" sz="2800" b="1" i="1" dirty="0"/>
          </a:p>
        </p:txBody>
      </p:sp>
    </p:spTree>
    <p:extLst>
      <p:ext uri="{BB962C8B-B14F-4D97-AF65-F5344CB8AC3E}">
        <p14:creationId xmlns:p14="http://schemas.microsoft.com/office/powerpoint/2010/main" val="244307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814602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2"/>
            <a:ext cx="9484344" cy="1534763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333949"/>
            <a:ext cx="9164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Búsqueda de Soluciones humanas mientras </a:t>
            </a:r>
            <a:r>
              <a:rPr lang="es-E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se huye </a:t>
            </a:r>
            <a:r>
              <a:rPr lang="es-E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de Dios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9613" y="1186167"/>
            <a:ext cx="69506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EFECTO 2 DEL ORGULLO:</a:t>
            </a:r>
          </a:p>
        </p:txBody>
      </p:sp>
    </p:spTree>
    <p:extLst>
      <p:ext uri="{BB962C8B-B14F-4D97-AF65-F5344CB8AC3E}">
        <p14:creationId xmlns:p14="http://schemas.microsoft.com/office/powerpoint/2010/main" val="1430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711</Words>
  <Application>Microsoft Macintosh PowerPoint</Application>
  <PresentationFormat>On-screen Show (16:9)</PresentationFormat>
  <Paragraphs>53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ARTE 02</cp:lastModifiedBy>
  <cp:revision>34</cp:revision>
  <dcterms:created xsi:type="dcterms:W3CDTF">2016-11-13T12:43:12Z</dcterms:created>
  <dcterms:modified xsi:type="dcterms:W3CDTF">2016-12-12T13:40:30Z</dcterms:modified>
</cp:coreProperties>
</file>