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9" r:id="rId3"/>
    <p:sldId id="260" r:id="rId4"/>
    <p:sldId id="258" r:id="rId5"/>
    <p:sldId id="257"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4" r:id="rId19"/>
    <p:sldId id="273" r:id="rId20"/>
    <p:sldId id="275" r:id="rId21"/>
    <p:sldId id="276" r:id="rId22"/>
    <p:sldId id="277" r:id="rId23"/>
    <p:sldId id="278" r:id="rId24"/>
    <p:sldId id="281" r:id="rId25"/>
    <p:sldId id="279" r:id="rId26"/>
    <p:sldId id="280" r:id="rId27"/>
  </p:sldIdLst>
  <p:sldSz cx="9144000" cy="5715000" type="screen16x1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882" y="-90"/>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49EF2E-596E-48A0-8ACE-5142F7FDEB85}" type="datetimeFigureOut">
              <a:rPr lang="pt-BR" smtClean="0"/>
              <a:t>24/01/2017</a:t>
            </a:fld>
            <a:endParaRPr lang="pt-BR"/>
          </a:p>
        </p:txBody>
      </p:sp>
      <p:sp>
        <p:nvSpPr>
          <p:cNvPr id="4" name="Espaço Reservado para Imagem de Slide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F3EA64-4926-4F60-B653-5A20F041894D}" type="slidenum">
              <a:rPr lang="pt-BR" smtClean="0"/>
              <a:t>‹nº›</a:t>
            </a:fld>
            <a:endParaRPr lang="pt-BR"/>
          </a:p>
        </p:txBody>
      </p:sp>
    </p:spTree>
    <p:extLst>
      <p:ext uri="{BB962C8B-B14F-4D97-AF65-F5344CB8AC3E}">
        <p14:creationId xmlns:p14="http://schemas.microsoft.com/office/powerpoint/2010/main" val="419711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775355"/>
            <a:ext cx="7772400" cy="1225021"/>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3B856212-0EEE-480A-8695-D7BA88EFC0FB}" type="datetimeFigureOut">
              <a:rPr lang="pt-BR" smtClean="0"/>
              <a:t>24/01/2017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49690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3B856212-0EEE-480A-8695-D7BA88EFC0FB}" type="datetimeFigureOut">
              <a:rPr lang="pt-BR" smtClean="0"/>
              <a:t>24/01/2017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346084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28865"/>
            <a:ext cx="2057400" cy="4876271"/>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28865"/>
            <a:ext cx="6019800" cy="4876271"/>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3B856212-0EEE-480A-8695-D7BA88EFC0FB}" type="datetimeFigureOut">
              <a:rPr lang="pt-BR" smtClean="0"/>
              <a:t>24/01/2017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280235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3B856212-0EEE-480A-8695-D7BA88EFC0FB}" type="datetimeFigureOut">
              <a:rPr lang="pt-BR" smtClean="0"/>
              <a:t>24/01/2017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2358609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3672417"/>
            <a:ext cx="7772400" cy="1135063"/>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3B856212-0EEE-480A-8695-D7BA88EFC0FB}" type="datetimeFigureOut">
              <a:rPr lang="pt-BR" smtClean="0"/>
              <a:t>24/01/2017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1671978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3B856212-0EEE-480A-8695-D7BA88EFC0FB}" type="datetimeFigureOut">
              <a:rPr lang="pt-BR" smtClean="0"/>
              <a:t>24/01/2017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394536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3B856212-0EEE-480A-8695-D7BA88EFC0FB}" type="datetimeFigureOut">
              <a:rPr lang="pt-BR" smtClean="0"/>
              <a:t>24/01/2017</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44057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3B856212-0EEE-480A-8695-D7BA88EFC0FB}" type="datetimeFigureOut">
              <a:rPr lang="pt-BR" smtClean="0"/>
              <a:t>24/01/2017</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45204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3B856212-0EEE-480A-8695-D7BA88EFC0FB}" type="datetimeFigureOut">
              <a:rPr lang="pt-BR" smtClean="0"/>
              <a:t>24/01/2017</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257423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1" y="227542"/>
            <a:ext cx="3008313" cy="968375"/>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3B856212-0EEE-480A-8695-D7BA88EFC0FB}" type="datetimeFigureOut">
              <a:rPr lang="pt-BR" smtClean="0"/>
              <a:t>24/01/2017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328616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000500"/>
            <a:ext cx="5486400" cy="472282"/>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3B856212-0EEE-480A-8695-D7BA88EFC0FB}" type="datetimeFigureOut">
              <a:rPr lang="pt-BR" smtClean="0"/>
              <a:t>24/01/2017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3670312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3B856212-0EEE-480A-8695-D7BA88EFC0FB}" type="datetimeFigureOut">
              <a:rPr lang="pt-BR" smtClean="0"/>
              <a:t>24/01/2017</a:t>
            </a:fld>
            <a:endParaRPr lang="pt-BR"/>
          </a:p>
        </p:txBody>
      </p:sp>
      <p:sp>
        <p:nvSpPr>
          <p:cNvPr id="5" name="Espaço Reservado para Rodapé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768DD814-724D-41FD-A55C-E65B394799A5}" type="slidenum">
              <a:rPr lang="pt-BR" smtClean="0"/>
              <a:t>‹nº›</a:t>
            </a:fld>
            <a:endParaRPr lang="pt-BR"/>
          </a:p>
        </p:txBody>
      </p:sp>
    </p:spTree>
    <p:extLst>
      <p:ext uri="{BB962C8B-B14F-4D97-AF65-F5344CB8AC3E}">
        <p14:creationId xmlns:p14="http://schemas.microsoft.com/office/powerpoint/2010/main" val="2971356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85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2339752" y="913284"/>
            <a:ext cx="5328592" cy="2246769"/>
          </a:xfrm>
          <a:prstGeom prst="rect">
            <a:avLst/>
          </a:prstGeom>
          <a:noFill/>
        </p:spPr>
        <p:txBody>
          <a:bodyPr wrap="square" rtlCol="0">
            <a:spAutoFit/>
          </a:bodyPr>
          <a:lstStyle/>
          <a:p>
            <a:pPr algn="ctr"/>
            <a:r>
              <a:rPr lang="es-ES" sz="2800" b="1" dirty="0">
                <a:solidFill>
                  <a:schemeClr val="tx2">
                    <a:lumMod val="50000"/>
                  </a:schemeClr>
                </a:solidFill>
              </a:rPr>
              <a:t> “Y apareció Jehová a Abram, y le dijo: A tu descendencia daré esta tierra. Y edificó allí un altar a Jehová, quien le había aparecido</a:t>
            </a:r>
            <a:r>
              <a:rPr lang="es-ES" sz="2800" b="1" dirty="0" smtClean="0">
                <a:solidFill>
                  <a:schemeClr val="tx2">
                    <a:lumMod val="50000"/>
                  </a:schemeClr>
                </a:solidFill>
              </a:rPr>
              <a:t>”</a:t>
            </a:r>
          </a:p>
          <a:p>
            <a:pPr algn="ctr"/>
            <a:r>
              <a:rPr lang="es-ES" sz="2800" b="1" dirty="0" smtClean="0">
                <a:solidFill>
                  <a:schemeClr val="tx2">
                    <a:lumMod val="50000"/>
                  </a:schemeClr>
                </a:solidFill>
              </a:rPr>
              <a:t> </a:t>
            </a:r>
            <a:r>
              <a:rPr lang="es-ES" sz="2800" b="1" dirty="0">
                <a:solidFill>
                  <a:schemeClr val="tx2">
                    <a:lumMod val="50000"/>
                  </a:schemeClr>
                </a:solidFill>
              </a:rPr>
              <a:t>(</a:t>
            </a:r>
            <a:r>
              <a:rPr lang="es-ES" sz="2800" b="1" dirty="0" err="1">
                <a:solidFill>
                  <a:schemeClr val="tx2">
                    <a:lumMod val="50000"/>
                  </a:schemeClr>
                </a:solidFill>
              </a:rPr>
              <a:t>Gén</a:t>
            </a:r>
            <a:r>
              <a:rPr lang="es-ES" sz="2800" b="1" dirty="0">
                <a:solidFill>
                  <a:schemeClr val="tx2">
                    <a:lumMod val="50000"/>
                  </a:schemeClr>
                </a:solidFill>
              </a:rPr>
              <a:t>. 12:7).</a:t>
            </a:r>
            <a:endParaRPr lang="pt-BR" sz="2800" b="1" dirty="0">
              <a:solidFill>
                <a:schemeClr val="tx2">
                  <a:lumMod val="50000"/>
                </a:schemeClr>
              </a:solidFill>
            </a:endParaRPr>
          </a:p>
        </p:txBody>
      </p:sp>
    </p:spTree>
    <p:extLst>
      <p:ext uri="{BB962C8B-B14F-4D97-AF65-F5344CB8AC3E}">
        <p14:creationId xmlns:p14="http://schemas.microsoft.com/office/powerpoint/2010/main" val="3923551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426226" y="379636"/>
            <a:ext cx="7286836" cy="2246769"/>
          </a:xfrm>
          <a:prstGeom prst="rect">
            <a:avLst/>
          </a:prstGeom>
          <a:noFill/>
        </p:spPr>
        <p:txBody>
          <a:bodyPr wrap="square" rtlCol="0">
            <a:spAutoFit/>
          </a:bodyPr>
          <a:lstStyle/>
          <a:p>
            <a:pPr algn="ctr"/>
            <a:r>
              <a:rPr lang="es-ES" sz="2800" b="1" dirty="0">
                <a:solidFill>
                  <a:schemeClr val="tx2">
                    <a:lumMod val="50000"/>
                  </a:schemeClr>
                </a:solidFill>
              </a:rPr>
              <a:t> “Luego se pasó de allí a un monte al oriente de </a:t>
            </a:r>
            <a:r>
              <a:rPr lang="es-ES" sz="2800" b="1" dirty="0" err="1">
                <a:solidFill>
                  <a:schemeClr val="tx2">
                    <a:lumMod val="50000"/>
                  </a:schemeClr>
                </a:solidFill>
              </a:rPr>
              <a:t>Bet</a:t>
            </a:r>
            <a:r>
              <a:rPr lang="es-ES" sz="2800" b="1" dirty="0">
                <a:solidFill>
                  <a:schemeClr val="tx2">
                    <a:lumMod val="50000"/>
                  </a:schemeClr>
                </a:solidFill>
              </a:rPr>
              <a:t>-el, y plantó su tienda, teniendo a </a:t>
            </a:r>
            <a:r>
              <a:rPr lang="es-ES" sz="2800" b="1" dirty="0" err="1">
                <a:solidFill>
                  <a:schemeClr val="tx2">
                    <a:lumMod val="50000"/>
                  </a:schemeClr>
                </a:solidFill>
              </a:rPr>
              <a:t>Bet</a:t>
            </a:r>
            <a:r>
              <a:rPr lang="es-ES" sz="2800" b="1" dirty="0">
                <a:solidFill>
                  <a:schemeClr val="tx2">
                    <a:lumMod val="50000"/>
                  </a:schemeClr>
                </a:solidFill>
              </a:rPr>
              <a:t>-el al occidente y </a:t>
            </a:r>
            <a:r>
              <a:rPr lang="es-ES" sz="2800" b="1" dirty="0" err="1">
                <a:solidFill>
                  <a:schemeClr val="tx2">
                    <a:lumMod val="50000"/>
                  </a:schemeClr>
                </a:solidFill>
              </a:rPr>
              <a:t>Hai</a:t>
            </a:r>
            <a:r>
              <a:rPr lang="es-ES" sz="2800" b="1" dirty="0">
                <a:solidFill>
                  <a:schemeClr val="tx2">
                    <a:lumMod val="50000"/>
                  </a:schemeClr>
                </a:solidFill>
              </a:rPr>
              <a:t> al oriente; y edificó allí altar a Jehová, e invocó el nombre de Jehová” </a:t>
            </a:r>
            <a:endParaRPr lang="es-ES" sz="2800" b="1" dirty="0" smtClean="0">
              <a:solidFill>
                <a:schemeClr val="tx2">
                  <a:lumMod val="50000"/>
                </a:schemeClr>
              </a:solidFill>
            </a:endParaRPr>
          </a:p>
          <a:p>
            <a:pPr algn="ctr"/>
            <a:r>
              <a:rPr lang="es-ES" sz="2800" b="1" dirty="0" smtClean="0">
                <a:solidFill>
                  <a:schemeClr val="tx2">
                    <a:lumMod val="50000"/>
                  </a:schemeClr>
                </a:solidFill>
              </a:rPr>
              <a:t>(</a:t>
            </a:r>
            <a:r>
              <a:rPr lang="es-ES" sz="2800" b="1" dirty="0">
                <a:solidFill>
                  <a:schemeClr val="tx2">
                    <a:lumMod val="50000"/>
                  </a:schemeClr>
                </a:solidFill>
              </a:rPr>
              <a:t>Génesis 12:8).</a:t>
            </a:r>
            <a:endParaRPr lang="pt-BR" sz="2800" b="1" dirty="0">
              <a:solidFill>
                <a:schemeClr val="tx2">
                  <a:lumMod val="50000"/>
                </a:schemeClr>
              </a:solidFill>
            </a:endParaRPr>
          </a:p>
        </p:txBody>
      </p:sp>
    </p:spTree>
    <p:extLst>
      <p:ext uri="{BB962C8B-B14F-4D97-AF65-F5344CB8AC3E}">
        <p14:creationId xmlns:p14="http://schemas.microsoft.com/office/powerpoint/2010/main" val="1275494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5580112" y="121196"/>
            <a:ext cx="3456384" cy="4832092"/>
          </a:xfrm>
          <a:prstGeom prst="rect">
            <a:avLst/>
          </a:prstGeom>
          <a:noFill/>
        </p:spPr>
        <p:txBody>
          <a:bodyPr wrap="square" rtlCol="0">
            <a:spAutoFit/>
          </a:bodyPr>
          <a:lstStyle/>
          <a:p>
            <a:pPr algn="ctr"/>
            <a:r>
              <a:rPr lang="es-ES" sz="2800" b="1" dirty="0">
                <a:solidFill>
                  <a:schemeClr val="tx2">
                    <a:lumMod val="50000"/>
                  </a:schemeClr>
                </a:solidFill>
              </a:rPr>
              <a:t> “Y volvió por sus jornadas desde el </a:t>
            </a:r>
            <a:r>
              <a:rPr lang="es-ES" sz="2800" b="1" dirty="0" err="1">
                <a:solidFill>
                  <a:schemeClr val="tx2">
                    <a:lumMod val="50000"/>
                  </a:schemeClr>
                </a:solidFill>
              </a:rPr>
              <a:t>Neguev</a:t>
            </a:r>
            <a:r>
              <a:rPr lang="es-ES" sz="2800" b="1" dirty="0">
                <a:solidFill>
                  <a:schemeClr val="tx2">
                    <a:lumMod val="50000"/>
                  </a:schemeClr>
                </a:solidFill>
              </a:rPr>
              <a:t> hacia </a:t>
            </a:r>
            <a:r>
              <a:rPr lang="es-ES" sz="2800" b="1" dirty="0" err="1">
                <a:solidFill>
                  <a:schemeClr val="tx2">
                    <a:lumMod val="50000"/>
                  </a:schemeClr>
                </a:solidFill>
              </a:rPr>
              <a:t>Bet</a:t>
            </a:r>
            <a:r>
              <a:rPr lang="es-ES" sz="2800" b="1" dirty="0">
                <a:solidFill>
                  <a:schemeClr val="tx2">
                    <a:lumMod val="50000"/>
                  </a:schemeClr>
                </a:solidFill>
              </a:rPr>
              <a:t>-el, hasta el lugar donde había estado antes su tienda entre </a:t>
            </a:r>
            <a:r>
              <a:rPr lang="es-ES" sz="2800" b="1" dirty="0" err="1">
                <a:solidFill>
                  <a:schemeClr val="tx2">
                    <a:lumMod val="50000"/>
                  </a:schemeClr>
                </a:solidFill>
              </a:rPr>
              <a:t>Bet</a:t>
            </a:r>
            <a:r>
              <a:rPr lang="es-ES" sz="2800" b="1" dirty="0">
                <a:solidFill>
                  <a:schemeClr val="tx2">
                    <a:lumMod val="50000"/>
                  </a:schemeClr>
                </a:solidFill>
              </a:rPr>
              <a:t>-el y </a:t>
            </a:r>
            <a:r>
              <a:rPr lang="es-ES" sz="2800" b="1" dirty="0" err="1">
                <a:solidFill>
                  <a:schemeClr val="tx2">
                    <a:lumMod val="50000"/>
                  </a:schemeClr>
                </a:solidFill>
              </a:rPr>
              <a:t>Hai</a:t>
            </a:r>
            <a:r>
              <a:rPr lang="es-ES" sz="2800" b="1" dirty="0">
                <a:solidFill>
                  <a:schemeClr val="tx2">
                    <a:lumMod val="50000"/>
                  </a:schemeClr>
                </a:solidFill>
              </a:rPr>
              <a:t>, al lugar del altar que había hecho allí antes; e invocó allí Abram el nombre de Jehová”.</a:t>
            </a:r>
            <a:endParaRPr lang="pt-BR" sz="2800" b="1" dirty="0">
              <a:solidFill>
                <a:schemeClr val="tx2">
                  <a:lumMod val="50000"/>
                </a:schemeClr>
              </a:solidFill>
            </a:endParaRPr>
          </a:p>
        </p:txBody>
      </p:sp>
    </p:spTree>
    <p:extLst>
      <p:ext uri="{BB962C8B-B14F-4D97-AF65-F5344CB8AC3E}">
        <p14:creationId xmlns:p14="http://schemas.microsoft.com/office/powerpoint/2010/main" val="1128126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763688" y="443463"/>
            <a:ext cx="6278724" cy="2246769"/>
          </a:xfrm>
          <a:prstGeom prst="rect">
            <a:avLst/>
          </a:prstGeom>
          <a:noFill/>
        </p:spPr>
        <p:txBody>
          <a:bodyPr wrap="square" rtlCol="0">
            <a:spAutoFit/>
          </a:bodyPr>
          <a:lstStyle/>
          <a:p>
            <a:pPr algn="ctr"/>
            <a:r>
              <a:rPr lang="es-ES" sz="2800" b="1" dirty="0">
                <a:solidFill>
                  <a:schemeClr val="tx2">
                    <a:lumMod val="50000"/>
                  </a:schemeClr>
                </a:solidFill>
              </a:rPr>
              <a:t> “Abram, pues, removiendo su tienda, vino y moró en el encinar de </a:t>
            </a:r>
            <a:r>
              <a:rPr lang="es-ES" sz="2800" b="1" dirty="0" err="1">
                <a:solidFill>
                  <a:schemeClr val="tx2">
                    <a:lumMod val="50000"/>
                  </a:schemeClr>
                </a:solidFill>
              </a:rPr>
              <a:t>Mamre</a:t>
            </a:r>
            <a:r>
              <a:rPr lang="es-ES" sz="2800" b="1" dirty="0">
                <a:solidFill>
                  <a:schemeClr val="tx2">
                    <a:lumMod val="50000"/>
                  </a:schemeClr>
                </a:solidFill>
              </a:rPr>
              <a:t>, que está en Hebrón, y edificó allí altar a Jehová.” </a:t>
            </a:r>
            <a:endParaRPr lang="es-ES" sz="2800" b="1" dirty="0" smtClean="0">
              <a:solidFill>
                <a:schemeClr val="tx2">
                  <a:lumMod val="50000"/>
                </a:schemeClr>
              </a:solidFill>
            </a:endParaRPr>
          </a:p>
          <a:p>
            <a:pPr algn="ctr"/>
            <a:r>
              <a:rPr lang="es-ES" sz="2800" b="1" dirty="0" smtClean="0">
                <a:solidFill>
                  <a:schemeClr val="tx2">
                    <a:lumMod val="50000"/>
                  </a:schemeClr>
                </a:solidFill>
              </a:rPr>
              <a:t>(</a:t>
            </a:r>
            <a:r>
              <a:rPr lang="es-ES" sz="2800" b="1" dirty="0" err="1">
                <a:solidFill>
                  <a:schemeClr val="tx2">
                    <a:lumMod val="50000"/>
                  </a:schemeClr>
                </a:solidFill>
              </a:rPr>
              <a:t>Gén</a:t>
            </a:r>
            <a:r>
              <a:rPr lang="es-ES" sz="2800" b="1" dirty="0">
                <a:solidFill>
                  <a:schemeClr val="tx2">
                    <a:lumMod val="50000"/>
                  </a:schemeClr>
                </a:solidFill>
              </a:rPr>
              <a:t>. 13:18)</a:t>
            </a:r>
            <a:endParaRPr lang="pt-BR" sz="2800" b="1" dirty="0">
              <a:solidFill>
                <a:schemeClr val="tx2">
                  <a:lumMod val="50000"/>
                </a:schemeClr>
              </a:solidFill>
            </a:endParaRPr>
          </a:p>
        </p:txBody>
      </p:sp>
    </p:spTree>
    <p:extLst>
      <p:ext uri="{BB962C8B-B14F-4D97-AF65-F5344CB8AC3E}">
        <p14:creationId xmlns:p14="http://schemas.microsoft.com/office/powerpoint/2010/main" val="731093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5076056" y="481236"/>
            <a:ext cx="3744416" cy="4401205"/>
          </a:xfrm>
          <a:prstGeom prst="rect">
            <a:avLst/>
          </a:prstGeom>
          <a:noFill/>
        </p:spPr>
        <p:txBody>
          <a:bodyPr wrap="square" rtlCol="0">
            <a:spAutoFit/>
          </a:bodyPr>
          <a:lstStyle/>
          <a:p>
            <a:pPr algn="ctr"/>
            <a:r>
              <a:rPr lang="es-ES" sz="2800" b="1" dirty="0" smtClean="0">
                <a:solidFill>
                  <a:schemeClr val="tx2">
                    <a:lumMod val="50000"/>
                  </a:schemeClr>
                </a:solidFill>
              </a:rPr>
              <a:t>En </a:t>
            </a:r>
            <a:r>
              <a:rPr lang="es-ES" sz="2800" b="1" dirty="0">
                <a:solidFill>
                  <a:schemeClr val="tx2">
                    <a:lumMod val="50000"/>
                  </a:schemeClr>
                </a:solidFill>
              </a:rPr>
              <a:t>un momento donde la familia necesitaba tomar una difícil decisión, Abram recurre a su costumbre. Buscar la voluntad de Dios en el altar de adoración. Una vez, entonces, Abram construye un altar familiar. </a:t>
            </a:r>
            <a:endParaRPr lang="pt-BR" sz="2800" b="1" dirty="0">
              <a:solidFill>
                <a:schemeClr val="tx2">
                  <a:lumMod val="50000"/>
                </a:schemeClr>
              </a:solidFill>
            </a:endParaRPr>
          </a:p>
        </p:txBody>
      </p:sp>
    </p:spTree>
    <p:extLst>
      <p:ext uri="{BB962C8B-B14F-4D97-AF65-F5344CB8AC3E}">
        <p14:creationId xmlns:p14="http://schemas.microsoft.com/office/powerpoint/2010/main" val="282311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619672" y="1057300"/>
            <a:ext cx="6696744" cy="341632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III. EL ALTAR FAMILIAR, UN PLAN DE RESTAURACIÓN DIARIA</a:t>
            </a:r>
            <a:endParaRPr lang="pt-BR"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11525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547664" y="265212"/>
            <a:ext cx="6998804" cy="2246769"/>
          </a:xfrm>
          <a:prstGeom prst="rect">
            <a:avLst/>
          </a:prstGeom>
          <a:noFill/>
        </p:spPr>
        <p:txBody>
          <a:bodyPr wrap="square" rtlCol="0">
            <a:spAutoFit/>
          </a:bodyPr>
          <a:lstStyle/>
          <a:p>
            <a:pPr algn="ctr"/>
            <a:r>
              <a:rPr lang="es-ES" sz="2800" b="1" dirty="0">
                <a:solidFill>
                  <a:schemeClr val="tx2">
                    <a:lumMod val="50000"/>
                  </a:schemeClr>
                </a:solidFill>
              </a:rPr>
              <a:t>“Porque yo sé que mandará a sus hijos y a su casa después de sí, que guarden el camino de Jehová, haciendo justicia y juicio, para que haga venir Jehová sobre Abraham lo que ha hablado acerca de él” (</a:t>
            </a:r>
            <a:r>
              <a:rPr lang="es-ES" sz="2800" b="1" dirty="0" err="1">
                <a:solidFill>
                  <a:schemeClr val="tx2">
                    <a:lumMod val="50000"/>
                  </a:schemeClr>
                </a:solidFill>
              </a:rPr>
              <a:t>Gén</a:t>
            </a:r>
            <a:r>
              <a:rPr lang="es-ES" sz="2800" b="1" dirty="0">
                <a:solidFill>
                  <a:schemeClr val="tx2">
                    <a:lumMod val="50000"/>
                  </a:schemeClr>
                </a:solidFill>
              </a:rPr>
              <a:t>. 18:19).</a:t>
            </a:r>
            <a:endParaRPr lang="pt-BR" sz="2800" b="1" dirty="0">
              <a:solidFill>
                <a:schemeClr val="tx2">
                  <a:lumMod val="50000"/>
                </a:schemeClr>
              </a:solidFill>
            </a:endParaRPr>
          </a:p>
        </p:txBody>
      </p:sp>
    </p:spTree>
    <p:extLst>
      <p:ext uri="{BB962C8B-B14F-4D97-AF65-F5344CB8AC3E}">
        <p14:creationId xmlns:p14="http://schemas.microsoft.com/office/powerpoint/2010/main" val="2227864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403648" y="265212"/>
            <a:ext cx="4118484" cy="4832092"/>
          </a:xfrm>
          <a:prstGeom prst="rect">
            <a:avLst/>
          </a:prstGeom>
          <a:noFill/>
        </p:spPr>
        <p:txBody>
          <a:bodyPr wrap="square" rtlCol="0">
            <a:spAutoFit/>
          </a:bodyPr>
          <a:lstStyle/>
          <a:p>
            <a:pPr algn="ctr"/>
            <a:r>
              <a:rPr lang="es-ES" sz="2800" b="1" dirty="0">
                <a:solidFill>
                  <a:schemeClr val="tx2">
                    <a:lumMod val="50000"/>
                  </a:schemeClr>
                </a:solidFill>
              </a:rPr>
              <a:t>Abram estaba conversando con los mensajeros celestiales que vinieron para destruir Sodoma y Gomorra. Él estaba intercediendo para que estas ciudades no fueran destruidas, o mejor, que las personas que vivían allí no fueran condenadas. </a:t>
            </a:r>
            <a:endParaRPr lang="pt-BR" sz="2800" b="1" dirty="0">
              <a:solidFill>
                <a:schemeClr val="tx2">
                  <a:lumMod val="50000"/>
                </a:schemeClr>
              </a:solidFill>
            </a:endParaRPr>
          </a:p>
        </p:txBody>
      </p:sp>
    </p:spTree>
    <p:extLst>
      <p:ext uri="{BB962C8B-B14F-4D97-AF65-F5344CB8AC3E}">
        <p14:creationId xmlns:p14="http://schemas.microsoft.com/office/powerpoint/2010/main" val="278310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259632" y="220206"/>
            <a:ext cx="7416824" cy="1384995"/>
          </a:xfrm>
          <a:prstGeom prst="rect">
            <a:avLst/>
          </a:prstGeom>
          <a:noFill/>
        </p:spPr>
        <p:txBody>
          <a:bodyPr wrap="square" rtlCol="0">
            <a:spAutoFit/>
          </a:bodyPr>
          <a:lstStyle/>
          <a:p>
            <a:pPr algn="ctr"/>
            <a:r>
              <a:rPr lang="es-ES" sz="2800" b="1" dirty="0">
                <a:solidFill>
                  <a:schemeClr val="tx2">
                    <a:lumMod val="50000"/>
                  </a:schemeClr>
                </a:solidFill>
              </a:rPr>
              <a:t> Ahí es donde se registran las palabras que leímos en el versículo 19. Dios reconoce la fidelidad de Abram, porque:</a:t>
            </a:r>
            <a:endParaRPr lang="pt-BR" sz="2800" b="1" dirty="0">
              <a:solidFill>
                <a:schemeClr val="tx2">
                  <a:lumMod val="50000"/>
                </a:schemeClr>
              </a:solidFill>
            </a:endParaRPr>
          </a:p>
        </p:txBody>
      </p:sp>
      <p:sp>
        <p:nvSpPr>
          <p:cNvPr id="3" name="CaixaDeTexto 2"/>
          <p:cNvSpPr txBox="1"/>
          <p:nvPr/>
        </p:nvSpPr>
        <p:spPr>
          <a:xfrm>
            <a:off x="1296025" y="1705372"/>
            <a:ext cx="7416824" cy="95410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S" sz="2800" b="1" dirty="0" smtClean="0">
                <a:solidFill>
                  <a:schemeClr val="bg1"/>
                </a:solidFill>
                <a:effectLst>
                  <a:outerShdw blurRad="38100" dist="38100" dir="2700000" algn="tl">
                    <a:srgbClr val="000000">
                      <a:alpha val="43137"/>
                    </a:srgbClr>
                  </a:outerShdw>
                </a:effectLst>
              </a:rPr>
              <a:t>El </a:t>
            </a:r>
            <a:r>
              <a:rPr lang="es-ES" sz="2800" b="1" dirty="0">
                <a:solidFill>
                  <a:schemeClr val="bg1"/>
                </a:solidFill>
                <a:effectLst>
                  <a:outerShdw blurRad="38100" dist="38100" dir="2700000" algn="tl">
                    <a:srgbClr val="000000">
                      <a:alpha val="43137"/>
                    </a:srgbClr>
                  </a:outerShdw>
                </a:effectLst>
              </a:rPr>
              <a:t>hacía que quien estaba en su casa conociera y guardase el camino de Jehová. </a:t>
            </a:r>
            <a:endParaRPr lang="pt-BR" sz="2800" b="1" dirty="0">
              <a:solidFill>
                <a:schemeClr val="bg1"/>
              </a:solidFill>
              <a:effectLst>
                <a:outerShdw blurRad="38100" dist="38100" dir="2700000" algn="tl">
                  <a:srgbClr val="000000">
                    <a:alpha val="43137"/>
                  </a:srgbClr>
                </a:outerShdw>
              </a:effectLst>
            </a:endParaRPr>
          </a:p>
        </p:txBody>
      </p:sp>
      <p:sp>
        <p:nvSpPr>
          <p:cNvPr id="4" name="CaixaDeTexto 3"/>
          <p:cNvSpPr txBox="1"/>
          <p:nvPr/>
        </p:nvSpPr>
        <p:spPr>
          <a:xfrm>
            <a:off x="1289885" y="2785492"/>
            <a:ext cx="7416824" cy="95410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S" sz="2800" b="1" dirty="0" smtClean="0">
                <a:solidFill>
                  <a:schemeClr val="bg1"/>
                </a:solidFill>
                <a:effectLst>
                  <a:outerShdw blurRad="38100" dist="38100" dir="2700000" algn="tl">
                    <a:srgbClr val="000000">
                      <a:alpha val="43137"/>
                    </a:srgbClr>
                  </a:outerShdw>
                </a:effectLst>
              </a:rPr>
              <a:t>Su </a:t>
            </a:r>
            <a:r>
              <a:rPr lang="es-ES" sz="2800" b="1" dirty="0">
                <a:solidFill>
                  <a:schemeClr val="bg1"/>
                </a:solidFill>
                <a:effectLst>
                  <a:outerShdw blurRad="38100" dist="38100" dir="2700000" algn="tl">
                    <a:srgbClr val="000000">
                      <a:alpha val="43137"/>
                    </a:srgbClr>
                  </a:outerShdw>
                </a:effectLst>
              </a:rPr>
              <a:t>vida era un ejemplo de justicia y juicio a ser seguido por su familia. </a:t>
            </a:r>
            <a:endParaRPr lang="pt-BR" sz="2800" b="1" dirty="0">
              <a:solidFill>
                <a:schemeClr val="bg1"/>
              </a:solidFill>
              <a:effectLst>
                <a:outerShdw blurRad="38100" dist="38100" dir="2700000" algn="tl">
                  <a:srgbClr val="000000">
                    <a:alpha val="43137"/>
                  </a:srgbClr>
                </a:outerShdw>
              </a:effectLst>
            </a:endParaRPr>
          </a:p>
        </p:txBody>
      </p:sp>
      <p:sp>
        <p:nvSpPr>
          <p:cNvPr id="5" name="CaixaDeTexto 4"/>
          <p:cNvSpPr txBox="1"/>
          <p:nvPr/>
        </p:nvSpPr>
        <p:spPr>
          <a:xfrm>
            <a:off x="1265772" y="3865612"/>
            <a:ext cx="7416824" cy="95410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S" sz="2800" b="1" dirty="0" smtClean="0">
                <a:solidFill>
                  <a:schemeClr val="bg1"/>
                </a:solidFill>
                <a:effectLst>
                  <a:outerShdw blurRad="38100" dist="38100" dir="2700000" algn="tl">
                    <a:srgbClr val="000000">
                      <a:alpha val="43137"/>
                    </a:srgbClr>
                  </a:outerShdw>
                </a:effectLst>
              </a:rPr>
              <a:t>Él </a:t>
            </a:r>
            <a:r>
              <a:rPr lang="es-ES" sz="2800" b="1" dirty="0">
                <a:solidFill>
                  <a:schemeClr val="bg1"/>
                </a:solidFill>
                <a:effectLst>
                  <a:outerShdw blurRad="38100" dist="38100" dir="2700000" algn="tl">
                    <a:srgbClr val="000000">
                      <a:alpha val="43137"/>
                    </a:srgbClr>
                  </a:outerShdw>
                </a:effectLst>
              </a:rPr>
              <a:t>era un ejemplo y le dejó un legado a su familia. </a:t>
            </a:r>
            <a:endParaRPr lang="pt-BR" sz="2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98511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2627784" y="841276"/>
            <a:ext cx="4118484" cy="1384995"/>
          </a:xfrm>
          <a:prstGeom prst="rect">
            <a:avLst/>
          </a:prstGeom>
          <a:noFill/>
        </p:spPr>
        <p:txBody>
          <a:bodyPr wrap="square" rtlCol="0">
            <a:spAutoFit/>
          </a:bodyPr>
          <a:lstStyle/>
          <a:p>
            <a:pPr algn="ctr"/>
            <a:r>
              <a:rPr lang="es-ES" sz="2800" b="1" dirty="0">
                <a:solidFill>
                  <a:schemeClr val="tx2">
                    <a:lumMod val="50000"/>
                  </a:schemeClr>
                </a:solidFill>
              </a:rPr>
              <a:t>Este es el tipo de padre y madre que Dios quiere que tú seas. </a:t>
            </a:r>
            <a:endParaRPr lang="pt-BR" sz="2800" b="1" dirty="0">
              <a:solidFill>
                <a:schemeClr val="tx2">
                  <a:lumMod val="50000"/>
                </a:schemeClr>
              </a:solidFill>
            </a:endParaRPr>
          </a:p>
        </p:txBody>
      </p:sp>
    </p:spTree>
    <p:extLst>
      <p:ext uri="{BB962C8B-B14F-4D97-AF65-F5344CB8AC3E}">
        <p14:creationId xmlns:p14="http://schemas.microsoft.com/office/powerpoint/2010/main" val="1613022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2339752" y="1259715"/>
            <a:ext cx="5040560" cy="3046988"/>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¿Cuál es la herencia que le dejarás a tu familia?</a:t>
            </a:r>
            <a:endParaRPr lang="pt-BR"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327359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245604" y="1057300"/>
            <a:ext cx="7646876" cy="3539430"/>
          </a:xfrm>
          <a:prstGeom prst="rect">
            <a:avLst/>
          </a:prstGeom>
          <a:noFill/>
        </p:spPr>
        <p:txBody>
          <a:bodyPr wrap="square" rtlCol="0">
            <a:spAutoFit/>
          </a:bodyPr>
          <a:lstStyle/>
          <a:p>
            <a:pPr algn="ctr"/>
            <a:r>
              <a:rPr lang="es-ES" sz="2800" b="1" dirty="0">
                <a:solidFill>
                  <a:schemeClr val="tx2">
                    <a:lumMod val="50000"/>
                  </a:schemeClr>
                </a:solidFill>
              </a:rPr>
              <a:t>“Los padres y las madres que ponen a Dios en primer lugar en su familia, que enseñan a sus hijos que el temor del Señor es el principio de la sabiduría, glorifican a Dios delante de los ángeles y delante de los hombres presentando al mundo una familia bien ordenada y disciplinada, una familia que ama y obedece a Dios, en lugar de rebelarse contra </a:t>
            </a:r>
            <a:r>
              <a:rPr lang="es-ES" sz="2800" b="1" dirty="0" smtClean="0">
                <a:solidFill>
                  <a:schemeClr val="tx2">
                    <a:lumMod val="50000"/>
                  </a:schemeClr>
                </a:solidFill>
              </a:rPr>
              <a:t>él…</a:t>
            </a:r>
            <a:endParaRPr lang="pt-BR" sz="2800" b="1" dirty="0">
              <a:solidFill>
                <a:schemeClr val="tx2">
                  <a:lumMod val="50000"/>
                </a:schemeClr>
              </a:solidFill>
            </a:endParaRPr>
          </a:p>
        </p:txBody>
      </p:sp>
    </p:spTree>
    <p:extLst>
      <p:ext uri="{BB962C8B-B14F-4D97-AF65-F5344CB8AC3E}">
        <p14:creationId xmlns:p14="http://schemas.microsoft.com/office/powerpoint/2010/main" val="324844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257011" y="841276"/>
            <a:ext cx="7646876" cy="3539430"/>
          </a:xfrm>
          <a:prstGeom prst="rect">
            <a:avLst/>
          </a:prstGeom>
          <a:noFill/>
        </p:spPr>
        <p:txBody>
          <a:bodyPr wrap="square" rtlCol="0">
            <a:spAutoFit/>
          </a:bodyPr>
          <a:lstStyle/>
          <a:p>
            <a:pPr algn="ctr"/>
            <a:r>
              <a:rPr lang="es-ES" sz="2800" b="1" dirty="0" smtClean="0">
                <a:solidFill>
                  <a:schemeClr val="tx2">
                    <a:lumMod val="50000"/>
                  </a:schemeClr>
                </a:solidFill>
              </a:rPr>
              <a:t>…Cristo </a:t>
            </a:r>
            <a:r>
              <a:rPr lang="es-ES" sz="2800" b="1" dirty="0">
                <a:solidFill>
                  <a:schemeClr val="tx2">
                    <a:lumMod val="50000"/>
                  </a:schemeClr>
                </a:solidFill>
              </a:rPr>
              <a:t>no es un extraño en sus hogares; su nombre es un nombre familiar, venerado y glorificado. Los ángeles se deleitan en un hogar donde Dios reina supremo, y donde se enseña a los niños a reverenciar la religión, la Biblia y al Creador. Las familias tales pueden aferrarse a la promesa: ‘Yo honraré a los que me honran</a:t>
            </a:r>
            <a:r>
              <a:rPr lang="es-ES" sz="2800" b="1" dirty="0" smtClean="0">
                <a:solidFill>
                  <a:schemeClr val="tx2">
                    <a:lumMod val="50000"/>
                  </a:schemeClr>
                </a:solidFill>
              </a:rPr>
              <a:t>’”</a:t>
            </a:r>
          </a:p>
          <a:p>
            <a:pPr algn="ctr"/>
            <a:r>
              <a:rPr lang="es-ES" sz="2800" b="1" dirty="0" smtClean="0">
                <a:solidFill>
                  <a:schemeClr val="tx2">
                    <a:lumMod val="50000"/>
                  </a:schemeClr>
                </a:solidFill>
              </a:rPr>
              <a:t>(</a:t>
            </a:r>
            <a:r>
              <a:rPr lang="es-ES" sz="2800" b="1" dirty="0">
                <a:solidFill>
                  <a:schemeClr val="tx2">
                    <a:lumMod val="50000"/>
                  </a:schemeClr>
                </a:solidFill>
              </a:rPr>
              <a:t>HC 291). </a:t>
            </a:r>
            <a:endParaRPr lang="pt-BR" sz="2800" b="1" dirty="0">
              <a:solidFill>
                <a:schemeClr val="tx2">
                  <a:lumMod val="50000"/>
                </a:schemeClr>
              </a:solidFill>
            </a:endParaRPr>
          </a:p>
        </p:txBody>
      </p:sp>
    </p:spTree>
    <p:extLst>
      <p:ext uri="{BB962C8B-B14F-4D97-AF65-F5344CB8AC3E}">
        <p14:creationId xmlns:p14="http://schemas.microsoft.com/office/powerpoint/2010/main" val="3327649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475656" y="193203"/>
            <a:ext cx="7131413" cy="2246769"/>
          </a:xfrm>
          <a:prstGeom prst="rect">
            <a:avLst/>
          </a:prstGeom>
          <a:noFill/>
        </p:spPr>
        <p:txBody>
          <a:bodyPr wrap="square" rtlCol="0">
            <a:spAutoFit/>
          </a:bodyPr>
          <a:lstStyle/>
          <a:p>
            <a:pPr algn="ctr"/>
            <a:r>
              <a:rPr lang="es-ES" sz="2800" b="1" dirty="0">
                <a:solidFill>
                  <a:schemeClr val="tx2">
                    <a:lumMod val="50000"/>
                  </a:schemeClr>
                </a:solidFill>
              </a:rPr>
              <a:t>El culto familiar es el altar diario que debe ser levantado en nuestro hogar para renovar cada día el compromiso con Cristo y con su salvación de cada uno de los integrantes de nuestra familia. </a:t>
            </a:r>
            <a:endParaRPr lang="pt-BR" sz="2800" b="1" dirty="0">
              <a:solidFill>
                <a:schemeClr val="tx2">
                  <a:lumMod val="50000"/>
                </a:schemeClr>
              </a:solidFill>
            </a:endParaRPr>
          </a:p>
        </p:txBody>
      </p:sp>
    </p:spTree>
    <p:extLst>
      <p:ext uri="{BB962C8B-B14F-4D97-AF65-F5344CB8AC3E}">
        <p14:creationId xmlns:p14="http://schemas.microsoft.com/office/powerpoint/2010/main" val="296803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043609" y="193204"/>
            <a:ext cx="3528391" cy="3108543"/>
          </a:xfrm>
          <a:prstGeom prst="rect">
            <a:avLst/>
          </a:prstGeom>
          <a:noFill/>
        </p:spPr>
        <p:txBody>
          <a:bodyPr wrap="square" rtlCol="0">
            <a:spAutoFit/>
          </a:bodyPr>
          <a:lstStyle/>
          <a:p>
            <a:pPr algn="ctr"/>
            <a:r>
              <a:rPr lang="es-ES" sz="2800" b="1" dirty="0">
                <a:solidFill>
                  <a:schemeClr val="tx2">
                    <a:lumMod val="50000"/>
                  </a:schemeClr>
                </a:solidFill>
              </a:rPr>
              <a:t>Estamos viviendo en tiempos solemnes. Estamos viviendo el tiempo del fin. No podemos darnos el lujo de descuidar el altar familiar. </a:t>
            </a:r>
            <a:endParaRPr lang="pt-BR" sz="2800" b="1" dirty="0">
              <a:solidFill>
                <a:schemeClr val="tx2">
                  <a:lumMod val="50000"/>
                </a:schemeClr>
              </a:solidFill>
            </a:endParaRPr>
          </a:p>
        </p:txBody>
      </p:sp>
    </p:spTree>
    <p:extLst>
      <p:ext uri="{BB962C8B-B14F-4D97-AF65-F5344CB8AC3E}">
        <p14:creationId xmlns:p14="http://schemas.microsoft.com/office/powerpoint/2010/main" val="138967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115616" y="193204"/>
            <a:ext cx="3528391" cy="2246769"/>
          </a:xfrm>
          <a:prstGeom prst="rect">
            <a:avLst/>
          </a:prstGeom>
          <a:noFill/>
        </p:spPr>
        <p:txBody>
          <a:bodyPr wrap="square" rtlCol="0">
            <a:spAutoFit/>
          </a:bodyPr>
          <a:lstStyle/>
          <a:p>
            <a:pPr algn="ctr"/>
            <a:r>
              <a:rPr lang="es-ES" sz="2800" b="1" dirty="0" smtClean="0">
                <a:solidFill>
                  <a:schemeClr val="tx2">
                    <a:lumMod val="50000"/>
                  </a:schemeClr>
                </a:solidFill>
              </a:rPr>
              <a:t>Necesitamos </a:t>
            </a:r>
            <a:r>
              <a:rPr lang="es-ES" sz="2800" b="1" dirty="0">
                <a:solidFill>
                  <a:schemeClr val="tx2">
                    <a:lumMod val="50000"/>
                  </a:schemeClr>
                </a:solidFill>
              </a:rPr>
              <a:t>leer más la Biblia, orar y adorar en familia y para esto el culto familiar diario es fundamental.</a:t>
            </a:r>
            <a:endParaRPr lang="pt-BR" sz="2800" b="1" dirty="0">
              <a:solidFill>
                <a:schemeClr val="tx2">
                  <a:lumMod val="50000"/>
                </a:schemeClr>
              </a:solidFill>
            </a:endParaRPr>
          </a:p>
        </p:txBody>
      </p:sp>
    </p:spTree>
    <p:extLst>
      <p:ext uri="{BB962C8B-B14F-4D97-AF65-F5344CB8AC3E}">
        <p14:creationId xmlns:p14="http://schemas.microsoft.com/office/powerpoint/2010/main" val="1751210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258334" y="1057300"/>
            <a:ext cx="7419445" cy="3108543"/>
          </a:xfrm>
          <a:prstGeom prst="rect">
            <a:avLst/>
          </a:prstGeom>
          <a:noFill/>
        </p:spPr>
        <p:txBody>
          <a:bodyPr wrap="square" rtlCol="0">
            <a:spAutoFit/>
          </a:bodyPr>
          <a:lstStyle/>
          <a:p>
            <a:pPr algn="ctr"/>
            <a:r>
              <a:rPr lang="es-ES" sz="2800" b="1" dirty="0">
                <a:solidFill>
                  <a:schemeClr val="tx2">
                    <a:lumMod val="50000"/>
                  </a:schemeClr>
                </a:solidFill>
              </a:rPr>
              <a:t>“¿No están sucediendo bastantes cosas en derredor nuestro para mostrarnos los peligros que asedian nuestra senda? Por doquiera vemos náufragos de la humanidad, el culto familiar descuidado, hogares quebrantados. Hay un extraño abandono de los principios buenos, un rebajamiento de la norma de la </a:t>
            </a:r>
            <a:r>
              <a:rPr lang="es-ES" sz="2800" b="1" dirty="0" smtClean="0">
                <a:solidFill>
                  <a:schemeClr val="tx2">
                    <a:lumMod val="50000"/>
                  </a:schemeClr>
                </a:solidFill>
              </a:rPr>
              <a:t>moralidad…</a:t>
            </a:r>
            <a:endParaRPr lang="pt-BR" sz="2800" b="1" dirty="0">
              <a:solidFill>
                <a:schemeClr val="tx2">
                  <a:lumMod val="50000"/>
                </a:schemeClr>
              </a:solidFill>
            </a:endParaRPr>
          </a:p>
        </p:txBody>
      </p:sp>
    </p:spTree>
    <p:extLst>
      <p:ext uri="{BB962C8B-B14F-4D97-AF65-F5344CB8AC3E}">
        <p14:creationId xmlns:p14="http://schemas.microsoft.com/office/powerpoint/2010/main" val="140265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258334" y="1057300"/>
            <a:ext cx="7419445" cy="3539430"/>
          </a:xfrm>
          <a:prstGeom prst="rect">
            <a:avLst/>
          </a:prstGeom>
          <a:noFill/>
        </p:spPr>
        <p:txBody>
          <a:bodyPr wrap="square" rtlCol="0">
            <a:spAutoFit/>
          </a:bodyPr>
          <a:lstStyle/>
          <a:p>
            <a:pPr algn="ctr"/>
            <a:r>
              <a:rPr lang="es-ES" sz="2800" b="1" dirty="0" smtClean="0">
                <a:solidFill>
                  <a:schemeClr val="tx2">
                    <a:lumMod val="50000"/>
                  </a:schemeClr>
                </a:solidFill>
              </a:rPr>
              <a:t>…están </a:t>
            </a:r>
            <a:r>
              <a:rPr lang="es-ES" sz="2800" b="1" dirty="0">
                <a:solidFill>
                  <a:schemeClr val="tx2">
                    <a:lumMod val="50000"/>
                  </a:schemeClr>
                </a:solidFill>
              </a:rPr>
              <a:t>aumentando rápidamente los pecados que atrajeron los juicios de Dios sobre la tierra en ocasión del diluvio y la destrucción de Sodoma por el fuego. Nos estamos acercando al fin. Dios ha soportado largo tiempo la perversidad, pero su castigo no es menos seguro. Apártense de toda iniquidad los que profesan ser la luz del mundo “- 2JT 242 - </a:t>
            </a:r>
            <a:endParaRPr lang="pt-BR" sz="2800" b="1" dirty="0">
              <a:solidFill>
                <a:schemeClr val="tx2">
                  <a:lumMod val="50000"/>
                </a:schemeClr>
              </a:solidFill>
            </a:endParaRPr>
          </a:p>
        </p:txBody>
      </p:sp>
    </p:spTree>
    <p:extLst>
      <p:ext uri="{BB962C8B-B14F-4D97-AF65-F5344CB8AC3E}">
        <p14:creationId xmlns:p14="http://schemas.microsoft.com/office/powerpoint/2010/main" val="2287078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4024985" y="409228"/>
            <a:ext cx="4968552" cy="4401205"/>
          </a:xfrm>
          <a:prstGeom prst="rect">
            <a:avLst/>
          </a:prstGeom>
          <a:noFill/>
        </p:spPr>
        <p:txBody>
          <a:bodyPr wrap="square" rtlCol="0">
            <a:spAutoFit/>
          </a:bodyPr>
          <a:lstStyle/>
          <a:p>
            <a:pPr algn="ctr"/>
            <a:r>
              <a:rPr lang="es-ES" sz="2800" b="1" dirty="0" smtClean="0">
                <a:solidFill>
                  <a:schemeClr val="tx2">
                    <a:lumMod val="50000"/>
                  </a:schemeClr>
                </a:solidFill>
              </a:rPr>
              <a:t>Repasemos </a:t>
            </a:r>
            <a:r>
              <a:rPr lang="es-ES" sz="2800" b="1" dirty="0">
                <a:solidFill>
                  <a:schemeClr val="tx2">
                    <a:lumMod val="50000"/>
                  </a:schemeClr>
                </a:solidFill>
              </a:rPr>
              <a:t>juntos la historia de Abram, el hombre que fue llamado por Dios para cumplir sus propósitos. El hombre que fue conocido por expresar su fe, levantando altares de adoración a ese Dios en el cual creía. Un hombre que dejó una herencia espiritual, un legado de fe y confianza. </a:t>
            </a:r>
            <a:endParaRPr lang="pt-BR" sz="2800" b="1" dirty="0">
              <a:solidFill>
                <a:schemeClr val="tx2">
                  <a:lumMod val="50000"/>
                </a:schemeClr>
              </a:solidFill>
            </a:endParaRPr>
          </a:p>
        </p:txBody>
      </p:sp>
    </p:spTree>
    <p:extLst>
      <p:ext uri="{BB962C8B-B14F-4D97-AF65-F5344CB8AC3E}">
        <p14:creationId xmlns:p14="http://schemas.microsoft.com/office/powerpoint/2010/main" val="3371624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475656" y="2137420"/>
            <a:ext cx="6696744" cy="1015663"/>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I. LA SALIDA </a:t>
            </a:r>
            <a:endParaRPr lang="pt-BR"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255765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259632" y="697260"/>
            <a:ext cx="7416824" cy="2677656"/>
          </a:xfrm>
          <a:prstGeom prst="rect">
            <a:avLst/>
          </a:prstGeom>
          <a:noFill/>
        </p:spPr>
        <p:txBody>
          <a:bodyPr wrap="square" rtlCol="0">
            <a:spAutoFit/>
          </a:bodyPr>
          <a:lstStyle/>
          <a:p>
            <a:pPr algn="ctr"/>
            <a:r>
              <a:rPr lang="es-ES" sz="2800" b="1" dirty="0">
                <a:solidFill>
                  <a:schemeClr val="tx2">
                    <a:lumMod val="50000"/>
                  </a:schemeClr>
                </a:solidFill>
              </a:rPr>
              <a:t> “Pero Jehová había dicho a Abram: Vete de tu tierra y de tu parentela, y de la casa de tu padre, a la tierra que te mostraré. Y haré de ti una nación grande, y te bendeciré, y engrandeceré tu nombre, y serás bendición” </a:t>
            </a:r>
            <a:endParaRPr lang="es-ES" sz="2800" b="1" dirty="0" smtClean="0">
              <a:solidFill>
                <a:schemeClr val="tx2">
                  <a:lumMod val="50000"/>
                </a:schemeClr>
              </a:solidFill>
            </a:endParaRPr>
          </a:p>
          <a:p>
            <a:pPr algn="ctr"/>
            <a:r>
              <a:rPr lang="es-ES" sz="2800" b="1" dirty="0" smtClean="0">
                <a:solidFill>
                  <a:schemeClr val="tx2">
                    <a:lumMod val="50000"/>
                  </a:schemeClr>
                </a:solidFill>
              </a:rPr>
              <a:t>(</a:t>
            </a:r>
            <a:r>
              <a:rPr lang="es-ES" sz="2800" b="1" dirty="0" err="1">
                <a:solidFill>
                  <a:schemeClr val="tx2">
                    <a:lumMod val="50000"/>
                  </a:schemeClr>
                </a:solidFill>
              </a:rPr>
              <a:t>Gén</a:t>
            </a:r>
            <a:r>
              <a:rPr lang="es-ES" sz="2800" b="1" dirty="0">
                <a:solidFill>
                  <a:schemeClr val="tx2">
                    <a:lumMod val="50000"/>
                  </a:schemeClr>
                </a:solidFill>
              </a:rPr>
              <a:t>. 12:1-2).</a:t>
            </a:r>
            <a:endParaRPr lang="pt-BR" sz="2800" b="1" dirty="0">
              <a:solidFill>
                <a:schemeClr val="tx2">
                  <a:lumMod val="50000"/>
                </a:schemeClr>
              </a:solidFill>
            </a:endParaRPr>
          </a:p>
        </p:txBody>
      </p:sp>
    </p:spTree>
    <p:extLst>
      <p:ext uri="{BB962C8B-B14F-4D97-AF65-F5344CB8AC3E}">
        <p14:creationId xmlns:p14="http://schemas.microsoft.com/office/powerpoint/2010/main" val="334041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259632" y="220206"/>
            <a:ext cx="7416824" cy="954107"/>
          </a:xfrm>
          <a:prstGeom prst="rect">
            <a:avLst/>
          </a:prstGeom>
          <a:noFill/>
        </p:spPr>
        <p:txBody>
          <a:bodyPr wrap="square" rtlCol="0">
            <a:spAutoFit/>
          </a:bodyPr>
          <a:lstStyle/>
          <a:p>
            <a:pPr algn="ctr"/>
            <a:r>
              <a:rPr lang="es-ES" sz="2800" b="1" dirty="0">
                <a:solidFill>
                  <a:schemeClr val="tx2">
                    <a:lumMod val="50000"/>
                  </a:schemeClr>
                </a:solidFill>
              </a:rPr>
              <a:t> Mira cuales fueron las promesas que Dios le hizo a Abram</a:t>
            </a:r>
            <a:endParaRPr lang="pt-BR" sz="2800" b="1" dirty="0">
              <a:solidFill>
                <a:schemeClr val="tx2">
                  <a:lumMod val="50000"/>
                </a:schemeClr>
              </a:solidFill>
            </a:endParaRPr>
          </a:p>
        </p:txBody>
      </p:sp>
      <p:sp>
        <p:nvSpPr>
          <p:cNvPr id="3" name="CaixaDeTexto 2"/>
          <p:cNvSpPr txBox="1"/>
          <p:nvPr/>
        </p:nvSpPr>
        <p:spPr>
          <a:xfrm>
            <a:off x="1259632" y="1489348"/>
            <a:ext cx="7416824"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S" sz="2800" b="1" dirty="0" smtClean="0">
                <a:solidFill>
                  <a:schemeClr val="bg1"/>
                </a:solidFill>
                <a:effectLst>
                  <a:outerShdw blurRad="38100" dist="38100" dir="2700000" algn="tl">
                    <a:srgbClr val="000000">
                      <a:alpha val="43137"/>
                    </a:srgbClr>
                  </a:outerShdw>
                </a:effectLst>
              </a:rPr>
              <a:t>Haré </a:t>
            </a:r>
            <a:r>
              <a:rPr lang="es-ES" sz="2800" b="1" dirty="0">
                <a:solidFill>
                  <a:schemeClr val="bg1"/>
                </a:solidFill>
                <a:effectLst>
                  <a:outerShdw blurRad="38100" dist="38100" dir="2700000" algn="tl">
                    <a:srgbClr val="000000">
                      <a:alpha val="43137"/>
                    </a:srgbClr>
                  </a:outerShdw>
                </a:effectLst>
              </a:rPr>
              <a:t>de ti una nación grande</a:t>
            </a:r>
            <a:endParaRPr lang="pt-BR" sz="2800" b="1" dirty="0">
              <a:solidFill>
                <a:schemeClr val="bg1"/>
              </a:solidFill>
              <a:effectLst>
                <a:outerShdw blurRad="38100" dist="38100" dir="2700000" algn="tl">
                  <a:srgbClr val="000000">
                    <a:alpha val="43137"/>
                  </a:srgbClr>
                </a:outerShdw>
              </a:effectLst>
            </a:endParaRPr>
          </a:p>
        </p:txBody>
      </p:sp>
      <p:sp>
        <p:nvSpPr>
          <p:cNvPr id="4" name="CaixaDeTexto 3"/>
          <p:cNvSpPr txBox="1"/>
          <p:nvPr/>
        </p:nvSpPr>
        <p:spPr>
          <a:xfrm>
            <a:off x="1259632" y="2156584"/>
            <a:ext cx="7416824"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S" sz="2800" b="1" dirty="0" smtClean="0">
                <a:solidFill>
                  <a:schemeClr val="bg1"/>
                </a:solidFill>
                <a:effectLst>
                  <a:outerShdw blurRad="38100" dist="38100" dir="2700000" algn="tl">
                    <a:srgbClr val="000000">
                      <a:alpha val="43137"/>
                    </a:srgbClr>
                  </a:outerShdw>
                </a:effectLst>
              </a:rPr>
              <a:t>Te </a:t>
            </a:r>
            <a:r>
              <a:rPr lang="es-ES" sz="2800" b="1" dirty="0">
                <a:solidFill>
                  <a:schemeClr val="bg1"/>
                </a:solidFill>
                <a:effectLst>
                  <a:outerShdw blurRad="38100" dist="38100" dir="2700000" algn="tl">
                    <a:srgbClr val="000000">
                      <a:alpha val="43137"/>
                    </a:srgbClr>
                  </a:outerShdw>
                </a:effectLst>
              </a:rPr>
              <a:t>bendeciré</a:t>
            </a:r>
            <a:endParaRPr lang="pt-BR" sz="2800" b="1" dirty="0">
              <a:solidFill>
                <a:schemeClr val="bg1"/>
              </a:solidFill>
              <a:effectLst>
                <a:outerShdw blurRad="38100" dist="38100" dir="2700000" algn="tl">
                  <a:srgbClr val="000000">
                    <a:alpha val="43137"/>
                  </a:srgbClr>
                </a:outerShdw>
              </a:effectLst>
            </a:endParaRPr>
          </a:p>
        </p:txBody>
      </p:sp>
      <p:sp>
        <p:nvSpPr>
          <p:cNvPr id="5" name="CaixaDeTexto 4"/>
          <p:cNvSpPr txBox="1"/>
          <p:nvPr/>
        </p:nvSpPr>
        <p:spPr>
          <a:xfrm>
            <a:off x="1265772" y="2804656"/>
            <a:ext cx="7416824"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S" sz="2800" b="1" dirty="0" smtClean="0">
                <a:solidFill>
                  <a:schemeClr val="bg1"/>
                </a:solidFill>
                <a:effectLst>
                  <a:outerShdw blurRad="38100" dist="38100" dir="2700000" algn="tl">
                    <a:srgbClr val="000000">
                      <a:alpha val="43137"/>
                    </a:srgbClr>
                  </a:outerShdw>
                </a:effectLst>
              </a:rPr>
              <a:t>Engrandeceré </a:t>
            </a:r>
            <a:r>
              <a:rPr lang="es-ES" sz="2800" b="1" dirty="0">
                <a:solidFill>
                  <a:schemeClr val="bg1"/>
                </a:solidFill>
                <a:effectLst>
                  <a:outerShdw blurRad="38100" dist="38100" dir="2700000" algn="tl">
                    <a:srgbClr val="000000">
                      <a:alpha val="43137"/>
                    </a:srgbClr>
                  </a:outerShdw>
                </a:effectLst>
              </a:rPr>
              <a:t>tu nombre</a:t>
            </a:r>
            <a:endParaRPr lang="pt-BR" sz="2800" b="1" dirty="0">
              <a:solidFill>
                <a:schemeClr val="bg1"/>
              </a:solidFill>
              <a:effectLst>
                <a:outerShdw blurRad="38100" dist="38100" dir="2700000" algn="tl">
                  <a:srgbClr val="000000">
                    <a:alpha val="43137"/>
                  </a:srgbClr>
                </a:outerShdw>
              </a:effectLst>
            </a:endParaRPr>
          </a:p>
        </p:txBody>
      </p:sp>
      <p:sp>
        <p:nvSpPr>
          <p:cNvPr id="6" name="CaixaDeTexto 5"/>
          <p:cNvSpPr txBox="1"/>
          <p:nvPr/>
        </p:nvSpPr>
        <p:spPr>
          <a:xfrm>
            <a:off x="1239132" y="3452728"/>
            <a:ext cx="7416824" cy="95410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S" sz="2800" b="1" dirty="0" smtClean="0">
                <a:solidFill>
                  <a:schemeClr val="bg1"/>
                </a:solidFill>
                <a:effectLst>
                  <a:outerShdw blurRad="38100" dist="38100" dir="2700000" algn="tl">
                    <a:srgbClr val="000000">
                      <a:alpha val="43137"/>
                    </a:srgbClr>
                  </a:outerShdw>
                </a:effectLst>
              </a:rPr>
              <a:t>En </a:t>
            </a:r>
            <a:r>
              <a:rPr lang="es-ES" sz="2800" b="1" dirty="0">
                <a:solidFill>
                  <a:schemeClr val="bg1"/>
                </a:solidFill>
                <a:effectLst>
                  <a:outerShdw blurRad="38100" dist="38100" dir="2700000" algn="tl">
                    <a:srgbClr val="000000">
                      <a:alpha val="43137"/>
                    </a:srgbClr>
                  </a:outerShdw>
                </a:effectLst>
              </a:rPr>
              <a:t>ti serán benditas todas las familias de la Tierra</a:t>
            </a:r>
            <a:endParaRPr lang="pt-BR" sz="2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26574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5076056" y="481236"/>
            <a:ext cx="3456384" cy="3970318"/>
          </a:xfrm>
          <a:prstGeom prst="rect">
            <a:avLst/>
          </a:prstGeom>
          <a:noFill/>
        </p:spPr>
        <p:txBody>
          <a:bodyPr wrap="square" rtlCol="0">
            <a:spAutoFit/>
          </a:bodyPr>
          <a:lstStyle/>
          <a:p>
            <a:pPr algn="ctr"/>
            <a:r>
              <a:rPr lang="es-ES" sz="2800" b="1" dirty="0">
                <a:solidFill>
                  <a:schemeClr val="tx2">
                    <a:lumMod val="50000"/>
                  </a:schemeClr>
                </a:solidFill>
              </a:rPr>
              <a:t> La decisión de Abram no lo afectaba sólo a él. Su decisión afectaría el futuro de su familia, porque su familia sería bendecida a través de la elección que el haría. </a:t>
            </a:r>
            <a:endParaRPr lang="pt-BR" sz="2800" b="1" dirty="0">
              <a:solidFill>
                <a:schemeClr val="tx2">
                  <a:lumMod val="50000"/>
                </a:schemeClr>
              </a:solidFill>
            </a:endParaRPr>
          </a:p>
        </p:txBody>
      </p:sp>
    </p:spTree>
    <p:extLst>
      <p:ext uri="{BB962C8B-B14F-4D97-AF65-F5344CB8AC3E}">
        <p14:creationId xmlns:p14="http://schemas.microsoft.com/office/powerpoint/2010/main" val="778051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5436096" y="553244"/>
            <a:ext cx="3456384" cy="3970318"/>
          </a:xfrm>
          <a:prstGeom prst="rect">
            <a:avLst/>
          </a:prstGeom>
          <a:noFill/>
        </p:spPr>
        <p:txBody>
          <a:bodyPr wrap="square" rtlCol="0">
            <a:spAutoFit/>
          </a:bodyPr>
          <a:lstStyle/>
          <a:p>
            <a:pPr algn="ctr"/>
            <a:r>
              <a:rPr lang="es-ES" sz="2800" b="1" dirty="0">
                <a:solidFill>
                  <a:schemeClr val="tx2">
                    <a:lumMod val="50000"/>
                  </a:schemeClr>
                </a:solidFill>
              </a:rPr>
              <a:t> Abram aprendió a tener encuentros personales con Dios, constantes y en lugares específicos que llegaron a ser su manera de vivir y un ejemplo para su familia. </a:t>
            </a:r>
            <a:endParaRPr lang="pt-BR" sz="2800" b="1" dirty="0">
              <a:solidFill>
                <a:schemeClr val="tx2">
                  <a:lumMod val="50000"/>
                </a:schemeClr>
              </a:solidFill>
            </a:endParaRPr>
          </a:p>
        </p:txBody>
      </p:sp>
    </p:spTree>
    <p:extLst>
      <p:ext uri="{BB962C8B-B14F-4D97-AF65-F5344CB8AC3E}">
        <p14:creationId xmlns:p14="http://schemas.microsoft.com/office/powerpoint/2010/main" val="59722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500100" y="1705372"/>
            <a:ext cx="6696744" cy="1754326"/>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II. ENCUENTROS CON DIOS Y LOS ALTARES </a:t>
            </a:r>
            <a:endParaRPr lang="pt-BR"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869000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2273</TotalTime>
  <Words>975</Words>
  <Application>Microsoft Office PowerPoint</Application>
  <PresentationFormat>Apresentação na tela (16:10)</PresentationFormat>
  <Paragraphs>37</Paragraphs>
  <Slides>26</Slides>
  <Notes>0</Notes>
  <HiddenSlides>0</HiddenSlides>
  <MMClips>0</MMClips>
  <ScaleCrop>false</ScaleCrop>
  <HeadingPairs>
    <vt:vector size="4" baseType="variant">
      <vt:variant>
        <vt:lpstr>Tema</vt:lpstr>
      </vt:variant>
      <vt:variant>
        <vt:i4>1</vt:i4>
      </vt:variant>
      <vt:variant>
        <vt:lpstr>Títulos de slides</vt:lpstr>
      </vt:variant>
      <vt:variant>
        <vt:i4>26</vt:i4>
      </vt:variant>
    </vt:vector>
  </HeadingPairs>
  <TitlesOfParts>
    <vt:vector size="27" baseType="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Alana</dc:creator>
  <cp:lastModifiedBy>Alana</cp:lastModifiedBy>
  <cp:revision>51</cp:revision>
  <dcterms:created xsi:type="dcterms:W3CDTF">2017-01-01T15:59:22Z</dcterms:created>
  <dcterms:modified xsi:type="dcterms:W3CDTF">2017-01-25T00:07:18Z</dcterms:modified>
</cp:coreProperties>
</file>