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9144000" cy="5715000" type="screen16x1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4" d="100"/>
          <a:sy n="84" d="100"/>
        </p:scale>
        <p:origin x="-882" y="-90"/>
      </p:cViewPr>
      <p:guideLst>
        <p:guide orient="horz" pos="180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849EF2E-596E-48A0-8ACE-5142F7FDEB85}" type="datetimeFigureOut">
              <a:rPr lang="pt-BR" smtClean="0"/>
              <a:t>17/01/2017</a:t>
            </a:fld>
            <a:endParaRPr lang="pt-BR"/>
          </a:p>
        </p:txBody>
      </p:sp>
      <p:sp>
        <p:nvSpPr>
          <p:cNvPr id="4" name="Espaço Reservado para Imagem de Slide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FF3EA64-4926-4F60-B653-5A20F041894D}" type="slidenum">
              <a:rPr lang="pt-BR" smtClean="0"/>
              <a:t>‹nº›</a:t>
            </a:fld>
            <a:endParaRPr lang="pt-BR"/>
          </a:p>
        </p:txBody>
      </p:sp>
    </p:spTree>
    <p:extLst>
      <p:ext uri="{BB962C8B-B14F-4D97-AF65-F5344CB8AC3E}">
        <p14:creationId xmlns:p14="http://schemas.microsoft.com/office/powerpoint/2010/main" val="4197115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BFF3EA64-4926-4F60-B653-5A20F041894D}" type="slidenum">
              <a:rPr lang="pt-BR" smtClean="0"/>
              <a:t>11</a:t>
            </a:fld>
            <a:endParaRPr lang="pt-BR"/>
          </a:p>
        </p:txBody>
      </p:sp>
    </p:spTree>
    <p:extLst>
      <p:ext uri="{BB962C8B-B14F-4D97-AF65-F5344CB8AC3E}">
        <p14:creationId xmlns:p14="http://schemas.microsoft.com/office/powerpoint/2010/main" val="24912036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1775355"/>
            <a:ext cx="7772400" cy="1225021"/>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3B856212-0EEE-480A-8695-D7BA88EFC0FB}" type="datetimeFigureOut">
              <a:rPr lang="pt-BR" smtClean="0"/>
              <a:t>17/01/2017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68DD814-724D-41FD-A55C-E65B394799A5}" type="slidenum">
              <a:rPr lang="pt-BR" smtClean="0"/>
              <a:t>‹nº›</a:t>
            </a:fld>
            <a:endParaRPr lang="pt-BR"/>
          </a:p>
        </p:txBody>
      </p:sp>
    </p:spTree>
    <p:extLst>
      <p:ext uri="{BB962C8B-B14F-4D97-AF65-F5344CB8AC3E}">
        <p14:creationId xmlns:p14="http://schemas.microsoft.com/office/powerpoint/2010/main" val="496906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3B856212-0EEE-480A-8695-D7BA88EFC0FB}" type="datetimeFigureOut">
              <a:rPr lang="pt-BR" smtClean="0"/>
              <a:t>17/01/2017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68DD814-724D-41FD-A55C-E65B394799A5}" type="slidenum">
              <a:rPr lang="pt-BR" smtClean="0"/>
              <a:t>‹nº›</a:t>
            </a:fld>
            <a:endParaRPr lang="pt-BR"/>
          </a:p>
        </p:txBody>
      </p:sp>
    </p:spTree>
    <p:extLst>
      <p:ext uri="{BB962C8B-B14F-4D97-AF65-F5344CB8AC3E}">
        <p14:creationId xmlns:p14="http://schemas.microsoft.com/office/powerpoint/2010/main" val="3460840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28865"/>
            <a:ext cx="2057400" cy="4876271"/>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457200" y="228865"/>
            <a:ext cx="6019800" cy="4876271"/>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3B856212-0EEE-480A-8695-D7BA88EFC0FB}" type="datetimeFigureOut">
              <a:rPr lang="pt-BR" smtClean="0"/>
              <a:t>17/01/2017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68DD814-724D-41FD-A55C-E65B394799A5}" type="slidenum">
              <a:rPr lang="pt-BR" smtClean="0"/>
              <a:t>‹nº›</a:t>
            </a:fld>
            <a:endParaRPr lang="pt-BR"/>
          </a:p>
        </p:txBody>
      </p:sp>
    </p:spTree>
    <p:extLst>
      <p:ext uri="{BB962C8B-B14F-4D97-AF65-F5344CB8AC3E}">
        <p14:creationId xmlns:p14="http://schemas.microsoft.com/office/powerpoint/2010/main" val="2802357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3B856212-0EEE-480A-8695-D7BA88EFC0FB}" type="datetimeFigureOut">
              <a:rPr lang="pt-BR" smtClean="0"/>
              <a:t>17/01/2017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68DD814-724D-41FD-A55C-E65B394799A5}" type="slidenum">
              <a:rPr lang="pt-BR" smtClean="0"/>
              <a:t>‹nº›</a:t>
            </a:fld>
            <a:endParaRPr lang="pt-BR"/>
          </a:p>
        </p:txBody>
      </p:sp>
    </p:spTree>
    <p:extLst>
      <p:ext uri="{BB962C8B-B14F-4D97-AF65-F5344CB8AC3E}">
        <p14:creationId xmlns:p14="http://schemas.microsoft.com/office/powerpoint/2010/main" val="2358609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3672417"/>
            <a:ext cx="7772400" cy="1135063"/>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Espaço Reservado para Data 3"/>
          <p:cNvSpPr>
            <a:spLocks noGrp="1"/>
          </p:cNvSpPr>
          <p:nvPr>
            <p:ph type="dt" sz="half" idx="10"/>
          </p:nvPr>
        </p:nvSpPr>
        <p:spPr/>
        <p:txBody>
          <a:bodyPr/>
          <a:lstStyle/>
          <a:p>
            <a:fld id="{3B856212-0EEE-480A-8695-D7BA88EFC0FB}" type="datetimeFigureOut">
              <a:rPr lang="pt-BR" smtClean="0"/>
              <a:t>17/01/2017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68DD814-724D-41FD-A55C-E65B394799A5}" type="slidenum">
              <a:rPr lang="pt-BR" smtClean="0"/>
              <a:t>‹nº›</a:t>
            </a:fld>
            <a:endParaRPr lang="pt-BR"/>
          </a:p>
        </p:txBody>
      </p:sp>
    </p:spTree>
    <p:extLst>
      <p:ext uri="{BB962C8B-B14F-4D97-AF65-F5344CB8AC3E}">
        <p14:creationId xmlns:p14="http://schemas.microsoft.com/office/powerpoint/2010/main" val="1671978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3B856212-0EEE-480A-8695-D7BA88EFC0FB}" type="datetimeFigureOut">
              <a:rPr lang="pt-BR" smtClean="0"/>
              <a:t>17/01/2017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768DD814-724D-41FD-A55C-E65B394799A5}" type="slidenum">
              <a:rPr lang="pt-BR" smtClean="0"/>
              <a:t>‹nº›</a:t>
            </a:fld>
            <a:endParaRPr lang="pt-BR"/>
          </a:p>
        </p:txBody>
      </p:sp>
    </p:spTree>
    <p:extLst>
      <p:ext uri="{BB962C8B-B14F-4D97-AF65-F5344CB8AC3E}">
        <p14:creationId xmlns:p14="http://schemas.microsoft.com/office/powerpoint/2010/main" val="3945369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3B856212-0EEE-480A-8695-D7BA88EFC0FB}" type="datetimeFigureOut">
              <a:rPr lang="pt-BR" smtClean="0"/>
              <a:t>17/01/2017</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768DD814-724D-41FD-A55C-E65B394799A5}" type="slidenum">
              <a:rPr lang="pt-BR" smtClean="0"/>
              <a:t>‹nº›</a:t>
            </a:fld>
            <a:endParaRPr lang="pt-BR"/>
          </a:p>
        </p:txBody>
      </p:sp>
    </p:spTree>
    <p:extLst>
      <p:ext uri="{BB962C8B-B14F-4D97-AF65-F5344CB8AC3E}">
        <p14:creationId xmlns:p14="http://schemas.microsoft.com/office/powerpoint/2010/main" val="44057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Data 2"/>
          <p:cNvSpPr>
            <a:spLocks noGrp="1"/>
          </p:cNvSpPr>
          <p:nvPr>
            <p:ph type="dt" sz="half" idx="10"/>
          </p:nvPr>
        </p:nvSpPr>
        <p:spPr/>
        <p:txBody>
          <a:bodyPr/>
          <a:lstStyle/>
          <a:p>
            <a:fld id="{3B856212-0EEE-480A-8695-D7BA88EFC0FB}" type="datetimeFigureOut">
              <a:rPr lang="pt-BR" smtClean="0"/>
              <a:t>17/01/2017</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768DD814-724D-41FD-A55C-E65B394799A5}" type="slidenum">
              <a:rPr lang="pt-BR" smtClean="0"/>
              <a:t>‹nº›</a:t>
            </a:fld>
            <a:endParaRPr lang="pt-BR"/>
          </a:p>
        </p:txBody>
      </p:sp>
    </p:spTree>
    <p:extLst>
      <p:ext uri="{BB962C8B-B14F-4D97-AF65-F5344CB8AC3E}">
        <p14:creationId xmlns:p14="http://schemas.microsoft.com/office/powerpoint/2010/main" val="452048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3B856212-0EEE-480A-8695-D7BA88EFC0FB}" type="datetimeFigureOut">
              <a:rPr lang="pt-BR" smtClean="0"/>
              <a:t>17/01/2017</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768DD814-724D-41FD-A55C-E65B394799A5}" type="slidenum">
              <a:rPr lang="pt-BR" smtClean="0"/>
              <a:t>‹nº›</a:t>
            </a:fld>
            <a:endParaRPr lang="pt-BR"/>
          </a:p>
        </p:txBody>
      </p:sp>
    </p:spTree>
    <p:extLst>
      <p:ext uri="{BB962C8B-B14F-4D97-AF65-F5344CB8AC3E}">
        <p14:creationId xmlns:p14="http://schemas.microsoft.com/office/powerpoint/2010/main" val="2574230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1" y="227542"/>
            <a:ext cx="3008313" cy="968375"/>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3B856212-0EEE-480A-8695-D7BA88EFC0FB}" type="datetimeFigureOut">
              <a:rPr lang="pt-BR" smtClean="0"/>
              <a:t>17/01/2017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768DD814-724D-41FD-A55C-E65B394799A5}" type="slidenum">
              <a:rPr lang="pt-BR" smtClean="0"/>
              <a:t>‹nº›</a:t>
            </a:fld>
            <a:endParaRPr lang="pt-BR"/>
          </a:p>
        </p:txBody>
      </p:sp>
    </p:spTree>
    <p:extLst>
      <p:ext uri="{BB962C8B-B14F-4D97-AF65-F5344CB8AC3E}">
        <p14:creationId xmlns:p14="http://schemas.microsoft.com/office/powerpoint/2010/main" val="3286163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000500"/>
            <a:ext cx="5486400" cy="472282"/>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3B856212-0EEE-480A-8695-D7BA88EFC0FB}" type="datetimeFigureOut">
              <a:rPr lang="pt-BR" smtClean="0"/>
              <a:t>17/01/2017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768DD814-724D-41FD-A55C-E65B394799A5}" type="slidenum">
              <a:rPr lang="pt-BR" smtClean="0"/>
              <a:t>‹nº›</a:t>
            </a:fld>
            <a:endParaRPr lang="pt-BR"/>
          </a:p>
        </p:txBody>
      </p:sp>
    </p:spTree>
    <p:extLst>
      <p:ext uri="{BB962C8B-B14F-4D97-AF65-F5344CB8AC3E}">
        <p14:creationId xmlns:p14="http://schemas.microsoft.com/office/powerpoint/2010/main" val="3670312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pt-BR" smtClean="0"/>
              <a:t>Clique para editar o título mestre</a:t>
            </a:r>
            <a:endParaRPr lang="pt-BR"/>
          </a:p>
        </p:txBody>
      </p:sp>
      <p:sp>
        <p:nvSpPr>
          <p:cNvPr id="3" name="Espaço Reservado para Texto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3B856212-0EEE-480A-8695-D7BA88EFC0FB}" type="datetimeFigureOut">
              <a:rPr lang="pt-BR" smtClean="0"/>
              <a:t>17/01/2017</a:t>
            </a:fld>
            <a:endParaRPr lang="pt-BR"/>
          </a:p>
        </p:txBody>
      </p:sp>
      <p:sp>
        <p:nvSpPr>
          <p:cNvPr id="5" name="Espaço Reservado para Rodapé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768DD814-724D-41FD-A55C-E65B394799A5}" type="slidenum">
              <a:rPr lang="pt-BR" smtClean="0"/>
              <a:t>‹nº›</a:t>
            </a:fld>
            <a:endParaRPr lang="pt-BR"/>
          </a:p>
        </p:txBody>
      </p:sp>
    </p:spTree>
    <p:extLst>
      <p:ext uri="{BB962C8B-B14F-4D97-AF65-F5344CB8AC3E}">
        <p14:creationId xmlns:p14="http://schemas.microsoft.com/office/powerpoint/2010/main" val="29713562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2857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305780" y="265212"/>
            <a:ext cx="7560840" cy="2677656"/>
          </a:xfrm>
          <a:prstGeom prst="rect">
            <a:avLst/>
          </a:prstGeom>
          <a:noFill/>
        </p:spPr>
        <p:txBody>
          <a:bodyPr wrap="square" rtlCol="0">
            <a:spAutoFit/>
          </a:bodyPr>
          <a:lstStyle/>
          <a:p>
            <a:pPr algn="ctr"/>
            <a:r>
              <a:rPr lang="es-ES" sz="2800" b="1" dirty="0">
                <a:solidFill>
                  <a:schemeClr val="tx2">
                    <a:lumMod val="50000"/>
                  </a:schemeClr>
                </a:solidFill>
              </a:rPr>
              <a:t> “Entonces Jehová Dios formó al hombre del polvo de la tierra, y sopló en su nariz aliento de vida, y fue el hombre un ser viviente. Y Jehová Dios plantó un huerto en Edén, al oriente; y puso allí al hombre que había formado.” </a:t>
            </a:r>
            <a:endParaRPr lang="es-ES" sz="2800" b="1" dirty="0" smtClean="0">
              <a:solidFill>
                <a:schemeClr val="tx2">
                  <a:lumMod val="50000"/>
                </a:schemeClr>
              </a:solidFill>
            </a:endParaRPr>
          </a:p>
          <a:p>
            <a:pPr algn="ctr"/>
            <a:r>
              <a:rPr lang="es-ES" sz="2800" b="1" dirty="0" smtClean="0">
                <a:solidFill>
                  <a:schemeClr val="tx2">
                    <a:lumMod val="50000"/>
                  </a:schemeClr>
                </a:solidFill>
              </a:rPr>
              <a:t>(</a:t>
            </a:r>
            <a:r>
              <a:rPr lang="es-ES" sz="2800" b="1" dirty="0">
                <a:solidFill>
                  <a:schemeClr val="tx2">
                    <a:lumMod val="50000"/>
                  </a:schemeClr>
                </a:solidFill>
              </a:rPr>
              <a:t>Gén.2:7,8)</a:t>
            </a:r>
            <a:endParaRPr lang="pt-BR" sz="2800" b="1" dirty="0">
              <a:solidFill>
                <a:schemeClr val="tx2">
                  <a:lumMod val="50000"/>
                </a:schemeClr>
              </a:solidFill>
            </a:endParaRPr>
          </a:p>
        </p:txBody>
      </p:sp>
    </p:spTree>
    <p:extLst>
      <p:ext uri="{BB962C8B-B14F-4D97-AF65-F5344CB8AC3E}">
        <p14:creationId xmlns:p14="http://schemas.microsoft.com/office/powerpoint/2010/main" val="392573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305780" y="370319"/>
            <a:ext cx="7560840" cy="46166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s-ES" sz="2400" b="1" dirty="0" smtClean="0">
                <a:solidFill>
                  <a:schemeClr val="bg1"/>
                </a:solidFill>
                <a:effectLst>
                  <a:outerShdw blurRad="38100" dist="38100" dir="2700000" algn="tl">
                    <a:srgbClr val="000000">
                      <a:alpha val="43137"/>
                    </a:srgbClr>
                  </a:outerShdw>
                </a:effectLst>
              </a:rPr>
              <a:t>Según </a:t>
            </a:r>
            <a:r>
              <a:rPr lang="es-ES" sz="2400" b="1" dirty="0">
                <a:solidFill>
                  <a:schemeClr val="bg1"/>
                </a:solidFill>
                <a:effectLst>
                  <a:outerShdw blurRad="38100" dist="38100" dir="2700000" algn="tl">
                    <a:srgbClr val="000000">
                      <a:alpha val="43137"/>
                    </a:srgbClr>
                  </a:outerShdw>
                </a:effectLst>
              </a:rPr>
              <a:t>Génesis 1:26-27 Dios soñó con crear al ser humano. </a:t>
            </a:r>
            <a:endParaRPr lang="pt-BR" sz="2400" b="1" dirty="0">
              <a:solidFill>
                <a:schemeClr val="bg1"/>
              </a:solidFill>
              <a:effectLst>
                <a:outerShdw blurRad="38100" dist="38100" dir="2700000" algn="tl">
                  <a:srgbClr val="000000">
                    <a:alpha val="43137"/>
                  </a:srgbClr>
                </a:outerShdw>
              </a:effectLst>
            </a:endParaRPr>
          </a:p>
        </p:txBody>
      </p:sp>
      <p:sp>
        <p:nvSpPr>
          <p:cNvPr id="3" name="CaixaDeTexto 2"/>
          <p:cNvSpPr txBox="1"/>
          <p:nvPr/>
        </p:nvSpPr>
        <p:spPr>
          <a:xfrm>
            <a:off x="1305780" y="907474"/>
            <a:ext cx="7560840" cy="83099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s-ES" sz="2400" b="1" dirty="0" smtClean="0">
                <a:solidFill>
                  <a:schemeClr val="bg1"/>
                </a:solidFill>
                <a:effectLst>
                  <a:outerShdw blurRad="38100" dist="38100" dir="2700000" algn="tl">
                    <a:srgbClr val="000000">
                      <a:alpha val="43137"/>
                    </a:srgbClr>
                  </a:outerShdw>
                </a:effectLst>
              </a:rPr>
              <a:t>Ya </a:t>
            </a:r>
            <a:r>
              <a:rPr lang="es-ES" sz="2400" b="1" dirty="0">
                <a:solidFill>
                  <a:schemeClr val="bg1"/>
                </a:solidFill>
                <a:effectLst>
                  <a:outerShdw blurRad="38100" dist="38100" dir="2700000" algn="tl">
                    <a:srgbClr val="000000">
                      <a:alpha val="43137"/>
                    </a:srgbClr>
                  </a:outerShdw>
                </a:effectLst>
              </a:rPr>
              <a:t>en Génesis 2:7 vemos que Dios cumplió su sueño y formó al hombre del polvo de la tierra. Dios crea. </a:t>
            </a:r>
            <a:endParaRPr lang="pt-BR" sz="2400" b="1" dirty="0">
              <a:solidFill>
                <a:schemeClr val="bg1"/>
              </a:solidFill>
              <a:effectLst>
                <a:outerShdw blurRad="38100" dist="38100" dir="2700000" algn="tl">
                  <a:srgbClr val="000000">
                    <a:alpha val="43137"/>
                  </a:srgbClr>
                </a:outerShdw>
              </a:effectLst>
            </a:endParaRPr>
          </a:p>
        </p:txBody>
      </p:sp>
      <p:sp>
        <p:nvSpPr>
          <p:cNvPr id="4" name="CaixaDeTexto 3"/>
          <p:cNvSpPr txBox="1"/>
          <p:nvPr/>
        </p:nvSpPr>
        <p:spPr>
          <a:xfrm>
            <a:off x="1305780" y="1810479"/>
            <a:ext cx="7560840" cy="83099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s-ES" sz="2400" b="1" dirty="0" smtClean="0">
                <a:solidFill>
                  <a:schemeClr val="bg1"/>
                </a:solidFill>
                <a:effectLst>
                  <a:outerShdw blurRad="38100" dist="38100" dir="2700000" algn="tl">
                    <a:srgbClr val="000000">
                      <a:alpha val="43137"/>
                    </a:srgbClr>
                  </a:outerShdw>
                </a:effectLst>
              </a:rPr>
              <a:t>Dios </a:t>
            </a:r>
            <a:r>
              <a:rPr lang="es-ES" sz="2400" b="1" dirty="0">
                <a:solidFill>
                  <a:schemeClr val="bg1"/>
                </a:solidFill>
                <a:effectLst>
                  <a:outerShdw blurRad="38100" dist="38100" dir="2700000" algn="tl">
                    <a:srgbClr val="000000">
                      <a:alpha val="43137"/>
                    </a:srgbClr>
                  </a:outerShdw>
                </a:effectLst>
              </a:rPr>
              <a:t>propicia un lugar ideal para que la primera familia sea constituida. El huerto del Edén (8-9)</a:t>
            </a:r>
            <a:endParaRPr lang="pt-BR" sz="2400" b="1" dirty="0">
              <a:solidFill>
                <a:schemeClr val="bg1"/>
              </a:solidFill>
              <a:effectLst>
                <a:outerShdw blurRad="38100" dist="38100" dir="2700000" algn="tl">
                  <a:srgbClr val="000000">
                    <a:alpha val="43137"/>
                  </a:srgbClr>
                </a:outerShdw>
              </a:effectLst>
            </a:endParaRPr>
          </a:p>
        </p:txBody>
      </p:sp>
      <p:sp>
        <p:nvSpPr>
          <p:cNvPr id="6" name="CaixaDeTexto 5"/>
          <p:cNvSpPr txBox="1"/>
          <p:nvPr/>
        </p:nvSpPr>
        <p:spPr>
          <a:xfrm>
            <a:off x="1328358" y="2746583"/>
            <a:ext cx="7560840" cy="83099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s-ES" sz="2400" b="1" dirty="0" smtClean="0">
                <a:solidFill>
                  <a:schemeClr val="bg1"/>
                </a:solidFill>
                <a:effectLst>
                  <a:outerShdw blurRad="38100" dist="38100" dir="2700000" algn="tl">
                    <a:srgbClr val="000000">
                      <a:alpha val="43137"/>
                    </a:srgbClr>
                  </a:outerShdw>
                </a:effectLst>
              </a:rPr>
              <a:t>El </a:t>
            </a:r>
            <a:r>
              <a:rPr lang="es-ES" sz="2400" b="1" dirty="0">
                <a:solidFill>
                  <a:schemeClr val="bg1"/>
                </a:solidFill>
                <a:effectLst>
                  <a:outerShdw blurRad="38100" dist="38100" dir="2700000" algn="tl">
                    <a:srgbClr val="000000">
                      <a:alpha val="43137"/>
                    </a:srgbClr>
                  </a:outerShdw>
                </a:effectLst>
              </a:rPr>
              <a:t>versículo 18 dice que Dios ve que “no es bueno” que el hombre esté sólo. </a:t>
            </a:r>
            <a:endParaRPr lang="pt-BR" sz="2400" b="1" dirty="0">
              <a:solidFill>
                <a:schemeClr val="bg1"/>
              </a:solidFill>
              <a:effectLst>
                <a:outerShdw blurRad="38100" dist="38100" dir="2700000" algn="tl">
                  <a:srgbClr val="000000">
                    <a:alpha val="43137"/>
                  </a:srgbClr>
                </a:outerShdw>
              </a:effectLst>
            </a:endParaRPr>
          </a:p>
        </p:txBody>
      </p:sp>
      <p:sp>
        <p:nvSpPr>
          <p:cNvPr id="7" name="CaixaDeTexto 6"/>
          <p:cNvSpPr txBox="1"/>
          <p:nvPr/>
        </p:nvSpPr>
        <p:spPr>
          <a:xfrm>
            <a:off x="1328358" y="3682687"/>
            <a:ext cx="7560840" cy="83099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s-ES" sz="2400" b="1" dirty="0" smtClean="0">
                <a:solidFill>
                  <a:schemeClr val="bg1"/>
                </a:solidFill>
                <a:effectLst>
                  <a:outerShdw blurRad="38100" dist="38100" dir="2700000" algn="tl">
                    <a:srgbClr val="000000">
                      <a:alpha val="43137"/>
                    </a:srgbClr>
                  </a:outerShdw>
                </a:effectLst>
              </a:rPr>
              <a:t>Dios </a:t>
            </a:r>
            <a:r>
              <a:rPr lang="es-ES" sz="2400" b="1" dirty="0">
                <a:solidFill>
                  <a:schemeClr val="bg1"/>
                </a:solidFill>
                <a:effectLst>
                  <a:outerShdw blurRad="38100" dist="38100" dir="2700000" algn="tl">
                    <a:srgbClr val="000000">
                      <a:alpha val="43137"/>
                    </a:srgbClr>
                  </a:outerShdw>
                </a:effectLst>
              </a:rPr>
              <a:t>soluciona esa necesidad social del hombre creando la mujer como el complemento perfecto para Adán (18)</a:t>
            </a:r>
            <a:endParaRPr lang="pt-BR" sz="2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99914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309181" y="265212"/>
            <a:ext cx="7560840" cy="4893647"/>
          </a:xfrm>
          <a:prstGeom prst="rect">
            <a:avLst/>
          </a:prstGeom>
          <a:noFill/>
        </p:spPr>
        <p:txBody>
          <a:bodyPr wrap="square" rtlCol="0">
            <a:spAutoFit/>
          </a:bodyPr>
          <a:lstStyle/>
          <a:p>
            <a:pPr algn="ctr"/>
            <a:r>
              <a:rPr lang="es-ES" sz="2400" b="1" dirty="0">
                <a:solidFill>
                  <a:schemeClr val="tx2">
                    <a:lumMod val="50000"/>
                  </a:schemeClr>
                </a:solidFill>
              </a:rPr>
              <a:t> “El hogar edénico de nuestros primeros padres fue preparado para ellos por Dios mismo. Cuando lo hubo provisto de todo lo que el hombre pudiera desear, dijo: Hagamos al hombre a nuestra imagen, conforme a nuestra semejanza… No quería, sin embargo, que el hombre viviera en soledad y dijo: No es bueno que el hombre esté solo, </a:t>
            </a:r>
            <a:r>
              <a:rPr lang="es-ES" sz="2400" b="1" dirty="0" err="1">
                <a:solidFill>
                  <a:schemeClr val="tx2">
                    <a:lumMod val="50000"/>
                  </a:schemeClr>
                </a:solidFill>
              </a:rPr>
              <a:t>Haréle</a:t>
            </a:r>
            <a:r>
              <a:rPr lang="es-ES" sz="2400" b="1" dirty="0">
                <a:solidFill>
                  <a:schemeClr val="tx2">
                    <a:lumMod val="50000"/>
                  </a:schemeClr>
                </a:solidFill>
              </a:rPr>
              <a:t> ayuda idónea para él… Eva fue creada de una costilla tomada del costado de Adán; Este hecho significa que ella no debía dominarle como cabeza, ni tampoco debía ser humillada y hollada bajo de sus plantas como un ser inferior, sino que más bien debía estar a su lado como su igual para ser amada y protegida por él”. (El hogar Cristiano pág. 21)</a:t>
            </a:r>
            <a:endParaRPr lang="pt-BR" sz="2400" b="1" dirty="0">
              <a:solidFill>
                <a:schemeClr val="tx2">
                  <a:lumMod val="50000"/>
                </a:schemeClr>
              </a:solidFill>
            </a:endParaRPr>
          </a:p>
        </p:txBody>
      </p:sp>
    </p:spTree>
    <p:extLst>
      <p:ext uri="{BB962C8B-B14F-4D97-AF65-F5344CB8AC3E}">
        <p14:creationId xmlns:p14="http://schemas.microsoft.com/office/powerpoint/2010/main" val="4143374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259632" y="1561356"/>
            <a:ext cx="7560840" cy="2585323"/>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rPr>
              <a:t>II. EL MATRIMONIO COMO BASE DE LA FAMILIA</a:t>
            </a:r>
            <a:endParaRPr lang="pt-BR"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endParaRPr>
          </a:p>
        </p:txBody>
      </p:sp>
    </p:spTree>
    <p:extLst>
      <p:ext uri="{BB962C8B-B14F-4D97-AF65-F5344CB8AC3E}">
        <p14:creationId xmlns:p14="http://schemas.microsoft.com/office/powerpoint/2010/main" val="3503164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305780" y="409228"/>
            <a:ext cx="7560840" cy="4832092"/>
          </a:xfrm>
          <a:prstGeom prst="rect">
            <a:avLst/>
          </a:prstGeom>
          <a:noFill/>
        </p:spPr>
        <p:txBody>
          <a:bodyPr wrap="square" rtlCol="0">
            <a:spAutoFit/>
          </a:bodyPr>
          <a:lstStyle/>
          <a:p>
            <a:pPr algn="ctr"/>
            <a:r>
              <a:rPr lang="es-ES" sz="2800" b="1" dirty="0">
                <a:solidFill>
                  <a:schemeClr val="tx2">
                    <a:lumMod val="50000"/>
                  </a:schemeClr>
                </a:solidFill>
              </a:rPr>
              <a:t>“Entonces Jehová Dios hizo caer sueño profundo sobre Adán, y mientras éste dormía, tomó una de sus costillas, y cerró la carne en su lugar. Y de la costilla que Jehová Dios tomó del hombre, hizo una mujer, y la trajo al hombre.  Dijo entonces Adán: Esto es ahora hueso de mis huesos y carne de mi carne; ésta será llamada Varona, porque del varón fue tomada. Por tanto, dejará el hombre a su padre y a su madre, y se unirá a su mujer, y serán una sola carne.” </a:t>
            </a:r>
            <a:endParaRPr lang="es-ES" sz="2800" b="1" dirty="0" smtClean="0">
              <a:solidFill>
                <a:schemeClr val="tx2">
                  <a:lumMod val="50000"/>
                </a:schemeClr>
              </a:solidFill>
            </a:endParaRPr>
          </a:p>
          <a:p>
            <a:pPr algn="ctr"/>
            <a:r>
              <a:rPr lang="es-ES" sz="2800" b="1" dirty="0" smtClean="0">
                <a:solidFill>
                  <a:schemeClr val="tx2">
                    <a:lumMod val="50000"/>
                  </a:schemeClr>
                </a:solidFill>
              </a:rPr>
              <a:t>Génesis </a:t>
            </a:r>
            <a:r>
              <a:rPr lang="es-ES" sz="2800" b="1" dirty="0">
                <a:solidFill>
                  <a:schemeClr val="tx2">
                    <a:lumMod val="50000"/>
                  </a:schemeClr>
                </a:solidFill>
              </a:rPr>
              <a:t>2:21-24</a:t>
            </a:r>
            <a:endParaRPr lang="pt-BR" sz="2800" b="1" dirty="0">
              <a:solidFill>
                <a:schemeClr val="tx2">
                  <a:lumMod val="50000"/>
                </a:schemeClr>
              </a:solidFill>
            </a:endParaRPr>
          </a:p>
        </p:txBody>
      </p:sp>
    </p:spTree>
    <p:extLst>
      <p:ext uri="{BB962C8B-B14F-4D97-AF65-F5344CB8AC3E}">
        <p14:creationId xmlns:p14="http://schemas.microsoft.com/office/powerpoint/2010/main" val="2512460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308850" y="985292"/>
            <a:ext cx="7560840" cy="1815882"/>
          </a:xfrm>
          <a:prstGeom prst="rect">
            <a:avLst/>
          </a:prstGeom>
          <a:noFill/>
        </p:spPr>
        <p:txBody>
          <a:bodyPr wrap="square" rtlCol="0">
            <a:spAutoFit/>
          </a:bodyPr>
          <a:lstStyle/>
          <a:p>
            <a:pPr algn="ctr"/>
            <a:r>
              <a:rPr lang="es-ES" sz="2800" b="1" dirty="0">
                <a:solidFill>
                  <a:schemeClr val="tx2">
                    <a:lumMod val="50000"/>
                  </a:schemeClr>
                </a:solidFill>
              </a:rPr>
              <a:t>En el plan original de Dios, la sociedad está fundada, cimentada y constituida en el concepto de familia. Y la familia está basada en el matrimonio. </a:t>
            </a:r>
            <a:endParaRPr lang="pt-BR" sz="2800" b="1" dirty="0">
              <a:solidFill>
                <a:schemeClr val="tx2">
                  <a:lumMod val="50000"/>
                </a:schemeClr>
              </a:solidFill>
            </a:endParaRPr>
          </a:p>
        </p:txBody>
      </p:sp>
    </p:spTree>
    <p:extLst>
      <p:ext uri="{BB962C8B-B14F-4D97-AF65-F5344CB8AC3E}">
        <p14:creationId xmlns:p14="http://schemas.microsoft.com/office/powerpoint/2010/main" val="2879661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5220072" y="481236"/>
            <a:ext cx="3678430" cy="3970318"/>
          </a:xfrm>
          <a:prstGeom prst="rect">
            <a:avLst/>
          </a:prstGeom>
          <a:noFill/>
        </p:spPr>
        <p:txBody>
          <a:bodyPr wrap="square" rtlCol="0">
            <a:spAutoFit/>
          </a:bodyPr>
          <a:lstStyle/>
          <a:p>
            <a:pPr algn="ctr"/>
            <a:r>
              <a:rPr lang="es-ES" sz="2800" b="1" dirty="0">
                <a:solidFill>
                  <a:schemeClr val="tx2">
                    <a:lumMod val="50000"/>
                  </a:schemeClr>
                </a:solidFill>
              </a:rPr>
              <a:t>En Génesis 4:1, el matrimonio de Adán y Eva se completo con la llegada de los hijos. Por esta razón creemos que Bíblicamente hablando la familia es la celular básica de la sociedad en el plan de Dios. </a:t>
            </a:r>
            <a:endParaRPr lang="pt-BR" sz="2800" b="1" dirty="0">
              <a:solidFill>
                <a:schemeClr val="tx2">
                  <a:lumMod val="50000"/>
                </a:schemeClr>
              </a:solidFill>
            </a:endParaRPr>
          </a:p>
        </p:txBody>
      </p:sp>
    </p:spTree>
    <p:extLst>
      <p:ext uri="{BB962C8B-B14F-4D97-AF65-F5344CB8AC3E}">
        <p14:creationId xmlns:p14="http://schemas.microsoft.com/office/powerpoint/2010/main" val="59937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4854010" y="193204"/>
            <a:ext cx="4182486" cy="4832092"/>
          </a:xfrm>
          <a:prstGeom prst="rect">
            <a:avLst/>
          </a:prstGeom>
          <a:noFill/>
        </p:spPr>
        <p:txBody>
          <a:bodyPr wrap="square" rtlCol="0">
            <a:spAutoFit/>
          </a:bodyPr>
          <a:lstStyle/>
          <a:p>
            <a:pPr algn="ctr"/>
            <a:r>
              <a:rPr lang="es-ES" sz="2800" b="1" dirty="0">
                <a:solidFill>
                  <a:schemeClr val="tx2">
                    <a:lumMod val="50000"/>
                  </a:schemeClr>
                </a:solidFill>
              </a:rPr>
              <a:t>Al crear la primera familia, estableció la unidad social básica para la humanidad, dándole un sentido de pertenencia y proveyendo una oportunidad para que sus miembros se desarrollasen como individuos completos en el servicio a Dios y a los demás</a:t>
            </a:r>
            <a:endParaRPr lang="pt-BR" sz="2800" b="1" dirty="0">
              <a:solidFill>
                <a:schemeClr val="tx2">
                  <a:lumMod val="50000"/>
                </a:schemeClr>
              </a:solidFill>
            </a:endParaRPr>
          </a:p>
        </p:txBody>
      </p:sp>
    </p:spTree>
    <p:extLst>
      <p:ext uri="{BB962C8B-B14F-4D97-AF65-F5344CB8AC3E}">
        <p14:creationId xmlns:p14="http://schemas.microsoft.com/office/powerpoint/2010/main" val="3194982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763688" y="265212"/>
            <a:ext cx="6840760" cy="2677656"/>
          </a:xfrm>
          <a:prstGeom prst="rect">
            <a:avLst/>
          </a:prstGeom>
          <a:noFill/>
        </p:spPr>
        <p:txBody>
          <a:bodyPr wrap="square" rtlCol="0">
            <a:spAutoFit/>
          </a:bodyPr>
          <a:lstStyle/>
          <a:p>
            <a:pPr algn="ctr"/>
            <a:r>
              <a:rPr lang="es-ES" sz="2400" b="1" dirty="0">
                <a:solidFill>
                  <a:schemeClr val="tx2">
                    <a:lumMod val="50000"/>
                  </a:schemeClr>
                </a:solidFill>
              </a:rPr>
              <a:t>El concepto de familia está siendo atacado hoy por Satanás de una manera despiadada. El está atacando esta institución sagrada porque sabe que, de la destrucción del concepto de familia y matrimonio según el plan original de Dios, depende el éxito de su plan siniestro para derrotar la humanidad. </a:t>
            </a:r>
            <a:endParaRPr lang="pt-BR" sz="2400" b="1" dirty="0">
              <a:solidFill>
                <a:schemeClr val="tx2">
                  <a:lumMod val="50000"/>
                </a:schemeClr>
              </a:solidFill>
            </a:endParaRPr>
          </a:p>
        </p:txBody>
      </p:sp>
    </p:spTree>
    <p:extLst>
      <p:ext uri="{BB962C8B-B14F-4D97-AF65-F5344CB8AC3E}">
        <p14:creationId xmlns:p14="http://schemas.microsoft.com/office/powerpoint/2010/main" val="2549884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115616" y="265212"/>
            <a:ext cx="4824536" cy="3108543"/>
          </a:xfrm>
          <a:prstGeom prst="rect">
            <a:avLst/>
          </a:prstGeom>
          <a:noFill/>
        </p:spPr>
        <p:txBody>
          <a:bodyPr wrap="square" rtlCol="0">
            <a:spAutoFit/>
          </a:bodyPr>
          <a:lstStyle/>
          <a:p>
            <a:pPr algn="ctr"/>
            <a:r>
              <a:rPr lang="es-ES" sz="2800" b="1" dirty="0">
                <a:solidFill>
                  <a:schemeClr val="tx2">
                    <a:lumMod val="50000"/>
                  </a:schemeClr>
                </a:solidFill>
              </a:rPr>
              <a:t>Cualquier tipo de relación familiar que esté fuera del plan de Dios traerá problemas, tristeza y amarguras. Dios quiere restaurar la familia en este tiempo de la historia de la humanidad. </a:t>
            </a:r>
            <a:endParaRPr lang="pt-BR" sz="2800" b="1" dirty="0">
              <a:solidFill>
                <a:schemeClr val="tx2">
                  <a:lumMod val="50000"/>
                </a:schemeClr>
              </a:solidFill>
            </a:endParaRPr>
          </a:p>
        </p:txBody>
      </p:sp>
    </p:spTree>
    <p:extLst>
      <p:ext uri="{BB962C8B-B14F-4D97-AF65-F5344CB8AC3E}">
        <p14:creationId xmlns:p14="http://schemas.microsoft.com/office/powerpoint/2010/main" val="1311797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4716016" y="184487"/>
            <a:ext cx="4176464" cy="4401205"/>
          </a:xfrm>
          <a:prstGeom prst="rect">
            <a:avLst/>
          </a:prstGeom>
          <a:noFill/>
        </p:spPr>
        <p:txBody>
          <a:bodyPr wrap="square" rtlCol="0">
            <a:spAutoFit/>
          </a:bodyPr>
          <a:lstStyle/>
          <a:p>
            <a:pPr algn="ctr"/>
            <a:r>
              <a:rPr lang="es-ES" sz="2800" b="1" dirty="0">
                <a:solidFill>
                  <a:schemeClr val="tx2">
                    <a:lumMod val="50000"/>
                  </a:schemeClr>
                </a:solidFill>
              </a:rPr>
              <a:t>Hoy el concepto de familia ha llegado a ser más “amplio”, por decirlo de alguna manera. Vemos diferentes tipos de familias: </a:t>
            </a:r>
            <a:r>
              <a:rPr lang="es-ES" sz="2800" b="1" dirty="0" err="1">
                <a:solidFill>
                  <a:schemeClr val="tx2">
                    <a:lumMod val="50000"/>
                  </a:schemeClr>
                </a:solidFill>
              </a:rPr>
              <a:t>poligámicas</a:t>
            </a:r>
            <a:r>
              <a:rPr lang="es-ES" sz="2800" b="1" dirty="0">
                <a:solidFill>
                  <a:schemeClr val="tx2">
                    <a:lumMod val="50000"/>
                  </a:schemeClr>
                </a:solidFill>
              </a:rPr>
              <a:t>, monoparentales, familias ensambladas, familias agregadas, y la </a:t>
            </a:r>
            <a:r>
              <a:rPr lang="es-ES" sz="2800" b="1" dirty="0" smtClean="0">
                <a:solidFill>
                  <a:schemeClr val="tx2">
                    <a:lumMod val="50000"/>
                  </a:schemeClr>
                </a:solidFill>
              </a:rPr>
              <a:t>lista</a:t>
            </a:r>
          </a:p>
          <a:p>
            <a:pPr algn="ctr"/>
            <a:r>
              <a:rPr lang="es-ES" sz="2800" b="1" dirty="0" smtClean="0">
                <a:solidFill>
                  <a:schemeClr val="tx2">
                    <a:lumMod val="50000"/>
                  </a:schemeClr>
                </a:solidFill>
              </a:rPr>
              <a:t>puede </a:t>
            </a:r>
            <a:r>
              <a:rPr lang="es-ES" sz="2800" b="1" dirty="0">
                <a:solidFill>
                  <a:schemeClr val="tx2">
                    <a:lumMod val="50000"/>
                  </a:schemeClr>
                </a:solidFill>
              </a:rPr>
              <a:t>seguir.</a:t>
            </a:r>
            <a:endParaRPr lang="pt-BR" sz="2800" b="1" dirty="0">
              <a:solidFill>
                <a:schemeClr val="tx2">
                  <a:lumMod val="50000"/>
                </a:schemeClr>
              </a:solidFill>
            </a:endParaRPr>
          </a:p>
        </p:txBody>
      </p:sp>
    </p:spTree>
    <p:extLst>
      <p:ext uri="{BB962C8B-B14F-4D97-AF65-F5344CB8AC3E}">
        <p14:creationId xmlns:p14="http://schemas.microsoft.com/office/powerpoint/2010/main" val="3340419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181271" y="239440"/>
            <a:ext cx="4402242" cy="3108543"/>
          </a:xfrm>
          <a:prstGeom prst="rect">
            <a:avLst/>
          </a:prstGeom>
          <a:noFill/>
        </p:spPr>
        <p:txBody>
          <a:bodyPr wrap="square" rtlCol="0">
            <a:spAutoFit/>
          </a:bodyPr>
          <a:lstStyle/>
          <a:p>
            <a:pPr algn="ctr"/>
            <a:r>
              <a:rPr lang="es-ES" sz="2800" b="1" dirty="0">
                <a:solidFill>
                  <a:schemeClr val="tx2">
                    <a:lumMod val="50000"/>
                  </a:schemeClr>
                </a:solidFill>
              </a:rPr>
              <a:t>Hay un llamado de parte de Dios. Una obra que Dios quiere hacer en la familia en el tiempo del fin. Hay un llamado de Dios para restaurar familias. Para restaurar relaciones. </a:t>
            </a:r>
            <a:endParaRPr lang="pt-BR" sz="2800" b="1" dirty="0">
              <a:solidFill>
                <a:schemeClr val="tx2">
                  <a:lumMod val="50000"/>
                </a:schemeClr>
              </a:solidFill>
            </a:endParaRPr>
          </a:p>
        </p:txBody>
      </p:sp>
    </p:spTree>
    <p:extLst>
      <p:ext uri="{BB962C8B-B14F-4D97-AF65-F5344CB8AC3E}">
        <p14:creationId xmlns:p14="http://schemas.microsoft.com/office/powerpoint/2010/main" val="3999790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259632" y="625252"/>
            <a:ext cx="7560840" cy="1815882"/>
          </a:xfrm>
          <a:prstGeom prst="rect">
            <a:avLst/>
          </a:prstGeom>
          <a:noFill/>
        </p:spPr>
        <p:txBody>
          <a:bodyPr wrap="square" rtlCol="0">
            <a:spAutoFit/>
          </a:bodyPr>
          <a:lstStyle/>
          <a:p>
            <a:pPr algn="ctr"/>
            <a:r>
              <a:rPr lang="es-ES" sz="2800" b="1" dirty="0">
                <a:solidFill>
                  <a:schemeClr val="tx2">
                    <a:lumMod val="50000"/>
                  </a:schemeClr>
                </a:solidFill>
              </a:rPr>
              <a:t>Si estás pasando por un momento difícil de tu familia, recuerda que Dios nunca quiso esto para ti. Dios nunca quiso tu sufrimiento o el de tu familia. ¡DIOS QUIERE QUE SEAS FELIZ!</a:t>
            </a:r>
            <a:endParaRPr lang="pt-BR" sz="2800" b="1" dirty="0">
              <a:solidFill>
                <a:schemeClr val="tx2">
                  <a:lumMod val="50000"/>
                </a:schemeClr>
              </a:solidFill>
            </a:endParaRPr>
          </a:p>
        </p:txBody>
      </p:sp>
    </p:spTree>
    <p:extLst>
      <p:ext uri="{BB962C8B-B14F-4D97-AF65-F5344CB8AC3E}">
        <p14:creationId xmlns:p14="http://schemas.microsoft.com/office/powerpoint/2010/main" val="2634483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547664" y="481236"/>
            <a:ext cx="6984776" cy="2246769"/>
          </a:xfrm>
          <a:prstGeom prst="rect">
            <a:avLst/>
          </a:prstGeom>
          <a:noFill/>
        </p:spPr>
        <p:txBody>
          <a:bodyPr wrap="square" rtlCol="0">
            <a:spAutoFit/>
          </a:bodyPr>
          <a:lstStyle/>
          <a:p>
            <a:pPr algn="ctr"/>
            <a:r>
              <a:rPr lang="es-ES" sz="2800" b="1" dirty="0">
                <a:solidFill>
                  <a:schemeClr val="tx2">
                    <a:lumMod val="50000"/>
                  </a:schemeClr>
                </a:solidFill>
              </a:rPr>
              <a:t>Dios hoy te llama a </a:t>
            </a:r>
            <a:r>
              <a:rPr lang="es-ES" sz="2800" b="1" dirty="0" err="1">
                <a:solidFill>
                  <a:schemeClr val="tx2">
                    <a:lumMod val="50000"/>
                  </a:schemeClr>
                </a:solidFill>
              </a:rPr>
              <a:t>reconsagrar</a:t>
            </a:r>
            <a:r>
              <a:rPr lang="es-ES" sz="2800" b="1" dirty="0">
                <a:solidFill>
                  <a:schemeClr val="tx2">
                    <a:lumMod val="50000"/>
                  </a:schemeClr>
                </a:solidFill>
              </a:rPr>
              <a:t> tu vida, </a:t>
            </a:r>
            <a:r>
              <a:rPr lang="es-ES" sz="2800" b="1" dirty="0" err="1">
                <a:solidFill>
                  <a:schemeClr val="tx2">
                    <a:lumMod val="50000"/>
                  </a:schemeClr>
                </a:solidFill>
              </a:rPr>
              <a:t>reconsagrar</a:t>
            </a:r>
            <a:r>
              <a:rPr lang="es-ES" sz="2800" b="1" dirty="0">
                <a:solidFill>
                  <a:schemeClr val="tx2">
                    <a:lumMod val="50000"/>
                  </a:schemeClr>
                </a:solidFill>
              </a:rPr>
              <a:t> tu familia, </a:t>
            </a:r>
            <a:r>
              <a:rPr lang="es-ES" sz="2800" b="1" dirty="0" err="1">
                <a:solidFill>
                  <a:schemeClr val="tx2">
                    <a:lumMod val="50000"/>
                  </a:schemeClr>
                </a:solidFill>
              </a:rPr>
              <a:t>reconsagrar</a:t>
            </a:r>
            <a:r>
              <a:rPr lang="es-ES" sz="2800" b="1" dirty="0">
                <a:solidFill>
                  <a:schemeClr val="tx2">
                    <a:lumMod val="50000"/>
                  </a:schemeClr>
                </a:solidFill>
              </a:rPr>
              <a:t> tus relaciones. Porque hoy más que nunca la familia es el “cerco protector” de Dios para que seamos felices. </a:t>
            </a:r>
            <a:endParaRPr lang="pt-BR" sz="2800" b="1" dirty="0">
              <a:solidFill>
                <a:schemeClr val="tx2">
                  <a:lumMod val="50000"/>
                </a:schemeClr>
              </a:solidFill>
            </a:endParaRPr>
          </a:p>
        </p:txBody>
      </p:sp>
    </p:spTree>
    <p:extLst>
      <p:ext uri="{BB962C8B-B14F-4D97-AF65-F5344CB8AC3E}">
        <p14:creationId xmlns:p14="http://schemas.microsoft.com/office/powerpoint/2010/main" val="3356510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619672" y="1345332"/>
            <a:ext cx="6696744" cy="2585323"/>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¿será que hay un concepto de familia adecuado? </a:t>
            </a:r>
            <a:endParaRPr lang="pt-BR"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255765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3059832" y="913284"/>
            <a:ext cx="4752528" cy="2246769"/>
          </a:xfrm>
          <a:prstGeom prst="rect">
            <a:avLst/>
          </a:prstGeom>
          <a:noFill/>
        </p:spPr>
        <p:txBody>
          <a:bodyPr wrap="square" rtlCol="0">
            <a:spAutoFit/>
          </a:bodyPr>
          <a:lstStyle/>
          <a:p>
            <a:pPr algn="ctr"/>
            <a:r>
              <a:rPr lang="es-ES" sz="2800" b="1" dirty="0">
                <a:solidFill>
                  <a:schemeClr val="tx2">
                    <a:lumMod val="50000"/>
                  </a:schemeClr>
                </a:solidFill>
              </a:rPr>
              <a:t> Es que este modelo bíblico, según algunos, parece estar anticuado porque va en contra de lo que ellos llaman “progreso” de la sociedad. </a:t>
            </a:r>
            <a:endParaRPr lang="pt-BR" sz="2800" b="1" dirty="0">
              <a:solidFill>
                <a:schemeClr val="tx2">
                  <a:lumMod val="50000"/>
                </a:schemeClr>
              </a:solidFill>
            </a:endParaRPr>
          </a:p>
        </p:txBody>
      </p:sp>
    </p:spTree>
    <p:extLst>
      <p:ext uri="{BB962C8B-B14F-4D97-AF65-F5344CB8AC3E}">
        <p14:creationId xmlns:p14="http://schemas.microsoft.com/office/powerpoint/2010/main" val="40012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5004048" y="193204"/>
            <a:ext cx="3960440" cy="4524315"/>
          </a:xfrm>
          <a:prstGeom prst="rect">
            <a:avLst/>
          </a:prstGeom>
          <a:noFill/>
        </p:spPr>
        <p:txBody>
          <a:bodyPr wrap="square" rtlCol="0">
            <a:spAutoFit/>
          </a:bodyPr>
          <a:lstStyle/>
          <a:p>
            <a:pPr algn="ctr"/>
            <a:r>
              <a:rPr lang="es-ES" sz="2400" b="1" dirty="0">
                <a:solidFill>
                  <a:schemeClr val="tx2">
                    <a:lumMod val="50000"/>
                  </a:schemeClr>
                </a:solidFill>
              </a:rPr>
              <a:t> N</a:t>
            </a:r>
            <a:r>
              <a:rPr lang="es-ES" sz="2400" b="1" dirty="0" smtClean="0">
                <a:solidFill>
                  <a:schemeClr val="tx2">
                    <a:lumMod val="50000"/>
                  </a:schemeClr>
                </a:solidFill>
              </a:rPr>
              <a:t>uestro </a:t>
            </a:r>
            <a:r>
              <a:rPr lang="es-ES" sz="2400" b="1" dirty="0">
                <a:solidFill>
                  <a:schemeClr val="tx2">
                    <a:lumMod val="50000"/>
                  </a:schemeClr>
                </a:solidFill>
              </a:rPr>
              <a:t>mundo está en decadencia moral, social, espiritual, económica… y la lista puede seguir. ¿Sabes por qué? Porque el concepto bíblico de familia está siendo atacado abiertamente por Satanás porque el sabe que la familia está en centro del plan que Dios bien para restaurar su carácter en la humanidad. </a:t>
            </a:r>
            <a:endParaRPr lang="pt-BR" sz="2400" b="1" dirty="0">
              <a:solidFill>
                <a:schemeClr val="tx2">
                  <a:lumMod val="50000"/>
                </a:schemeClr>
              </a:solidFill>
            </a:endParaRPr>
          </a:p>
        </p:txBody>
      </p:sp>
    </p:spTree>
    <p:extLst>
      <p:ext uri="{BB962C8B-B14F-4D97-AF65-F5344CB8AC3E}">
        <p14:creationId xmlns:p14="http://schemas.microsoft.com/office/powerpoint/2010/main" val="2987172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115616" y="1705372"/>
            <a:ext cx="7560840" cy="1754326"/>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rPr>
              <a:t>I. LA IDEAL ORIGINAL</a:t>
            </a:r>
            <a:endParaRPr lang="pt-BR"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endParaRPr>
          </a:p>
        </p:txBody>
      </p:sp>
    </p:spTree>
    <p:extLst>
      <p:ext uri="{BB962C8B-B14F-4D97-AF65-F5344CB8AC3E}">
        <p14:creationId xmlns:p14="http://schemas.microsoft.com/office/powerpoint/2010/main" val="4137291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979712" y="481236"/>
            <a:ext cx="6048672" cy="2246769"/>
          </a:xfrm>
          <a:prstGeom prst="rect">
            <a:avLst/>
          </a:prstGeom>
          <a:noFill/>
        </p:spPr>
        <p:txBody>
          <a:bodyPr wrap="square" rtlCol="0">
            <a:spAutoFit/>
          </a:bodyPr>
          <a:lstStyle/>
          <a:p>
            <a:pPr algn="ctr"/>
            <a:r>
              <a:rPr lang="es-ES" sz="2800" b="1" dirty="0">
                <a:solidFill>
                  <a:schemeClr val="tx2">
                    <a:lumMod val="50000"/>
                  </a:schemeClr>
                </a:solidFill>
              </a:rPr>
              <a:t> En el libro de Génesis, que es el primer libro sagrado, aparece el momento de la creación del mundo. Pero quiero enfocarme específicamente en la creación de la raza humana. </a:t>
            </a:r>
            <a:endParaRPr lang="pt-BR" sz="2800" b="1" dirty="0">
              <a:solidFill>
                <a:schemeClr val="tx2">
                  <a:lumMod val="50000"/>
                </a:schemeClr>
              </a:solidFill>
            </a:endParaRPr>
          </a:p>
        </p:txBody>
      </p:sp>
    </p:spTree>
    <p:extLst>
      <p:ext uri="{BB962C8B-B14F-4D97-AF65-F5344CB8AC3E}">
        <p14:creationId xmlns:p14="http://schemas.microsoft.com/office/powerpoint/2010/main" val="1371281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305780" y="193204"/>
            <a:ext cx="7560840" cy="3539430"/>
          </a:xfrm>
          <a:prstGeom prst="rect">
            <a:avLst/>
          </a:prstGeom>
          <a:noFill/>
        </p:spPr>
        <p:txBody>
          <a:bodyPr wrap="square" rtlCol="0">
            <a:spAutoFit/>
          </a:bodyPr>
          <a:lstStyle/>
          <a:p>
            <a:pPr algn="ctr"/>
            <a:r>
              <a:rPr lang="es-ES" sz="2800" b="1" dirty="0">
                <a:solidFill>
                  <a:schemeClr val="tx2">
                    <a:lumMod val="50000"/>
                  </a:schemeClr>
                </a:solidFill>
              </a:rPr>
              <a:t> “Entonces dijo Dios: Hagamos al hombre a nuestra imagen, conforme a nuestra semejanza; y señoree en los peces del mar, en las aves de los cielos, en las bestias, en toda la tierra, y en todo animal que se arrastra sobre la tierra. Y creó Dios al hombre a su imagen, a imagen de Dios lo creó; varón y hembra los creó.” </a:t>
            </a:r>
            <a:endParaRPr lang="es-ES" sz="2800" b="1" dirty="0" smtClean="0">
              <a:solidFill>
                <a:schemeClr val="tx2">
                  <a:lumMod val="50000"/>
                </a:schemeClr>
              </a:solidFill>
            </a:endParaRPr>
          </a:p>
          <a:p>
            <a:pPr algn="ctr"/>
            <a:r>
              <a:rPr lang="es-ES" sz="2800" b="1" dirty="0" smtClean="0">
                <a:solidFill>
                  <a:schemeClr val="tx2">
                    <a:lumMod val="50000"/>
                  </a:schemeClr>
                </a:solidFill>
              </a:rPr>
              <a:t>(</a:t>
            </a:r>
            <a:r>
              <a:rPr lang="es-ES" sz="2800" b="1" dirty="0" err="1">
                <a:solidFill>
                  <a:schemeClr val="tx2">
                    <a:lumMod val="50000"/>
                  </a:schemeClr>
                </a:solidFill>
              </a:rPr>
              <a:t>Gén</a:t>
            </a:r>
            <a:r>
              <a:rPr lang="es-ES" sz="2800" b="1" dirty="0">
                <a:solidFill>
                  <a:schemeClr val="tx2">
                    <a:lumMod val="50000"/>
                  </a:schemeClr>
                </a:solidFill>
              </a:rPr>
              <a:t>. 1:26-27)</a:t>
            </a:r>
            <a:endParaRPr lang="pt-BR" sz="2800" b="1" dirty="0">
              <a:solidFill>
                <a:schemeClr val="tx2">
                  <a:lumMod val="50000"/>
                </a:schemeClr>
              </a:solidFill>
            </a:endParaRPr>
          </a:p>
        </p:txBody>
      </p:sp>
    </p:spTree>
    <p:extLst>
      <p:ext uri="{BB962C8B-B14F-4D97-AF65-F5344CB8AC3E}">
        <p14:creationId xmlns:p14="http://schemas.microsoft.com/office/powerpoint/2010/main" val="2671812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305780" y="154295"/>
            <a:ext cx="7560840" cy="46166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s-ES" sz="2400" b="1" dirty="0" smtClean="0">
                <a:solidFill>
                  <a:schemeClr val="bg1"/>
                </a:solidFill>
                <a:effectLst>
                  <a:outerShdw blurRad="38100" dist="38100" dir="2700000" algn="tl">
                    <a:srgbClr val="000000">
                      <a:alpha val="43137"/>
                    </a:srgbClr>
                  </a:outerShdw>
                </a:effectLst>
              </a:rPr>
              <a:t>El </a:t>
            </a:r>
            <a:r>
              <a:rPr lang="es-ES" sz="2400" b="1" dirty="0">
                <a:solidFill>
                  <a:schemeClr val="bg1"/>
                </a:solidFill>
                <a:effectLst>
                  <a:outerShdw blurRad="38100" dist="38100" dir="2700000" algn="tl">
                    <a:srgbClr val="000000">
                      <a:alpha val="43137"/>
                    </a:srgbClr>
                  </a:outerShdw>
                </a:effectLst>
              </a:rPr>
              <a:t>ser humano fue pensando, diseñado por Dios</a:t>
            </a:r>
            <a:endParaRPr lang="pt-BR" sz="2400" b="1" dirty="0">
              <a:solidFill>
                <a:schemeClr val="bg1"/>
              </a:solidFill>
              <a:effectLst>
                <a:outerShdw blurRad="38100" dist="38100" dir="2700000" algn="tl">
                  <a:srgbClr val="000000">
                    <a:alpha val="43137"/>
                  </a:srgbClr>
                </a:outerShdw>
              </a:effectLst>
            </a:endParaRPr>
          </a:p>
        </p:txBody>
      </p:sp>
      <p:sp>
        <p:nvSpPr>
          <p:cNvPr id="3" name="CaixaDeTexto 2"/>
          <p:cNvSpPr txBox="1"/>
          <p:nvPr/>
        </p:nvSpPr>
        <p:spPr>
          <a:xfrm>
            <a:off x="1305780" y="691450"/>
            <a:ext cx="7560840" cy="46166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s-ES" sz="2400" b="1" dirty="0" smtClean="0">
                <a:solidFill>
                  <a:schemeClr val="bg1"/>
                </a:solidFill>
                <a:effectLst>
                  <a:outerShdw blurRad="38100" dist="38100" dir="2700000" algn="tl">
                    <a:srgbClr val="000000">
                      <a:alpha val="43137"/>
                    </a:srgbClr>
                  </a:outerShdw>
                </a:effectLst>
              </a:rPr>
              <a:t>Fuimos </a:t>
            </a:r>
            <a:r>
              <a:rPr lang="es-ES" sz="2400" b="1" dirty="0">
                <a:solidFill>
                  <a:schemeClr val="bg1"/>
                </a:solidFill>
                <a:effectLst>
                  <a:outerShdw blurRad="38100" dist="38100" dir="2700000" algn="tl">
                    <a:srgbClr val="000000">
                      <a:alpha val="43137"/>
                    </a:srgbClr>
                  </a:outerShdw>
                </a:effectLst>
              </a:rPr>
              <a:t>hechos a imagen de Dios</a:t>
            </a:r>
            <a:endParaRPr lang="pt-BR" sz="2400" b="1" dirty="0">
              <a:solidFill>
                <a:schemeClr val="bg1"/>
              </a:solidFill>
              <a:effectLst>
                <a:outerShdw blurRad="38100" dist="38100" dir="2700000" algn="tl">
                  <a:srgbClr val="000000">
                    <a:alpha val="43137"/>
                  </a:srgbClr>
                </a:outerShdw>
              </a:effectLst>
            </a:endParaRPr>
          </a:p>
        </p:txBody>
      </p:sp>
      <p:sp>
        <p:nvSpPr>
          <p:cNvPr id="4" name="CaixaDeTexto 3"/>
          <p:cNvSpPr txBox="1"/>
          <p:nvPr/>
        </p:nvSpPr>
        <p:spPr>
          <a:xfrm>
            <a:off x="1305780" y="1234415"/>
            <a:ext cx="7560840" cy="46166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s-ES" sz="2400" b="1" dirty="0" smtClean="0">
                <a:solidFill>
                  <a:schemeClr val="bg1"/>
                </a:solidFill>
                <a:effectLst>
                  <a:outerShdw blurRad="38100" dist="38100" dir="2700000" algn="tl">
                    <a:srgbClr val="000000">
                      <a:alpha val="43137"/>
                    </a:srgbClr>
                  </a:outerShdw>
                </a:effectLst>
              </a:rPr>
              <a:t>Dios </a:t>
            </a:r>
            <a:r>
              <a:rPr lang="es-ES" sz="2400" b="1" dirty="0">
                <a:solidFill>
                  <a:schemeClr val="bg1"/>
                </a:solidFill>
                <a:effectLst>
                  <a:outerShdw blurRad="38100" dist="38100" dir="2700000" algn="tl">
                    <a:srgbClr val="000000">
                      <a:alpha val="43137"/>
                    </a:srgbClr>
                  </a:outerShdw>
                </a:effectLst>
              </a:rPr>
              <a:t>nos creo diferentes, hombre y </a:t>
            </a:r>
            <a:r>
              <a:rPr lang="es-ES" sz="2400" b="1" dirty="0" smtClean="0">
                <a:solidFill>
                  <a:schemeClr val="bg1"/>
                </a:solidFill>
                <a:effectLst>
                  <a:outerShdw blurRad="38100" dist="38100" dir="2700000" algn="tl">
                    <a:srgbClr val="000000">
                      <a:alpha val="43137"/>
                    </a:srgbClr>
                  </a:outerShdw>
                </a:effectLst>
              </a:rPr>
              <a:t>mujer </a:t>
            </a:r>
            <a:endParaRPr lang="pt-BR" sz="2400" b="1" dirty="0">
              <a:solidFill>
                <a:schemeClr val="bg1"/>
              </a:solidFill>
              <a:effectLst>
                <a:outerShdw blurRad="38100" dist="38100" dir="2700000" algn="tl">
                  <a:srgbClr val="000000">
                    <a:alpha val="43137"/>
                  </a:srgbClr>
                </a:outerShdw>
              </a:effectLst>
            </a:endParaRPr>
          </a:p>
        </p:txBody>
      </p:sp>
      <p:sp>
        <p:nvSpPr>
          <p:cNvPr id="5" name="CaixaDeTexto 4"/>
          <p:cNvSpPr txBox="1"/>
          <p:nvPr/>
        </p:nvSpPr>
        <p:spPr>
          <a:xfrm>
            <a:off x="1305780" y="1771570"/>
            <a:ext cx="7560840" cy="46166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s-ES" sz="2400" b="1" dirty="0" smtClean="0">
                <a:solidFill>
                  <a:schemeClr val="bg1"/>
                </a:solidFill>
                <a:effectLst>
                  <a:outerShdw blurRad="38100" dist="38100" dir="2700000" algn="tl">
                    <a:srgbClr val="000000">
                      <a:alpha val="43137"/>
                    </a:srgbClr>
                  </a:outerShdw>
                </a:effectLst>
              </a:rPr>
              <a:t>Dios </a:t>
            </a:r>
            <a:r>
              <a:rPr lang="es-ES" sz="2400" b="1" dirty="0">
                <a:solidFill>
                  <a:schemeClr val="bg1"/>
                </a:solidFill>
                <a:effectLst>
                  <a:outerShdw blurRad="38100" dist="38100" dir="2700000" algn="tl">
                    <a:srgbClr val="000000">
                      <a:alpha val="43137"/>
                    </a:srgbClr>
                  </a:outerShdw>
                </a:effectLst>
              </a:rPr>
              <a:t>creo dos sexos, la idea de “macho” y “hembra” </a:t>
            </a:r>
            <a:endParaRPr lang="pt-BR" sz="2400" b="1" dirty="0">
              <a:solidFill>
                <a:schemeClr val="bg1"/>
              </a:solidFill>
              <a:effectLst>
                <a:outerShdw blurRad="38100" dist="38100" dir="2700000" algn="tl">
                  <a:srgbClr val="000000">
                    <a:alpha val="43137"/>
                  </a:srgbClr>
                </a:outerShdw>
              </a:effectLst>
            </a:endParaRPr>
          </a:p>
        </p:txBody>
      </p:sp>
      <p:sp>
        <p:nvSpPr>
          <p:cNvPr id="6" name="CaixaDeTexto 5"/>
          <p:cNvSpPr txBox="1"/>
          <p:nvPr/>
        </p:nvSpPr>
        <p:spPr>
          <a:xfrm>
            <a:off x="1328358" y="2314535"/>
            <a:ext cx="7560840" cy="83099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Dios creó al ser humano con una distinción de sexo biológico</a:t>
            </a:r>
            <a:endParaRPr lang="pt-BR" sz="2400" b="1" dirty="0">
              <a:solidFill>
                <a:schemeClr val="bg1"/>
              </a:solidFill>
              <a:effectLst>
                <a:outerShdw blurRad="38100" dist="38100" dir="2700000" algn="tl">
                  <a:srgbClr val="000000">
                    <a:alpha val="43137"/>
                  </a:srgbClr>
                </a:outerShdw>
              </a:effectLst>
            </a:endParaRPr>
          </a:p>
        </p:txBody>
      </p:sp>
      <p:sp>
        <p:nvSpPr>
          <p:cNvPr id="7" name="CaixaDeTexto 6"/>
          <p:cNvSpPr txBox="1"/>
          <p:nvPr/>
        </p:nvSpPr>
        <p:spPr>
          <a:xfrm>
            <a:off x="1328358" y="3178631"/>
            <a:ext cx="7560840" cy="83099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s-ES" sz="2400" b="1" dirty="0" smtClean="0">
                <a:solidFill>
                  <a:schemeClr val="bg1"/>
                </a:solidFill>
                <a:effectLst>
                  <a:outerShdw blurRad="38100" dist="38100" dir="2700000" algn="tl">
                    <a:srgbClr val="000000">
                      <a:alpha val="43137"/>
                    </a:srgbClr>
                  </a:outerShdw>
                </a:effectLst>
              </a:rPr>
              <a:t>Dios </a:t>
            </a:r>
            <a:r>
              <a:rPr lang="es-ES" sz="2400" b="1" dirty="0">
                <a:solidFill>
                  <a:schemeClr val="bg1"/>
                </a:solidFill>
                <a:effectLst>
                  <a:outerShdw blurRad="38100" dist="38100" dir="2700000" algn="tl">
                    <a:srgbClr val="000000">
                      <a:alpha val="43137"/>
                    </a:srgbClr>
                  </a:outerShdw>
                </a:effectLst>
              </a:rPr>
              <a:t>da la orden a la pareja humana, de multiplicación y procreación de la especie. </a:t>
            </a:r>
            <a:endParaRPr lang="pt-BR" sz="2400" b="1" dirty="0">
              <a:solidFill>
                <a:schemeClr val="bg1"/>
              </a:solidFill>
              <a:effectLst>
                <a:outerShdw blurRad="38100" dist="38100" dir="2700000" algn="tl">
                  <a:srgbClr val="000000">
                    <a:alpha val="43137"/>
                  </a:srgbClr>
                </a:outerShdw>
              </a:effectLst>
            </a:endParaRPr>
          </a:p>
        </p:txBody>
      </p:sp>
      <p:sp>
        <p:nvSpPr>
          <p:cNvPr id="8" name="CaixaDeTexto 7"/>
          <p:cNvSpPr txBox="1"/>
          <p:nvPr/>
        </p:nvSpPr>
        <p:spPr>
          <a:xfrm>
            <a:off x="1328358" y="4042727"/>
            <a:ext cx="7560840" cy="83099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s-ES" sz="2400" b="1" dirty="0" smtClean="0">
                <a:solidFill>
                  <a:schemeClr val="bg1"/>
                </a:solidFill>
                <a:effectLst>
                  <a:outerShdw blurRad="38100" dist="38100" dir="2700000" algn="tl">
                    <a:srgbClr val="000000">
                      <a:alpha val="43137"/>
                    </a:srgbClr>
                  </a:outerShdw>
                </a:effectLst>
              </a:rPr>
              <a:t>La </a:t>
            </a:r>
            <a:r>
              <a:rPr lang="es-ES" sz="2400" b="1" dirty="0">
                <a:solidFill>
                  <a:schemeClr val="bg1"/>
                </a:solidFill>
                <a:effectLst>
                  <a:outerShdw blurRad="38100" dist="38100" dir="2700000" algn="tl">
                    <a:srgbClr val="000000">
                      <a:alpha val="43137"/>
                    </a:srgbClr>
                  </a:outerShdw>
                </a:effectLst>
              </a:rPr>
              <a:t>relación sexual es otorgada por Dios, como un regalo para felicidad y procreación</a:t>
            </a:r>
            <a:endParaRPr lang="pt-BR" sz="2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83748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1320</TotalTime>
  <Words>1058</Words>
  <Application>Microsoft Office PowerPoint</Application>
  <PresentationFormat>Apresentação na tela (16:10)</PresentationFormat>
  <Paragraphs>36</Paragraphs>
  <Slides>22</Slides>
  <Notes>1</Notes>
  <HiddenSlides>0</HiddenSlides>
  <MMClips>0</MMClips>
  <ScaleCrop>false</ScaleCrop>
  <HeadingPairs>
    <vt:vector size="4" baseType="variant">
      <vt:variant>
        <vt:lpstr>Tema</vt:lpstr>
      </vt:variant>
      <vt:variant>
        <vt:i4>1</vt:i4>
      </vt:variant>
      <vt:variant>
        <vt:lpstr>Títulos de slides</vt:lpstr>
      </vt:variant>
      <vt:variant>
        <vt:i4>22</vt:i4>
      </vt:variant>
    </vt:vector>
  </HeadingPairs>
  <TitlesOfParts>
    <vt:vector size="23" baseType="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Alana</dc:creator>
  <cp:lastModifiedBy>Alana</cp:lastModifiedBy>
  <cp:revision>25</cp:revision>
  <dcterms:created xsi:type="dcterms:W3CDTF">2017-01-01T15:59:22Z</dcterms:created>
  <dcterms:modified xsi:type="dcterms:W3CDTF">2017-01-17T15:43:15Z</dcterms:modified>
</cp:coreProperties>
</file>